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1"/>
  </p:sldMasterIdLst>
  <p:notesMasterIdLst>
    <p:notesMasterId r:id="rId126"/>
  </p:notesMasterIdLst>
  <p:handoutMasterIdLst>
    <p:handoutMasterId r:id="rId127"/>
  </p:handoutMasterIdLst>
  <p:sldIdLst>
    <p:sldId id="463" r:id="rId2"/>
    <p:sldId id="426" r:id="rId3"/>
    <p:sldId id="282" r:id="rId4"/>
    <p:sldId id="355" r:id="rId5"/>
    <p:sldId id="258" r:id="rId6"/>
    <p:sldId id="496" r:id="rId7"/>
    <p:sldId id="259" r:id="rId8"/>
    <p:sldId id="497" r:id="rId9"/>
    <p:sldId id="462" r:id="rId10"/>
    <p:sldId id="266" r:id="rId11"/>
    <p:sldId id="260" r:id="rId12"/>
    <p:sldId id="472" r:id="rId13"/>
    <p:sldId id="470" r:id="rId14"/>
    <p:sldId id="471" r:id="rId15"/>
    <p:sldId id="363" r:id="rId16"/>
    <p:sldId id="356" r:id="rId17"/>
    <p:sldId id="421" r:id="rId18"/>
    <p:sldId id="357" r:id="rId19"/>
    <p:sldId id="264" r:id="rId20"/>
    <p:sldId id="422" r:id="rId21"/>
    <p:sldId id="465" r:id="rId22"/>
    <p:sldId id="358" r:id="rId23"/>
    <p:sldId id="423" r:id="rId24"/>
    <p:sldId id="361" r:id="rId25"/>
    <p:sldId id="485" r:id="rId26"/>
    <p:sldId id="473" r:id="rId27"/>
    <p:sldId id="424" r:id="rId28"/>
    <p:sldId id="425" r:id="rId29"/>
    <p:sldId id="364" r:id="rId30"/>
    <p:sldId id="458" r:id="rId31"/>
    <p:sldId id="365" r:id="rId32"/>
    <p:sldId id="460" r:id="rId33"/>
    <p:sldId id="459" r:id="rId34"/>
    <p:sldId id="366" r:id="rId35"/>
    <p:sldId id="367" r:id="rId36"/>
    <p:sldId id="370" r:id="rId37"/>
    <p:sldId id="474" r:id="rId38"/>
    <p:sldId id="267" r:id="rId39"/>
    <p:sldId id="268" r:id="rId40"/>
    <p:sldId id="492" r:id="rId41"/>
    <p:sldId id="478" r:id="rId42"/>
    <p:sldId id="479" r:id="rId43"/>
    <p:sldId id="339" r:id="rId44"/>
    <p:sldId id="344" r:id="rId45"/>
    <p:sldId id="350" r:id="rId46"/>
    <p:sldId id="475" r:id="rId47"/>
    <p:sldId id="427" r:id="rId48"/>
    <p:sldId id="428" r:id="rId49"/>
    <p:sldId id="468" r:id="rId50"/>
    <p:sldId id="388" r:id="rId51"/>
    <p:sldId id="484" r:id="rId52"/>
    <p:sldId id="487" r:id="rId53"/>
    <p:sldId id="275" r:id="rId54"/>
    <p:sldId id="319" r:id="rId55"/>
    <p:sldId id="320" r:id="rId56"/>
    <p:sldId id="299" r:id="rId57"/>
    <p:sldId id="300" r:id="rId58"/>
    <p:sldId id="301" r:id="rId59"/>
    <p:sldId id="302" r:id="rId60"/>
    <p:sldId id="303" r:id="rId61"/>
    <p:sldId id="305" r:id="rId62"/>
    <p:sldId id="298" r:id="rId63"/>
    <p:sldId id="308" r:id="rId64"/>
    <p:sldId id="283" r:id="rId65"/>
    <p:sldId id="500" r:id="rId66"/>
    <p:sldId id="429" r:id="rId67"/>
    <p:sldId id="501" r:id="rId68"/>
    <p:sldId id="398" r:id="rId69"/>
    <p:sldId id="439" r:id="rId70"/>
    <p:sldId id="432" r:id="rId71"/>
    <p:sldId id="434" r:id="rId72"/>
    <p:sldId id="435" r:id="rId73"/>
    <p:sldId id="437" r:id="rId74"/>
    <p:sldId id="481" r:id="rId75"/>
    <p:sldId id="442" r:id="rId76"/>
    <p:sldId id="498" r:id="rId77"/>
    <p:sldId id="499" r:id="rId78"/>
    <p:sldId id="480" r:id="rId79"/>
    <p:sldId id="482" r:id="rId80"/>
    <p:sldId id="443" r:id="rId81"/>
    <p:sldId id="476" r:id="rId82"/>
    <p:sldId id="483" r:id="rId83"/>
    <p:sldId id="444" r:id="rId84"/>
    <p:sldId id="467" r:id="rId85"/>
    <p:sldId id="494" r:id="rId86"/>
    <p:sldId id="495" r:id="rId87"/>
    <p:sldId id="441" r:id="rId88"/>
    <p:sldId id="457" r:id="rId89"/>
    <p:sldId id="416" r:id="rId90"/>
    <p:sldId id="386" r:id="rId91"/>
    <p:sldId id="456" r:id="rId92"/>
    <p:sldId id="387" r:id="rId93"/>
    <p:sldId id="389" r:id="rId94"/>
    <p:sldId id="390" r:id="rId95"/>
    <p:sldId id="391" r:id="rId96"/>
    <p:sldId id="392" r:id="rId97"/>
    <p:sldId id="393" r:id="rId98"/>
    <p:sldId id="394" r:id="rId99"/>
    <p:sldId id="395" r:id="rId100"/>
    <p:sldId id="400" r:id="rId101"/>
    <p:sldId id="401" r:id="rId102"/>
    <p:sldId id="402" r:id="rId103"/>
    <p:sldId id="403" r:id="rId104"/>
    <p:sldId id="404" r:id="rId105"/>
    <p:sldId id="405" r:id="rId106"/>
    <p:sldId id="406" r:id="rId107"/>
    <p:sldId id="407" r:id="rId108"/>
    <p:sldId id="408" r:id="rId109"/>
    <p:sldId id="409" r:id="rId110"/>
    <p:sldId id="410" r:id="rId111"/>
    <p:sldId id="411" r:id="rId112"/>
    <p:sldId id="412" r:id="rId113"/>
    <p:sldId id="413" r:id="rId114"/>
    <p:sldId id="415" r:id="rId115"/>
    <p:sldId id="311" r:id="rId116"/>
    <p:sldId id="318" r:id="rId117"/>
    <p:sldId id="454" r:id="rId118"/>
    <p:sldId id="455" r:id="rId119"/>
    <p:sldId id="313" r:id="rId120"/>
    <p:sldId id="314" r:id="rId121"/>
    <p:sldId id="315" r:id="rId122"/>
    <p:sldId id="322" r:id="rId123"/>
    <p:sldId id="493" r:id="rId124"/>
    <p:sldId id="316" r:id="rId125"/>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13" autoAdjust="0"/>
    <p:restoredTop sz="94648" autoAdjust="0"/>
  </p:normalViewPr>
  <p:slideViewPr>
    <p:cSldViewPr>
      <p:cViewPr varScale="1">
        <p:scale>
          <a:sx n="164" d="100"/>
          <a:sy n="164" d="100"/>
        </p:scale>
        <p:origin x="696" y="17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34128"/>
    </p:cViewPr>
  </p:sorterViewPr>
  <p:notesViewPr>
    <p:cSldViewPr>
      <p:cViewPr varScale="1">
        <p:scale>
          <a:sx n="66" d="100"/>
          <a:sy n="66" d="100"/>
        </p:scale>
        <p:origin x="-3173" y="-8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Boys</c:v>
                </c:pt>
              </c:strCache>
            </c:strRef>
          </c:tx>
          <c:invertIfNegative val="0"/>
          <c:dLbls>
            <c:spPr>
              <a:noFill/>
              <a:ln>
                <a:noFill/>
              </a:ln>
              <a:effectLst/>
            </c:spPr>
            <c:txPr>
              <a:bodyPr/>
              <a:lstStyle/>
              <a:p>
                <a:pPr>
                  <a:defRPr sz="2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ODD</c:v>
                </c:pt>
                <c:pt idx="1">
                  <c:v>Enuresis</c:v>
                </c:pt>
                <c:pt idx="2">
                  <c:v>Major Depression</c:v>
                </c:pt>
                <c:pt idx="3">
                  <c:v>Anxiety disorder</c:v>
                </c:pt>
                <c:pt idx="4">
                  <c:v>Conduct disorder</c:v>
                </c:pt>
                <c:pt idx="5">
                  <c:v>Bipolar Disorder</c:v>
                </c:pt>
              </c:strCache>
            </c:strRef>
          </c:cat>
          <c:val>
            <c:numRef>
              <c:f>Sheet1!$B$2:$B$7</c:f>
              <c:numCache>
                <c:formatCode>0%</c:formatCode>
                <c:ptCount val="6"/>
                <c:pt idx="0">
                  <c:v>0.64</c:v>
                </c:pt>
                <c:pt idx="1">
                  <c:v>0.32</c:v>
                </c:pt>
                <c:pt idx="2">
                  <c:v>0.28999999999999998</c:v>
                </c:pt>
                <c:pt idx="3">
                  <c:v>0.28000000000000003</c:v>
                </c:pt>
                <c:pt idx="4">
                  <c:v>0.21</c:v>
                </c:pt>
                <c:pt idx="5">
                  <c:v>0.11</c:v>
                </c:pt>
              </c:numCache>
            </c:numRef>
          </c:val>
          <c:extLst>
            <c:ext xmlns:c16="http://schemas.microsoft.com/office/drawing/2014/chart" uri="{C3380CC4-5D6E-409C-BE32-E72D297353CC}">
              <c16:uniqueId val="{00000000-366F-47F6-94C4-BA58EEC31605}"/>
            </c:ext>
          </c:extLst>
        </c:ser>
        <c:ser>
          <c:idx val="1"/>
          <c:order val="1"/>
          <c:tx>
            <c:strRef>
              <c:f>Sheet1!$C$1</c:f>
              <c:strCache>
                <c:ptCount val="1"/>
                <c:pt idx="0">
                  <c:v>Girls</c:v>
                </c:pt>
              </c:strCache>
            </c:strRef>
          </c:tx>
          <c:spPr>
            <a:solidFill>
              <a:srgbClr val="FFC000"/>
            </a:solidFill>
          </c:spPr>
          <c:invertIfNegative val="0"/>
          <c:dLbls>
            <c:dLbl>
              <c:idx val="0"/>
              <c:layout>
                <c:manualLayout>
                  <c:x val="2.1604938271604937E-2"/>
                  <c:y val="-2.30769230769230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66F-47F6-94C4-BA58EEC31605}"/>
                </c:ext>
              </c:extLst>
            </c:dLbl>
            <c:dLbl>
              <c:idx val="1"/>
              <c:layout>
                <c:manualLayout>
                  <c:x val="1.697530864197533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66F-47F6-94C4-BA58EEC31605}"/>
                </c:ext>
              </c:extLst>
            </c:dLbl>
            <c:dLbl>
              <c:idx val="2"/>
              <c:layout>
                <c:manualLayout>
                  <c:x val="1.8518518518518517E-2"/>
                  <c:y val="2.564102564102564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66F-47F6-94C4-BA58EEC31605}"/>
                </c:ext>
              </c:extLst>
            </c:dLbl>
            <c:dLbl>
              <c:idx val="3"/>
              <c:layout>
                <c:manualLayout>
                  <c:x val="1.5432098765432098E-2"/>
                  <c:y val="-1.28205128205128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66F-47F6-94C4-BA58EEC31605}"/>
                </c:ext>
              </c:extLst>
            </c:dLbl>
            <c:dLbl>
              <c:idx val="4"/>
              <c:layout>
                <c:manualLayout>
                  <c:x val="1.5432098765432098E-2"/>
                  <c:y val="-1.2820512820512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66F-47F6-94C4-BA58EEC31605}"/>
                </c:ext>
              </c:extLst>
            </c:dLbl>
            <c:dLbl>
              <c:idx val="5"/>
              <c:layout>
                <c:manualLayout>
                  <c:x val="1.2345679012345793E-2"/>
                  <c:y val="-1.02564102564102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66F-47F6-94C4-BA58EEC31605}"/>
                </c:ext>
              </c:extLst>
            </c:dLbl>
            <c:spPr>
              <a:noFill/>
            </c:spPr>
            <c:txPr>
              <a:bodyPr/>
              <a:lstStyle/>
              <a:p>
                <a:pPr>
                  <a:defRPr sz="2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ODD</c:v>
                </c:pt>
                <c:pt idx="1">
                  <c:v>Enuresis</c:v>
                </c:pt>
                <c:pt idx="2">
                  <c:v>Major Depression</c:v>
                </c:pt>
                <c:pt idx="3">
                  <c:v>Anxiety disorder</c:v>
                </c:pt>
                <c:pt idx="4">
                  <c:v>Conduct disorder</c:v>
                </c:pt>
                <c:pt idx="5">
                  <c:v>Bipolar Disorder</c:v>
                </c:pt>
              </c:strCache>
            </c:strRef>
          </c:cat>
          <c:val>
            <c:numRef>
              <c:f>Sheet1!$C$2:$C$7</c:f>
              <c:numCache>
                <c:formatCode>0%</c:formatCode>
                <c:ptCount val="6"/>
                <c:pt idx="0">
                  <c:v>0.35</c:v>
                </c:pt>
                <c:pt idx="1">
                  <c:v>0.25</c:v>
                </c:pt>
                <c:pt idx="2">
                  <c:v>0.15</c:v>
                </c:pt>
                <c:pt idx="3">
                  <c:v>0.33</c:v>
                </c:pt>
                <c:pt idx="4">
                  <c:v>0.08</c:v>
                </c:pt>
                <c:pt idx="5">
                  <c:v>0.11</c:v>
                </c:pt>
              </c:numCache>
            </c:numRef>
          </c:val>
          <c:extLst>
            <c:ext xmlns:c16="http://schemas.microsoft.com/office/drawing/2014/chart" uri="{C3380CC4-5D6E-409C-BE32-E72D297353CC}">
              <c16:uniqueId val="{00000007-366F-47F6-94C4-BA58EEC31605}"/>
            </c:ext>
          </c:extLst>
        </c:ser>
        <c:dLbls>
          <c:showLegendKey val="0"/>
          <c:showVal val="0"/>
          <c:showCatName val="0"/>
          <c:showSerName val="0"/>
          <c:showPercent val="0"/>
          <c:showBubbleSize val="0"/>
        </c:dLbls>
        <c:gapWidth val="150"/>
        <c:axId val="228533008"/>
        <c:axId val="228533400"/>
      </c:barChart>
      <c:catAx>
        <c:axId val="228533008"/>
        <c:scaling>
          <c:orientation val="minMax"/>
        </c:scaling>
        <c:delete val="0"/>
        <c:axPos val="b"/>
        <c:numFmt formatCode="General" sourceLinked="0"/>
        <c:majorTickMark val="out"/>
        <c:minorTickMark val="none"/>
        <c:tickLblPos val="nextTo"/>
        <c:crossAx val="228533400"/>
        <c:crosses val="autoZero"/>
        <c:auto val="1"/>
        <c:lblAlgn val="ctr"/>
        <c:lblOffset val="100"/>
        <c:noMultiLvlLbl val="0"/>
      </c:catAx>
      <c:valAx>
        <c:axId val="228533400"/>
        <c:scaling>
          <c:orientation val="minMax"/>
        </c:scaling>
        <c:delete val="1"/>
        <c:axPos val="l"/>
        <c:numFmt formatCode="0%" sourceLinked="1"/>
        <c:majorTickMark val="out"/>
        <c:minorTickMark val="none"/>
        <c:tickLblPos val="nextTo"/>
        <c:crossAx val="228533008"/>
        <c:crosses val="autoZero"/>
        <c:crossBetween val="between"/>
      </c:valAx>
    </c:plotArea>
    <c:legend>
      <c:legendPos val="r"/>
      <c:layout>
        <c:manualLayout>
          <c:xMode val="edge"/>
          <c:yMode val="edge"/>
          <c:x val="0.37079080392728686"/>
          <c:y val="7.7550777306682819E-2"/>
          <c:w val="0.26809808496160203"/>
          <c:h val="0.1423343428225318"/>
        </c:manualLayout>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78F7CF-E16B-4A27-A3B4-E5B5B8F0FFB7}" type="doc">
      <dgm:prSet loTypeId="urn:microsoft.com/office/officeart/2005/8/layout/cycle6" loCatId="cycle" qsTypeId="urn:microsoft.com/office/officeart/2005/8/quickstyle/simple2" qsCatId="simple" csTypeId="urn:microsoft.com/office/officeart/2005/8/colors/accent1_2" csCatId="accent1" phldr="1"/>
      <dgm:spPr/>
      <dgm:t>
        <a:bodyPr/>
        <a:lstStyle/>
        <a:p>
          <a:endParaRPr lang="en-US"/>
        </a:p>
      </dgm:t>
    </dgm:pt>
    <dgm:pt modelId="{78A9E8A8-6105-4FED-8ABA-BA249A2DD0B8}">
      <dgm:prSet phldrT="[Text]" custT="1"/>
      <dgm:spPr/>
      <dgm:t>
        <a:bodyPr/>
        <a:lstStyle/>
        <a:p>
          <a:r>
            <a:rPr lang="en-US" sz="2800" dirty="0"/>
            <a:t>Adult Education</a:t>
          </a:r>
        </a:p>
      </dgm:t>
    </dgm:pt>
    <dgm:pt modelId="{5D0BB8DA-4623-45FB-895B-421A5E54FA52}" type="parTrans" cxnId="{9E59B5E1-E698-4616-A9BB-AC098E1F269B}">
      <dgm:prSet/>
      <dgm:spPr/>
      <dgm:t>
        <a:bodyPr/>
        <a:lstStyle/>
        <a:p>
          <a:endParaRPr lang="en-US"/>
        </a:p>
      </dgm:t>
    </dgm:pt>
    <dgm:pt modelId="{F6A71B37-FD5A-4523-B2B5-D4B94F1431CA}" type="sibTrans" cxnId="{9E59B5E1-E698-4616-A9BB-AC098E1F269B}">
      <dgm:prSet/>
      <dgm:spPr/>
      <dgm:t>
        <a:bodyPr/>
        <a:lstStyle/>
        <a:p>
          <a:endParaRPr lang="en-US"/>
        </a:p>
      </dgm:t>
    </dgm:pt>
    <dgm:pt modelId="{795CD550-0225-4DD4-BF08-87AA5A9F1588}">
      <dgm:prSet phldrT="[Text]" custT="1"/>
      <dgm:spPr/>
      <dgm:t>
        <a:bodyPr/>
        <a:lstStyle/>
        <a:p>
          <a:r>
            <a:rPr lang="en-US" sz="2800" dirty="0"/>
            <a:t>Medication</a:t>
          </a:r>
          <a:endParaRPr lang="en-US" sz="2500" dirty="0"/>
        </a:p>
      </dgm:t>
    </dgm:pt>
    <dgm:pt modelId="{AD2B38F4-ADA8-471D-AC52-BBA1BB9A323E}" type="parTrans" cxnId="{BFA7FBC4-C253-4EB8-A4EB-1F814A51C9B5}">
      <dgm:prSet/>
      <dgm:spPr/>
      <dgm:t>
        <a:bodyPr/>
        <a:lstStyle/>
        <a:p>
          <a:endParaRPr lang="en-US"/>
        </a:p>
      </dgm:t>
    </dgm:pt>
    <dgm:pt modelId="{C627E130-BF41-4F0E-914A-6F59DF08A8BB}" type="sibTrans" cxnId="{BFA7FBC4-C253-4EB8-A4EB-1F814A51C9B5}">
      <dgm:prSet/>
      <dgm:spPr/>
      <dgm:t>
        <a:bodyPr/>
        <a:lstStyle/>
        <a:p>
          <a:endParaRPr lang="en-US"/>
        </a:p>
      </dgm:t>
    </dgm:pt>
    <dgm:pt modelId="{37CE2ED2-759A-424B-AC9D-17A2D082D944}">
      <dgm:prSet phldrT="[Text]"/>
      <dgm:spPr/>
      <dgm:t>
        <a:bodyPr/>
        <a:lstStyle/>
        <a:p>
          <a:r>
            <a:rPr lang="en-US" dirty="0"/>
            <a:t>Professional care/monitoring</a:t>
          </a:r>
        </a:p>
      </dgm:t>
    </dgm:pt>
    <dgm:pt modelId="{6C36E3AF-256D-4C84-A94D-07E0A595948C}" type="parTrans" cxnId="{8D7880E5-4803-4F8F-8402-B7FA72F4F19D}">
      <dgm:prSet/>
      <dgm:spPr/>
      <dgm:t>
        <a:bodyPr/>
        <a:lstStyle/>
        <a:p>
          <a:endParaRPr lang="en-US"/>
        </a:p>
      </dgm:t>
    </dgm:pt>
    <dgm:pt modelId="{0C444015-70A9-4711-99D7-017BA18A5DE2}" type="sibTrans" cxnId="{8D7880E5-4803-4F8F-8402-B7FA72F4F19D}">
      <dgm:prSet/>
      <dgm:spPr/>
      <dgm:t>
        <a:bodyPr/>
        <a:lstStyle/>
        <a:p>
          <a:endParaRPr lang="en-US"/>
        </a:p>
      </dgm:t>
    </dgm:pt>
    <dgm:pt modelId="{2D8E51B8-EEF5-4C4E-8B70-AD4B7762F132}">
      <dgm:prSet phldrT="[Text]"/>
      <dgm:spPr/>
      <dgm:t>
        <a:bodyPr/>
        <a:lstStyle/>
        <a:p>
          <a:r>
            <a:rPr lang="en-US" dirty="0"/>
            <a:t>Management at school</a:t>
          </a:r>
        </a:p>
      </dgm:t>
    </dgm:pt>
    <dgm:pt modelId="{BB3898E7-4FF5-4BB0-8156-DD3A3A380537}" type="parTrans" cxnId="{BEEC096E-4486-4097-8A8B-C3BF1315BD25}">
      <dgm:prSet/>
      <dgm:spPr/>
      <dgm:t>
        <a:bodyPr/>
        <a:lstStyle/>
        <a:p>
          <a:endParaRPr lang="en-US"/>
        </a:p>
      </dgm:t>
    </dgm:pt>
    <dgm:pt modelId="{13B799B9-D94B-4336-9CA5-F21359E4D434}" type="sibTrans" cxnId="{BEEC096E-4486-4097-8A8B-C3BF1315BD25}">
      <dgm:prSet/>
      <dgm:spPr/>
      <dgm:t>
        <a:bodyPr/>
        <a:lstStyle/>
        <a:p>
          <a:endParaRPr lang="en-US"/>
        </a:p>
      </dgm:t>
    </dgm:pt>
    <dgm:pt modelId="{60E1DCBE-8C6D-41BB-B0FD-2A4D71028D18}">
      <dgm:prSet phldrT="[Text]"/>
      <dgm:spPr/>
      <dgm:t>
        <a:bodyPr/>
        <a:lstStyle/>
        <a:p>
          <a:r>
            <a:rPr lang="en-US" dirty="0"/>
            <a:t>Management at home</a:t>
          </a:r>
        </a:p>
      </dgm:t>
    </dgm:pt>
    <dgm:pt modelId="{ADA61670-F115-45CE-B01D-70F7BC13BBDF}" type="parTrans" cxnId="{6ECF1E00-8393-454B-BA27-EC46C3E2A6EC}">
      <dgm:prSet/>
      <dgm:spPr/>
      <dgm:t>
        <a:bodyPr/>
        <a:lstStyle/>
        <a:p>
          <a:endParaRPr lang="en-US"/>
        </a:p>
      </dgm:t>
    </dgm:pt>
    <dgm:pt modelId="{F1E7BDE2-6130-4839-9CFA-7E67E0AAEE99}" type="sibTrans" cxnId="{6ECF1E00-8393-454B-BA27-EC46C3E2A6EC}">
      <dgm:prSet/>
      <dgm:spPr/>
      <dgm:t>
        <a:bodyPr/>
        <a:lstStyle/>
        <a:p>
          <a:endParaRPr lang="en-US"/>
        </a:p>
      </dgm:t>
    </dgm:pt>
    <dgm:pt modelId="{8ED23B6B-C8F2-422C-9C57-F048E00C0BE7}" type="pres">
      <dgm:prSet presAssocID="{E178F7CF-E16B-4A27-A3B4-E5B5B8F0FFB7}" presName="cycle" presStyleCnt="0">
        <dgm:presLayoutVars>
          <dgm:dir/>
          <dgm:resizeHandles val="exact"/>
        </dgm:presLayoutVars>
      </dgm:prSet>
      <dgm:spPr/>
    </dgm:pt>
    <dgm:pt modelId="{25A8099E-F34B-42CE-B922-358CE1441C57}" type="pres">
      <dgm:prSet presAssocID="{78A9E8A8-6105-4FED-8ABA-BA249A2DD0B8}" presName="node" presStyleLbl="node1" presStyleIdx="0" presStyleCnt="5" custScaleX="193521" custScaleY="155457">
        <dgm:presLayoutVars>
          <dgm:bulletEnabled val="1"/>
        </dgm:presLayoutVars>
      </dgm:prSet>
      <dgm:spPr/>
    </dgm:pt>
    <dgm:pt modelId="{42B2EE12-2942-470B-B00C-E5B9C7153EC0}" type="pres">
      <dgm:prSet presAssocID="{78A9E8A8-6105-4FED-8ABA-BA249A2DD0B8}" presName="spNode" presStyleCnt="0"/>
      <dgm:spPr/>
    </dgm:pt>
    <dgm:pt modelId="{A638C084-6C83-4AB0-BB11-94A44D7CC18B}" type="pres">
      <dgm:prSet presAssocID="{F6A71B37-FD5A-4523-B2B5-D4B94F1431CA}" presName="sibTrans" presStyleLbl="sibTrans1D1" presStyleIdx="0" presStyleCnt="5"/>
      <dgm:spPr/>
    </dgm:pt>
    <dgm:pt modelId="{C4168788-D9BE-42A8-9468-45FDD5032AFE}" type="pres">
      <dgm:prSet presAssocID="{795CD550-0225-4DD4-BF08-87AA5A9F1588}" presName="node" presStyleLbl="node1" presStyleIdx="1" presStyleCnt="5" custScaleX="165204" custScaleY="168719">
        <dgm:presLayoutVars>
          <dgm:bulletEnabled val="1"/>
        </dgm:presLayoutVars>
      </dgm:prSet>
      <dgm:spPr/>
    </dgm:pt>
    <dgm:pt modelId="{5D1FD084-F97D-4201-A48E-5B9BFE80964F}" type="pres">
      <dgm:prSet presAssocID="{795CD550-0225-4DD4-BF08-87AA5A9F1588}" presName="spNode" presStyleCnt="0"/>
      <dgm:spPr/>
    </dgm:pt>
    <dgm:pt modelId="{9544CB7B-0345-438D-A600-FD76DDCBEF86}" type="pres">
      <dgm:prSet presAssocID="{C627E130-BF41-4F0E-914A-6F59DF08A8BB}" presName="sibTrans" presStyleLbl="sibTrans1D1" presStyleIdx="1" presStyleCnt="5"/>
      <dgm:spPr/>
    </dgm:pt>
    <dgm:pt modelId="{83A659CE-2BA7-4AB9-8E6F-A0F1C52A6545}" type="pres">
      <dgm:prSet presAssocID="{37CE2ED2-759A-424B-AC9D-17A2D082D944}" presName="node" presStyleLbl="node1" presStyleIdx="2" presStyleCnt="5" custScaleX="201869" custScaleY="159141" custRadScaleRad="109446" custRadScaleInc="-54140">
        <dgm:presLayoutVars>
          <dgm:bulletEnabled val="1"/>
        </dgm:presLayoutVars>
      </dgm:prSet>
      <dgm:spPr/>
    </dgm:pt>
    <dgm:pt modelId="{C3AA3CAD-905A-44AD-ABE3-1A21A46DFBF3}" type="pres">
      <dgm:prSet presAssocID="{37CE2ED2-759A-424B-AC9D-17A2D082D944}" presName="spNode" presStyleCnt="0"/>
      <dgm:spPr/>
    </dgm:pt>
    <dgm:pt modelId="{C531165E-4449-4078-A313-3ECBC895F022}" type="pres">
      <dgm:prSet presAssocID="{0C444015-70A9-4711-99D7-017BA18A5DE2}" presName="sibTrans" presStyleLbl="sibTrans1D1" presStyleIdx="2" presStyleCnt="5"/>
      <dgm:spPr/>
    </dgm:pt>
    <dgm:pt modelId="{50BF9DAF-ABD4-4634-AFD5-6DA06C0A4849}" type="pres">
      <dgm:prSet presAssocID="{2D8E51B8-EEF5-4C4E-8B70-AD4B7762F132}" presName="node" presStyleLbl="node1" presStyleIdx="3" presStyleCnt="5" custScaleX="223056" custScaleY="145542" custRadScaleRad="117354" custRadScaleInc="87274">
        <dgm:presLayoutVars>
          <dgm:bulletEnabled val="1"/>
        </dgm:presLayoutVars>
      </dgm:prSet>
      <dgm:spPr/>
    </dgm:pt>
    <dgm:pt modelId="{F01742D7-F60A-4C79-A281-2AE234ABE085}" type="pres">
      <dgm:prSet presAssocID="{2D8E51B8-EEF5-4C4E-8B70-AD4B7762F132}" presName="spNode" presStyleCnt="0"/>
      <dgm:spPr/>
    </dgm:pt>
    <dgm:pt modelId="{7D4562A4-0A5D-4DAB-818B-7276254CBB95}" type="pres">
      <dgm:prSet presAssocID="{13B799B9-D94B-4336-9CA5-F21359E4D434}" presName="sibTrans" presStyleLbl="sibTrans1D1" presStyleIdx="3" presStyleCnt="5"/>
      <dgm:spPr/>
    </dgm:pt>
    <dgm:pt modelId="{22A22E52-F0C8-43BE-BD3F-393A1F609841}" type="pres">
      <dgm:prSet presAssocID="{60E1DCBE-8C6D-41BB-B0FD-2A4D71028D18}" presName="node" presStyleLbl="node1" presStyleIdx="4" presStyleCnt="5" custScaleX="186939" custScaleY="151156">
        <dgm:presLayoutVars>
          <dgm:bulletEnabled val="1"/>
        </dgm:presLayoutVars>
      </dgm:prSet>
      <dgm:spPr/>
    </dgm:pt>
    <dgm:pt modelId="{EA3AF741-CA21-4864-9582-1F7138011FB8}" type="pres">
      <dgm:prSet presAssocID="{60E1DCBE-8C6D-41BB-B0FD-2A4D71028D18}" presName="spNode" presStyleCnt="0"/>
      <dgm:spPr/>
    </dgm:pt>
    <dgm:pt modelId="{650229C2-0A15-4C16-AEDB-4D5AB25EB397}" type="pres">
      <dgm:prSet presAssocID="{F1E7BDE2-6130-4839-9CFA-7E67E0AAEE99}" presName="sibTrans" presStyleLbl="sibTrans1D1" presStyleIdx="4" presStyleCnt="5"/>
      <dgm:spPr/>
    </dgm:pt>
  </dgm:ptLst>
  <dgm:cxnLst>
    <dgm:cxn modelId="{6ECF1E00-8393-454B-BA27-EC46C3E2A6EC}" srcId="{E178F7CF-E16B-4A27-A3B4-E5B5B8F0FFB7}" destId="{60E1DCBE-8C6D-41BB-B0FD-2A4D71028D18}" srcOrd="4" destOrd="0" parTransId="{ADA61670-F115-45CE-B01D-70F7BC13BBDF}" sibTransId="{F1E7BDE2-6130-4839-9CFA-7E67E0AAEE99}"/>
    <dgm:cxn modelId="{F5A4BC01-7896-4101-B20E-5BBE552A2DEE}" type="presOf" srcId="{F1E7BDE2-6130-4839-9CFA-7E67E0AAEE99}" destId="{650229C2-0A15-4C16-AEDB-4D5AB25EB397}" srcOrd="0" destOrd="0" presId="urn:microsoft.com/office/officeart/2005/8/layout/cycle6"/>
    <dgm:cxn modelId="{B0E7191C-AD74-4372-9A5C-B0A5E43F94C4}" type="presOf" srcId="{C627E130-BF41-4F0E-914A-6F59DF08A8BB}" destId="{9544CB7B-0345-438D-A600-FD76DDCBEF86}" srcOrd="0" destOrd="0" presId="urn:microsoft.com/office/officeart/2005/8/layout/cycle6"/>
    <dgm:cxn modelId="{01552C34-4CEA-43B3-84D0-B75DB7347239}" type="presOf" srcId="{E178F7CF-E16B-4A27-A3B4-E5B5B8F0FFB7}" destId="{8ED23B6B-C8F2-422C-9C57-F048E00C0BE7}" srcOrd="0" destOrd="0" presId="urn:microsoft.com/office/officeart/2005/8/layout/cycle6"/>
    <dgm:cxn modelId="{04D7423B-93F1-4FA7-B87B-BACB98FFAAEB}" type="presOf" srcId="{795CD550-0225-4DD4-BF08-87AA5A9F1588}" destId="{C4168788-D9BE-42A8-9468-45FDD5032AFE}" srcOrd="0" destOrd="0" presId="urn:microsoft.com/office/officeart/2005/8/layout/cycle6"/>
    <dgm:cxn modelId="{2CE76B64-88EC-4617-9CE5-682D6635E346}" type="presOf" srcId="{0C444015-70A9-4711-99D7-017BA18A5DE2}" destId="{C531165E-4449-4078-A313-3ECBC895F022}" srcOrd="0" destOrd="0" presId="urn:microsoft.com/office/officeart/2005/8/layout/cycle6"/>
    <dgm:cxn modelId="{BEEC096E-4486-4097-8A8B-C3BF1315BD25}" srcId="{E178F7CF-E16B-4A27-A3B4-E5B5B8F0FFB7}" destId="{2D8E51B8-EEF5-4C4E-8B70-AD4B7762F132}" srcOrd="3" destOrd="0" parTransId="{BB3898E7-4FF5-4BB0-8156-DD3A3A380537}" sibTransId="{13B799B9-D94B-4336-9CA5-F21359E4D434}"/>
    <dgm:cxn modelId="{37945178-F1BE-44B9-8C66-2250582E2B5B}" type="presOf" srcId="{2D8E51B8-EEF5-4C4E-8B70-AD4B7762F132}" destId="{50BF9DAF-ABD4-4634-AFD5-6DA06C0A4849}" srcOrd="0" destOrd="0" presId="urn:microsoft.com/office/officeart/2005/8/layout/cycle6"/>
    <dgm:cxn modelId="{B5AC1E80-F09B-4560-9063-51289A54169E}" type="presOf" srcId="{60E1DCBE-8C6D-41BB-B0FD-2A4D71028D18}" destId="{22A22E52-F0C8-43BE-BD3F-393A1F609841}" srcOrd="0" destOrd="0" presId="urn:microsoft.com/office/officeart/2005/8/layout/cycle6"/>
    <dgm:cxn modelId="{51D0DE81-1037-4624-BFEF-4247F9C563D7}" type="presOf" srcId="{13B799B9-D94B-4336-9CA5-F21359E4D434}" destId="{7D4562A4-0A5D-4DAB-818B-7276254CBB95}" srcOrd="0" destOrd="0" presId="urn:microsoft.com/office/officeart/2005/8/layout/cycle6"/>
    <dgm:cxn modelId="{4F3FD1BB-3BF8-4283-8048-8A25D84D2755}" type="presOf" srcId="{78A9E8A8-6105-4FED-8ABA-BA249A2DD0B8}" destId="{25A8099E-F34B-42CE-B922-358CE1441C57}" srcOrd="0" destOrd="0" presId="urn:microsoft.com/office/officeart/2005/8/layout/cycle6"/>
    <dgm:cxn modelId="{BFA7FBC4-C253-4EB8-A4EB-1F814A51C9B5}" srcId="{E178F7CF-E16B-4A27-A3B4-E5B5B8F0FFB7}" destId="{795CD550-0225-4DD4-BF08-87AA5A9F1588}" srcOrd="1" destOrd="0" parTransId="{AD2B38F4-ADA8-471D-AC52-BBA1BB9A323E}" sibTransId="{C627E130-BF41-4F0E-914A-6F59DF08A8BB}"/>
    <dgm:cxn modelId="{02ACDFC6-6CC1-4E90-B191-A58C3B18CA21}" type="presOf" srcId="{37CE2ED2-759A-424B-AC9D-17A2D082D944}" destId="{83A659CE-2BA7-4AB9-8E6F-A0F1C52A6545}" srcOrd="0" destOrd="0" presId="urn:microsoft.com/office/officeart/2005/8/layout/cycle6"/>
    <dgm:cxn modelId="{9E59B5E1-E698-4616-A9BB-AC098E1F269B}" srcId="{E178F7CF-E16B-4A27-A3B4-E5B5B8F0FFB7}" destId="{78A9E8A8-6105-4FED-8ABA-BA249A2DD0B8}" srcOrd="0" destOrd="0" parTransId="{5D0BB8DA-4623-45FB-895B-421A5E54FA52}" sibTransId="{F6A71B37-FD5A-4523-B2B5-D4B94F1431CA}"/>
    <dgm:cxn modelId="{8D7880E5-4803-4F8F-8402-B7FA72F4F19D}" srcId="{E178F7CF-E16B-4A27-A3B4-E5B5B8F0FFB7}" destId="{37CE2ED2-759A-424B-AC9D-17A2D082D944}" srcOrd="2" destOrd="0" parTransId="{6C36E3AF-256D-4C84-A94D-07E0A595948C}" sibTransId="{0C444015-70A9-4711-99D7-017BA18A5DE2}"/>
    <dgm:cxn modelId="{C3C193F7-F98E-40A7-92C5-0E38B558930C}" type="presOf" srcId="{F6A71B37-FD5A-4523-B2B5-D4B94F1431CA}" destId="{A638C084-6C83-4AB0-BB11-94A44D7CC18B}" srcOrd="0" destOrd="0" presId="urn:microsoft.com/office/officeart/2005/8/layout/cycle6"/>
    <dgm:cxn modelId="{2B7A2CC2-656C-46FA-A059-A622DC29C322}" type="presParOf" srcId="{8ED23B6B-C8F2-422C-9C57-F048E00C0BE7}" destId="{25A8099E-F34B-42CE-B922-358CE1441C57}" srcOrd="0" destOrd="0" presId="urn:microsoft.com/office/officeart/2005/8/layout/cycle6"/>
    <dgm:cxn modelId="{82D39C08-0C7B-40F7-9E37-331B5F9CB7E3}" type="presParOf" srcId="{8ED23B6B-C8F2-422C-9C57-F048E00C0BE7}" destId="{42B2EE12-2942-470B-B00C-E5B9C7153EC0}" srcOrd="1" destOrd="0" presId="urn:microsoft.com/office/officeart/2005/8/layout/cycle6"/>
    <dgm:cxn modelId="{F05145CA-07F4-4B01-9AD0-4E1E1B97D335}" type="presParOf" srcId="{8ED23B6B-C8F2-422C-9C57-F048E00C0BE7}" destId="{A638C084-6C83-4AB0-BB11-94A44D7CC18B}" srcOrd="2" destOrd="0" presId="urn:microsoft.com/office/officeart/2005/8/layout/cycle6"/>
    <dgm:cxn modelId="{C54D3EA2-0517-428A-82A6-1258A9DB68D0}" type="presParOf" srcId="{8ED23B6B-C8F2-422C-9C57-F048E00C0BE7}" destId="{C4168788-D9BE-42A8-9468-45FDD5032AFE}" srcOrd="3" destOrd="0" presId="urn:microsoft.com/office/officeart/2005/8/layout/cycle6"/>
    <dgm:cxn modelId="{AF590232-27A3-47FD-BF0B-8219C0D056F1}" type="presParOf" srcId="{8ED23B6B-C8F2-422C-9C57-F048E00C0BE7}" destId="{5D1FD084-F97D-4201-A48E-5B9BFE80964F}" srcOrd="4" destOrd="0" presId="urn:microsoft.com/office/officeart/2005/8/layout/cycle6"/>
    <dgm:cxn modelId="{8D3394B3-0B0E-41D8-924E-11B3694E7143}" type="presParOf" srcId="{8ED23B6B-C8F2-422C-9C57-F048E00C0BE7}" destId="{9544CB7B-0345-438D-A600-FD76DDCBEF86}" srcOrd="5" destOrd="0" presId="urn:microsoft.com/office/officeart/2005/8/layout/cycle6"/>
    <dgm:cxn modelId="{512C60C6-76A2-47D1-AD44-5816EF661F9C}" type="presParOf" srcId="{8ED23B6B-C8F2-422C-9C57-F048E00C0BE7}" destId="{83A659CE-2BA7-4AB9-8E6F-A0F1C52A6545}" srcOrd="6" destOrd="0" presId="urn:microsoft.com/office/officeart/2005/8/layout/cycle6"/>
    <dgm:cxn modelId="{29E38470-C3E4-4267-BB16-D29C9D5028C0}" type="presParOf" srcId="{8ED23B6B-C8F2-422C-9C57-F048E00C0BE7}" destId="{C3AA3CAD-905A-44AD-ABE3-1A21A46DFBF3}" srcOrd="7" destOrd="0" presId="urn:microsoft.com/office/officeart/2005/8/layout/cycle6"/>
    <dgm:cxn modelId="{ADA1C869-887B-4954-B8B4-AEBEC0921584}" type="presParOf" srcId="{8ED23B6B-C8F2-422C-9C57-F048E00C0BE7}" destId="{C531165E-4449-4078-A313-3ECBC895F022}" srcOrd="8" destOrd="0" presId="urn:microsoft.com/office/officeart/2005/8/layout/cycle6"/>
    <dgm:cxn modelId="{EE33E727-50B1-47AB-B093-B18D85F6446C}" type="presParOf" srcId="{8ED23B6B-C8F2-422C-9C57-F048E00C0BE7}" destId="{50BF9DAF-ABD4-4634-AFD5-6DA06C0A4849}" srcOrd="9" destOrd="0" presId="urn:microsoft.com/office/officeart/2005/8/layout/cycle6"/>
    <dgm:cxn modelId="{A6F60AAD-DD18-4C9C-BD66-F960E75F5739}" type="presParOf" srcId="{8ED23B6B-C8F2-422C-9C57-F048E00C0BE7}" destId="{F01742D7-F60A-4C79-A281-2AE234ABE085}" srcOrd="10" destOrd="0" presId="urn:microsoft.com/office/officeart/2005/8/layout/cycle6"/>
    <dgm:cxn modelId="{1F526568-B5E6-4C5F-96C0-76EA6DF97750}" type="presParOf" srcId="{8ED23B6B-C8F2-422C-9C57-F048E00C0BE7}" destId="{7D4562A4-0A5D-4DAB-818B-7276254CBB95}" srcOrd="11" destOrd="0" presId="urn:microsoft.com/office/officeart/2005/8/layout/cycle6"/>
    <dgm:cxn modelId="{B6AD1CCD-CAFC-420C-9469-D54E212B96AD}" type="presParOf" srcId="{8ED23B6B-C8F2-422C-9C57-F048E00C0BE7}" destId="{22A22E52-F0C8-43BE-BD3F-393A1F609841}" srcOrd="12" destOrd="0" presId="urn:microsoft.com/office/officeart/2005/8/layout/cycle6"/>
    <dgm:cxn modelId="{468D48DD-2CE6-43A6-9117-7B8CB1D975F9}" type="presParOf" srcId="{8ED23B6B-C8F2-422C-9C57-F048E00C0BE7}" destId="{EA3AF741-CA21-4864-9582-1F7138011FB8}" srcOrd="13" destOrd="0" presId="urn:microsoft.com/office/officeart/2005/8/layout/cycle6"/>
    <dgm:cxn modelId="{A3A95397-DD76-4B8A-86E6-D585B3CFDBC2}" type="presParOf" srcId="{8ED23B6B-C8F2-422C-9C57-F048E00C0BE7}" destId="{650229C2-0A15-4C16-AEDB-4D5AB25EB397}"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78F7CF-E16B-4A27-A3B4-E5B5B8F0FFB7}" type="doc">
      <dgm:prSet loTypeId="urn:microsoft.com/office/officeart/2005/8/layout/cycle6" loCatId="cycle" qsTypeId="urn:microsoft.com/office/officeart/2005/8/quickstyle/simple2" qsCatId="simple" csTypeId="urn:microsoft.com/office/officeart/2005/8/colors/accent1_2" csCatId="accent1" phldr="1"/>
      <dgm:spPr/>
      <dgm:t>
        <a:bodyPr/>
        <a:lstStyle/>
        <a:p>
          <a:endParaRPr lang="en-US"/>
        </a:p>
      </dgm:t>
    </dgm:pt>
    <dgm:pt modelId="{78A9E8A8-6105-4FED-8ABA-BA249A2DD0B8}">
      <dgm:prSet phldrT="[Text]" custT="1"/>
      <dgm:spPr/>
      <dgm:t>
        <a:bodyPr/>
        <a:lstStyle/>
        <a:p>
          <a:r>
            <a:rPr lang="en-US" sz="2800" dirty="0"/>
            <a:t>Adult Education</a:t>
          </a:r>
        </a:p>
      </dgm:t>
    </dgm:pt>
    <dgm:pt modelId="{5D0BB8DA-4623-45FB-895B-421A5E54FA52}" type="parTrans" cxnId="{9E59B5E1-E698-4616-A9BB-AC098E1F269B}">
      <dgm:prSet/>
      <dgm:spPr/>
      <dgm:t>
        <a:bodyPr/>
        <a:lstStyle/>
        <a:p>
          <a:endParaRPr lang="en-US"/>
        </a:p>
      </dgm:t>
    </dgm:pt>
    <dgm:pt modelId="{F6A71B37-FD5A-4523-B2B5-D4B94F1431CA}" type="sibTrans" cxnId="{9E59B5E1-E698-4616-A9BB-AC098E1F269B}">
      <dgm:prSet/>
      <dgm:spPr/>
      <dgm:t>
        <a:bodyPr/>
        <a:lstStyle/>
        <a:p>
          <a:endParaRPr lang="en-US"/>
        </a:p>
      </dgm:t>
    </dgm:pt>
    <dgm:pt modelId="{795CD550-0225-4DD4-BF08-87AA5A9F1588}">
      <dgm:prSet phldrT="[Text]" custT="1"/>
      <dgm:spPr/>
      <dgm:t>
        <a:bodyPr/>
        <a:lstStyle/>
        <a:p>
          <a:r>
            <a:rPr lang="en-US" sz="2800" dirty="0"/>
            <a:t>Medication</a:t>
          </a:r>
          <a:endParaRPr lang="en-US" sz="2500" dirty="0"/>
        </a:p>
      </dgm:t>
    </dgm:pt>
    <dgm:pt modelId="{AD2B38F4-ADA8-471D-AC52-BBA1BB9A323E}" type="parTrans" cxnId="{BFA7FBC4-C253-4EB8-A4EB-1F814A51C9B5}">
      <dgm:prSet/>
      <dgm:spPr/>
      <dgm:t>
        <a:bodyPr/>
        <a:lstStyle/>
        <a:p>
          <a:endParaRPr lang="en-US"/>
        </a:p>
      </dgm:t>
    </dgm:pt>
    <dgm:pt modelId="{C627E130-BF41-4F0E-914A-6F59DF08A8BB}" type="sibTrans" cxnId="{BFA7FBC4-C253-4EB8-A4EB-1F814A51C9B5}">
      <dgm:prSet/>
      <dgm:spPr/>
      <dgm:t>
        <a:bodyPr/>
        <a:lstStyle/>
        <a:p>
          <a:endParaRPr lang="en-US"/>
        </a:p>
      </dgm:t>
    </dgm:pt>
    <dgm:pt modelId="{37CE2ED2-759A-424B-AC9D-17A2D082D944}">
      <dgm:prSet phldrT="[Text]"/>
      <dgm:spPr/>
      <dgm:t>
        <a:bodyPr/>
        <a:lstStyle/>
        <a:p>
          <a:r>
            <a:rPr lang="en-US" dirty="0"/>
            <a:t>Professional care/monitoring</a:t>
          </a:r>
        </a:p>
      </dgm:t>
    </dgm:pt>
    <dgm:pt modelId="{6C36E3AF-256D-4C84-A94D-07E0A595948C}" type="parTrans" cxnId="{8D7880E5-4803-4F8F-8402-B7FA72F4F19D}">
      <dgm:prSet/>
      <dgm:spPr/>
      <dgm:t>
        <a:bodyPr/>
        <a:lstStyle/>
        <a:p>
          <a:endParaRPr lang="en-US"/>
        </a:p>
      </dgm:t>
    </dgm:pt>
    <dgm:pt modelId="{0C444015-70A9-4711-99D7-017BA18A5DE2}" type="sibTrans" cxnId="{8D7880E5-4803-4F8F-8402-B7FA72F4F19D}">
      <dgm:prSet/>
      <dgm:spPr/>
      <dgm:t>
        <a:bodyPr/>
        <a:lstStyle/>
        <a:p>
          <a:endParaRPr lang="en-US"/>
        </a:p>
      </dgm:t>
    </dgm:pt>
    <dgm:pt modelId="{2D8E51B8-EEF5-4C4E-8B70-AD4B7762F132}">
      <dgm:prSet phldrT="[Text]"/>
      <dgm:spPr/>
      <dgm:t>
        <a:bodyPr/>
        <a:lstStyle/>
        <a:p>
          <a:r>
            <a:rPr lang="en-US" dirty="0"/>
            <a:t>Management at school</a:t>
          </a:r>
        </a:p>
      </dgm:t>
    </dgm:pt>
    <dgm:pt modelId="{BB3898E7-4FF5-4BB0-8156-DD3A3A380537}" type="parTrans" cxnId="{BEEC096E-4486-4097-8A8B-C3BF1315BD25}">
      <dgm:prSet/>
      <dgm:spPr/>
      <dgm:t>
        <a:bodyPr/>
        <a:lstStyle/>
        <a:p>
          <a:endParaRPr lang="en-US"/>
        </a:p>
      </dgm:t>
    </dgm:pt>
    <dgm:pt modelId="{13B799B9-D94B-4336-9CA5-F21359E4D434}" type="sibTrans" cxnId="{BEEC096E-4486-4097-8A8B-C3BF1315BD25}">
      <dgm:prSet/>
      <dgm:spPr/>
      <dgm:t>
        <a:bodyPr/>
        <a:lstStyle/>
        <a:p>
          <a:endParaRPr lang="en-US"/>
        </a:p>
      </dgm:t>
    </dgm:pt>
    <dgm:pt modelId="{60E1DCBE-8C6D-41BB-B0FD-2A4D71028D18}">
      <dgm:prSet phldrT="[Text]"/>
      <dgm:spPr/>
      <dgm:t>
        <a:bodyPr/>
        <a:lstStyle/>
        <a:p>
          <a:r>
            <a:rPr lang="en-US" dirty="0"/>
            <a:t>Management at home</a:t>
          </a:r>
        </a:p>
      </dgm:t>
    </dgm:pt>
    <dgm:pt modelId="{ADA61670-F115-45CE-B01D-70F7BC13BBDF}" type="parTrans" cxnId="{6ECF1E00-8393-454B-BA27-EC46C3E2A6EC}">
      <dgm:prSet/>
      <dgm:spPr/>
      <dgm:t>
        <a:bodyPr/>
        <a:lstStyle/>
        <a:p>
          <a:endParaRPr lang="en-US"/>
        </a:p>
      </dgm:t>
    </dgm:pt>
    <dgm:pt modelId="{F1E7BDE2-6130-4839-9CFA-7E67E0AAEE99}" type="sibTrans" cxnId="{6ECF1E00-8393-454B-BA27-EC46C3E2A6EC}">
      <dgm:prSet/>
      <dgm:spPr/>
      <dgm:t>
        <a:bodyPr/>
        <a:lstStyle/>
        <a:p>
          <a:endParaRPr lang="en-US"/>
        </a:p>
      </dgm:t>
    </dgm:pt>
    <dgm:pt modelId="{8ED23B6B-C8F2-422C-9C57-F048E00C0BE7}" type="pres">
      <dgm:prSet presAssocID="{E178F7CF-E16B-4A27-A3B4-E5B5B8F0FFB7}" presName="cycle" presStyleCnt="0">
        <dgm:presLayoutVars>
          <dgm:dir/>
          <dgm:resizeHandles val="exact"/>
        </dgm:presLayoutVars>
      </dgm:prSet>
      <dgm:spPr/>
    </dgm:pt>
    <dgm:pt modelId="{25A8099E-F34B-42CE-B922-358CE1441C57}" type="pres">
      <dgm:prSet presAssocID="{78A9E8A8-6105-4FED-8ABA-BA249A2DD0B8}" presName="node" presStyleLbl="node1" presStyleIdx="0" presStyleCnt="5" custScaleX="193521" custScaleY="155457">
        <dgm:presLayoutVars>
          <dgm:bulletEnabled val="1"/>
        </dgm:presLayoutVars>
      </dgm:prSet>
      <dgm:spPr/>
    </dgm:pt>
    <dgm:pt modelId="{42B2EE12-2942-470B-B00C-E5B9C7153EC0}" type="pres">
      <dgm:prSet presAssocID="{78A9E8A8-6105-4FED-8ABA-BA249A2DD0B8}" presName="spNode" presStyleCnt="0"/>
      <dgm:spPr/>
    </dgm:pt>
    <dgm:pt modelId="{A638C084-6C83-4AB0-BB11-94A44D7CC18B}" type="pres">
      <dgm:prSet presAssocID="{F6A71B37-FD5A-4523-B2B5-D4B94F1431CA}" presName="sibTrans" presStyleLbl="sibTrans1D1" presStyleIdx="0" presStyleCnt="5"/>
      <dgm:spPr/>
    </dgm:pt>
    <dgm:pt modelId="{C4168788-D9BE-42A8-9468-45FDD5032AFE}" type="pres">
      <dgm:prSet presAssocID="{795CD550-0225-4DD4-BF08-87AA5A9F1588}" presName="node" presStyleLbl="node1" presStyleIdx="1" presStyleCnt="5" custScaleX="165204" custScaleY="168719">
        <dgm:presLayoutVars>
          <dgm:bulletEnabled val="1"/>
        </dgm:presLayoutVars>
      </dgm:prSet>
      <dgm:spPr/>
    </dgm:pt>
    <dgm:pt modelId="{5D1FD084-F97D-4201-A48E-5B9BFE80964F}" type="pres">
      <dgm:prSet presAssocID="{795CD550-0225-4DD4-BF08-87AA5A9F1588}" presName="spNode" presStyleCnt="0"/>
      <dgm:spPr/>
    </dgm:pt>
    <dgm:pt modelId="{9544CB7B-0345-438D-A600-FD76DDCBEF86}" type="pres">
      <dgm:prSet presAssocID="{C627E130-BF41-4F0E-914A-6F59DF08A8BB}" presName="sibTrans" presStyleLbl="sibTrans1D1" presStyleIdx="1" presStyleCnt="5"/>
      <dgm:spPr/>
    </dgm:pt>
    <dgm:pt modelId="{83A659CE-2BA7-4AB9-8E6F-A0F1C52A6545}" type="pres">
      <dgm:prSet presAssocID="{37CE2ED2-759A-424B-AC9D-17A2D082D944}" presName="node" presStyleLbl="node1" presStyleIdx="2" presStyleCnt="5" custScaleX="201869" custScaleY="159141" custRadScaleRad="109446" custRadScaleInc="-54140">
        <dgm:presLayoutVars>
          <dgm:bulletEnabled val="1"/>
        </dgm:presLayoutVars>
      </dgm:prSet>
      <dgm:spPr/>
    </dgm:pt>
    <dgm:pt modelId="{C3AA3CAD-905A-44AD-ABE3-1A21A46DFBF3}" type="pres">
      <dgm:prSet presAssocID="{37CE2ED2-759A-424B-AC9D-17A2D082D944}" presName="spNode" presStyleCnt="0"/>
      <dgm:spPr/>
    </dgm:pt>
    <dgm:pt modelId="{C531165E-4449-4078-A313-3ECBC895F022}" type="pres">
      <dgm:prSet presAssocID="{0C444015-70A9-4711-99D7-017BA18A5DE2}" presName="sibTrans" presStyleLbl="sibTrans1D1" presStyleIdx="2" presStyleCnt="5"/>
      <dgm:spPr/>
    </dgm:pt>
    <dgm:pt modelId="{50BF9DAF-ABD4-4634-AFD5-6DA06C0A4849}" type="pres">
      <dgm:prSet presAssocID="{2D8E51B8-EEF5-4C4E-8B70-AD4B7762F132}" presName="node" presStyleLbl="node1" presStyleIdx="3" presStyleCnt="5" custScaleX="223056" custScaleY="145542" custRadScaleRad="117354" custRadScaleInc="87274">
        <dgm:presLayoutVars>
          <dgm:bulletEnabled val="1"/>
        </dgm:presLayoutVars>
      </dgm:prSet>
      <dgm:spPr/>
    </dgm:pt>
    <dgm:pt modelId="{F01742D7-F60A-4C79-A281-2AE234ABE085}" type="pres">
      <dgm:prSet presAssocID="{2D8E51B8-EEF5-4C4E-8B70-AD4B7762F132}" presName="spNode" presStyleCnt="0"/>
      <dgm:spPr/>
    </dgm:pt>
    <dgm:pt modelId="{7D4562A4-0A5D-4DAB-818B-7276254CBB95}" type="pres">
      <dgm:prSet presAssocID="{13B799B9-D94B-4336-9CA5-F21359E4D434}" presName="sibTrans" presStyleLbl="sibTrans1D1" presStyleIdx="3" presStyleCnt="5"/>
      <dgm:spPr/>
    </dgm:pt>
    <dgm:pt modelId="{22A22E52-F0C8-43BE-BD3F-393A1F609841}" type="pres">
      <dgm:prSet presAssocID="{60E1DCBE-8C6D-41BB-B0FD-2A4D71028D18}" presName="node" presStyleLbl="node1" presStyleIdx="4" presStyleCnt="5" custScaleX="186939" custScaleY="151156">
        <dgm:presLayoutVars>
          <dgm:bulletEnabled val="1"/>
        </dgm:presLayoutVars>
      </dgm:prSet>
      <dgm:spPr/>
    </dgm:pt>
    <dgm:pt modelId="{EA3AF741-CA21-4864-9582-1F7138011FB8}" type="pres">
      <dgm:prSet presAssocID="{60E1DCBE-8C6D-41BB-B0FD-2A4D71028D18}" presName="spNode" presStyleCnt="0"/>
      <dgm:spPr/>
    </dgm:pt>
    <dgm:pt modelId="{650229C2-0A15-4C16-AEDB-4D5AB25EB397}" type="pres">
      <dgm:prSet presAssocID="{F1E7BDE2-6130-4839-9CFA-7E67E0AAEE99}" presName="sibTrans" presStyleLbl="sibTrans1D1" presStyleIdx="4" presStyleCnt="5"/>
      <dgm:spPr/>
    </dgm:pt>
  </dgm:ptLst>
  <dgm:cxnLst>
    <dgm:cxn modelId="{6ECF1E00-8393-454B-BA27-EC46C3E2A6EC}" srcId="{E178F7CF-E16B-4A27-A3B4-E5B5B8F0FFB7}" destId="{60E1DCBE-8C6D-41BB-B0FD-2A4D71028D18}" srcOrd="4" destOrd="0" parTransId="{ADA61670-F115-45CE-B01D-70F7BC13BBDF}" sibTransId="{F1E7BDE2-6130-4839-9CFA-7E67E0AAEE99}"/>
    <dgm:cxn modelId="{B5BA160A-7256-4D12-9D07-B3B7BC37981E}" type="presOf" srcId="{78A9E8A8-6105-4FED-8ABA-BA249A2DD0B8}" destId="{25A8099E-F34B-42CE-B922-358CE1441C57}" srcOrd="0" destOrd="0" presId="urn:microsoft.com/office/officeart/2005/8/layout/cycle6"/>
    <dgm:cxn modelId="{59E3471D-A5CA-445B-BD4B-B6A87A2EC1D9}" type="presOf" srcId="{2D8E51B8-EEF5-4C4E-8B70-AD4B7762F132}" destId="{50BF9DAF-ABD4-4634-AFD5-6DA06C0A4849}" srcOrd="0" destOrd="0" presId="urn:microsoft.com/office/officeart/2005/8/layout/cycle6"/>
    <dgm:cxn modelId="{802F122A-2CCC-4BA0-8C0D-344C704DB520}" type="presOf" srcId="{37CE2ED2-759A-424B-AC9D-17A2D082D944}" destId="{83A659CE-2BA7-4AB9-8E6F-A0F1C52A6545}" srcOrd="0" destOrd="0" presId="urn:microsoft.com/office/officeart/2005/8/layout/cycle6"/>
    <dgm:cxn modelId="{09800E6D-B739-45A6-8A49-4590BAF7FC44}" type="presOf" srcId="{13B799B9-D94B-4336-9CA5-F21359E4D434}" destId="{7D4562A4-0A5D-4DAB-818B-7276254CBB95}" srcOrd="0" destOrd="0" presId="urn:microsoft.com/office/officeart/2005/8/layout/cycle6"/>
    <dgm:cxn modelId="{41D34B6D-B08E-498C-B064-62A552505D00}" type="presOf" srcId="{C627E130-BF41-4F0E-914A-6F59DF08A8BB}" destId="{9544CB7B-0345-438D-A600-FD76DDCBEF86}" srcOrd="0" destOrd="0" presId="urn:microsoft.com/office/officeart/2005/8/layout/cycle6"/>
    <dgm:cxn modelId="{BEEC096E-4486-4097-8A8B-C3BF1315BD25}" srcId="{E178F7CF-E16B-4A27-A3B4-E5B5B8F0FFB7}" destId="{2D8E51B8-EEF5-4C4E-8B70-AD4B7762F132}" srcOrd="3" destOrd="0" parTransId="{BB3898E7-4FF5-4BB0-8156-DD3A3A380537}" sibTransId="{13B799B9-D94B-4336-9CA5-F21359E4D434}"/>
    <dgm:cxn modelId="{A4336E76-83B6-47A9-98CC-D62DA8B87C3A}" type="presOf" srcId="{795CD550-0225-4DD4-BF08-87AA5A9F1588}" destId="{C4168788-D9BE-42A8-9468-45FDD5032AFE}" srcOrd="0" destOrd="0" presId="urn:microsoft.com/office/officeart/2005/8/layout/cycle6"/>
    <dgm:cxn modelId="{3B42C987-0A4C-458A-878C-FED49B42C772}" type="presOf" srcId="{F1E7BDE2-6130-4839-9CFA-7E67E0AAEE99}" destId="{650229C2-0A15-4C16-AEDB-4D5AB25EB397}" srcOrd="0" destOrd="0" presId="urn:microsoft.com/office/officeart/2005/8/layout/cycle6"/>
    <dgm:cxn modelId="{11128291-C3E4-4999-B791-35CBC314EB2B}" type="presOf" srcId="{60E1DCBE-8C6D-41BB-B0FD-2A4D71028D18}" destId="{22A22E52-F0C8-43BE-BD3F-393A1F609841}" srcOrd="0" destOrd="0" presId="urn:microsoft.com/office/officeart/2005/8/layout/cycle6"/>
    <dgm:cxn modelId="{56B7A2B6-C270-45BB-A294-04E8220FB72F}" type="presOf" srcId="{0C444015-70A9-4711-99D7-017BA18A5DE2}" destId="{C531165E-4449-4078-A313-3ECBC895F022}" srcOrd="0" destOrd="0" presId="urn:microsoft.com/office/officeart/2005/8/layout/cycle6"/>
    <dgm:cxn modelId="{BFA7FBC4-C253-4EB8-A4EB-1F814A51C9B5}" srcId="{E178F7CF-E16B-4A27-A3B4-E5B5B8F0FFB7}" destId="{795CD550-0225-4DD4-BF08-87AA5A9F1588}" srcOrd="1" destOrd="0" parTransId="{AD2B38F4-ADA8-471D-AC52-BBA1BB9A323E}" sibTransId="{C627E130-BF41-4F0E-914A-6F59DF08A8BB}"/>
    <dgm:cxn modelId="{04CCB6C9-9EC9-480C-8DB1-F7D6FFA6D303}" type="presOf" srcId="{E178F7CF-E16B-4A27-A3B4-E5B5B8F0FFB7}" destId="{8ED23B6B-C8F2-422C-9C57-F048E00C0BE7}" srcOrd="0" destOrd="0" presId="urn:microsoft.com/office/officeart/2005/8/layout/cycle6"/>
    <dgm:cxn modelId="{9E59B5E1-E698-4616-A9BB-AC098E1F269B}" srcId="{E178F7CF-E16B-4A27-A3B4-E5B5B8F0FFB7}" destId="{78A9E8A8-6105-4FED-8ABA-BA249A2DD0B8}" srcOrd="0" destOrd="0" parTransId="{5D0BB8DA-4623-45FB-895B-421A5E54FA52}" sibTransId="{F6A71B37-FD5A-4523-B2B5-D4B94F1431CA}"/>
    <dgm:cxn modelId="{97564AE5-29C2-4BCD-8CBC-4712E745935B}" type="presOf" srcId="{F6A71B37-FD5A-4523-B2B5-D4B94F1431CA}" destId="{A638C084-6C83-4AB0-BB11-94A44D7CC18B}" srcOrd="0" destOrd="0" presId="urn:microsoft.com/office/officeart/2005/8/layout/cycle6"/>
    <dgm:cxn modelId="{8D7880E5-4803-4F8F-8402-B7FA72F4F19D}" srcId="{E178F7CF-E16B-4A27-A3B4-E5B5B8F0FFB7}" destId="{37CE2ED2-759A-424B-AC9D-17A2D082D944}" srcOrd="2" destOrd="0" parTransId="{6C36E3AF-256D-4C84-A94D-07E0A595948C}" sibTransId="{0C444015-70A9-4711-99D7-017BA18A5DE2}"/>
    <dgm:cxn modelId="{CA3D7C2B-FC8B-49AE-83CC-A2B0D0FCCDD9}" type="presParOf" srcId="{8ED23B6B-C8F2-422C-9C57-F048E00C0BE7}" destId="{25A8099E-F34B-42CE-B922-358CE1441C57}" srcOrd="0" destOrd="0" presId="urn:microsoft.com/office/officeart/2005/8/layout/cycle6"/>
    <dgm:cxn modelId="{B13F360A-89DC-4C27-9247-74F2C647583C}" type="presParOf" srcId="{8ED23B6B-C8F2-422C-9C57-F048E00C0BE7}" destId="{42B2EE12-2942-470B-B00C-E5B9C7153EC0}" srcOrd="1" destOrd="0" presId="urn:microsoft.com/office/officeart/2005/8/layout/cycle6"/>
    <dgm:cxn modelId="{449D5DD6-5968-48C0-BC5F-0BC7628F8192}" type="presParOf" srcId="{8ED23B6B-C8F2-422C-9C57-F048E00C0BE7}" destId="{A638C084-6C83-4AB0-BB11-94A44D7CC18B}" srcOrd="2" destOrd="0" presId="urn:microsoft.com/office/officeart/2005/8/layout/cycle6"/>
    <dgm:cxn modelId="{E1775170-D960-42A2-A0CD-83BF0819DE43}" type="presParOf" srcId="{8ED23B6B-C8F2-422C-9C57-F048E00C0BE7}" destId="{C4168788-D9BE-42A8-9468-45FDD5032AFE}" srcOrd="3" destOrd="0" presId="urn:microsoft.com/office/officeart/2005/8/layout/cycle6"/>
    <dgm:cxn modelId="{A8C459B5-BB5A-4D22-A940-345D5640B8CE}" type="presParOf" srcId="{8ED23B6B-C8F2-422C-9C57-F048E00C0BE7}" destId="{5D1FD084-F97D-4201-A48E-5B9BFE80964F}" srcOrd="4" destOrd="0" presId="urn:microsoft.com/office/officeart/2005/8/layout/cycle6"/>
    <dgm:cxn modelId="{B75EEB9D-9C38-458B-A018-29DA4DE4B1E9}" type="presParOf" srcId="{8ED23B6B-C8F2-422C-9C57-F048E00C0BE7}" destId="{9544CB7B-0345-438D-A600-FD76DDCBEF86}" srcOrd="5" destOrd="0" presId="urn:microsoft.com/office/officeart/2005/8/layout/cycle6"/>
    <dgm:cxn modelId="{68FF519B-55C8-4337-AA73-B9D5634B391C}" type="presParOf" srcId="{8ED23B6B-C8F2-422C-9C57-F048E00C0BE7}" destId="{83A659CE-2BA7-4AB9-8E6F-A0F1C52A6545}" srcOrd="6" destOrd="0" presId="urn:microsoft.com/office/officeart/2005/8/layout/cycle6"/>
    <dgm:cxn modelId="{BB6951D3-879A-4BF9-A19D-28BD5D3C00C6}" type="presParOf" srcId="{8ED23B6B-C8F2-422C-9C57-F048E00C0BE7}" destId="{C3AA3CAD-905A-44AD-ABE3-1A21A46DFBF3}" srcOrd="7" destOrd="0" presId="urn:microsoft.com/office/officeart/2005/8/layout/cycle6"/>
    <dgm:cxn modelId="{C4B4779B-130F-4084-AB65-9379CE91DB52}" type="presParOf" srcId="{8ED23B6B-C8F2-422C-9C57-F048E00C0BE7}" destId="{C531165E-4449-4078-A313-3ECBC895F022}" srcOrd="8" destOrd="0" presId="urn:microsoft.com/office/officeart/2005/8/layout/cycle6"/>
    <dgm:cxn modelId="{BB02D947-3927-4EF5-BC6D-B345232A8D27}" type="presParOf" srcId="{8ED23B6B-C8F2-422C-9C57-F048E00C0BE7}" destId="{50BF9DAF-ABD4-4634-AFD5-6DA06C0A4849}" srcOrd="9" destOrd="0" presId="urn:microsoft.com/office/officeart/2005/8/layout/cycle6"/>
    <dgm:cxn modelId="{F79531B7-EB6F-478F-8AF8-653C76513A0C}" type="presParOf" srcId="{8ED23B6B-C8F2-422C-9C57-F048E00C0BE7}" destId="{F01742D7-F60A-4C79-A281-2AE234ABE085}" srcOrd="10" destOrd="0" presId="urn:microsoft.com/office/officeart/2005/8/layout/cycle6"/>
    <dgm:cxn modelId="{FD76CF3E-49EB-47C6-93B0-EC528D3EBAD9}" type="presParOf" srcId="{8ED23B6B-C8F2-422C-9C57-F048E00C0BE7}" destId="{7D4562A4-0A5D-4DAB-818B-7276254CBB95}" srcOrd="11" destOrd="0" presId="urn:microsoft.com/office/officeart/2005/8/layout/cycle6"/>
    <dgm:cxn modelId="{1D3E5919-0CD6-4242-8712-7A8A1395D38F}" type="presParOf" srcId="{8ED23B6B-C8F2-422C-9C57-F048E00C0BE7}" destId="{22A22E52-F0C8-43BE-BD3F-393A1F609841}" srcOrd="12" destOrd="0" presId="urn:microsoft.com/office/officeart/2005/8/layout/cycle6"/>
    <dgm:cxn modelId="{3511972B-1565-4655-84E1-0682F7E03230}" type="presParOf" srcId="{8ED23B6B-C8F2-422C-9C57-F048E00C0BE7}" destId="{EA3AF741-CA21-4864-9582-1F7138011FB8}" srcOrd="13" destOrd="0" presId="urn:microsoft.com/office/officeart/2005/8/layout/cycle6"/>
    <dgm:cxn modelId="{7FCB1D63-994C-48DB-863C-3AC625E690EE}" type="presParOf" srcId="{8ED23B6B-C8F2-422C-9C57-F048E00C0BE7}" destId="{650229C2-0A15-4C16-AEDB-4D5AB25EB397}"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A8099E-F34B-42CE-B922-358CE1441C57}">
      <dsp:nvSpPr>
        <dsp:cNvPr id="0" name=""/>
        <dsp:cNvSpPr/>
      </dsp:nvSpPr>
      <dsp:spPr>
        <a:xfrm>
          <a:off x="1828798" y="-217621"/>
          <a:ext cx="2583482" cy="1348966"/>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1">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Adult Education</a:t>
          </a:r>
        </a:p>
      </dsp:txBody>
      <dsp:txXfrm>
        <a:off x="1894649" y="-151770"/>
        <a:ext cx="2451780" cy="1217264"/>
      </dsp:txXfrm>
    </dsp:sp>
    <dsp:sp modelId="{A638C084-6C83-4AB0-BB11-94A44D7CC18B}">
      <dsp:nvSpPr>
        <dsp:cNvPr id="0" name=""/>
        <dsp:cNvSpPr/>
      </dsp:nvSpPr>
      <dsp:spPr>
        <a:xfrm>
          <a:off x="3861007" y="-1965243"/>
          <a:ext cx="3465188" cy="3465188"/>
        </a:xfrm>
        <a:custGeom>
          <a:avLst/>
          <a:gdLst/>
          <a:ahLst/>
          <a:cxnLst/>
          <a:rect l="0" t="0" r="0" b="0"/>
          <a:pathLst>
            <a:path>
              <a:moveTo>
                <a:pt x="550119" y="2998942"/>
              </a:moveTo>
              <a:arcTo wR="1732594" hR="1732594" stAng="7982302" swAng="30696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4168788-D9BE-42A8-9468-45FDD5032AFE}">
      <dsp:nvSpPr>
        <dsp:cNvPr id="0" name=""/>
        <dsp:cNvSpPr/>
      </dsp:nvSpPr>
      <dsp:spPr>
        <a:xfrm>
          <a:off x="3665608" y="922031"/>
          <a:ext cx="2205454" cy="1464046"/>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1">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Medication</a:t>
          </a:r>
          <a:endParaRPr lang="en-US" sz="2500" kern="1200" dirty="0"/>
        </a:p>
      </dsp:txBody>
      <dsp:txXfrm>
        <a:off x="3737077" y="993500"/>
        <a:ext cx="2062516" cy="1321108"/>
      </dsp:txXfrm>
    </dsp:sp>
    <dsp:sp modelId="{9544CB7B-0345-438D-A600-FD76DDCBEF86}">
      <dsp:nvSpPr>
        <dsp:cNvPr id="0" name=""/>
        <dsp:cNvSpPr/>
      </dsp:nvSpPr>
      <dsp:spPr>
        <a:xfrm>
          <a:off x="1487387" y="1262688"/>
          <a:ext cx="3465188" cy="3465188"/>
        </a:xfrm>
        <a:custGeom>
          <a:avLst/>
          <a:gdLst/>
          <a:ahLst/>
          <a:cxnLst/>
          <a:rect l="0" t="0" r="0" b="0"/>
          <a:pathLst>
            <a:path>
              <a:moveTo>
                <a:pt x="3355847" y="1126843"/>
              </a:moveTo>
              <a:arcTo wR="1732594" hR="1732594" stAng="20372154" swAng="71858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3A659CE-2BA7-4AB9-8E6F-A0F1C52A6545}">
      <dsp:nvSpPr>
        <dsp:cNvPr id="0" name=""/>
        <dsp:cNvSpPr/>
      </dsp:nvSpPr>
      <dsp:spPr>
        <a:xfrm>
          <a:off x="3204059" y="2743204"/>
          <a:ext cx="2694927" cy="1380933"/>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1">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Professional care/monitoring</a:t>
          </a:r>
        </a:p>
      </dsp:txBody>
      <dsp:txXfrm>
        <a:off x="3271471" y="2810616"/>
        <a:ext cx="2560103" cy="1246109"/>
      </dsp:txXfrm>
    </dsp:sp>
    <dsp:sp modelId="{C531165E-4449-4078-A313-3ECBC895F022}">
      <dsp:nvSpPr>
        <dsp:cNvPr id="0" name=""/>
        <dsp:cNvSpPr/>
      </dsp:nvSpPr>
      <dsp:spPr>
        <a:xfrm>
          <a:off x="1214033" y="637913"/>
          <a:ext cx="3465188" cy="3465188"/>
        </a:xfrm>
        <a:custGeom>
          <a:avLst/>
          <a:gdLst/>
          <a:ahLst/>
          <a:cxnLst/>
          <a:rect l="0" t="0" r="0" b="0"/>
          <a:pathLst>
            <a:path>
              <a:moveTo>
                <a:pt x="1979893" y="3447449"/>
              </a:moveTo>
              <a:arcTo wR="1732594" hR="1732594" stAng="4907637" swAng="202215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0BF9DAF-ABD4-4634-AFD5-6DA06C0A4849}">
      <dsp:nvSpPr>
        <dsp:cNvPr id="0" name=""/>
        <dsp:cNvSpPr/>
      </dsp:nvSpPr>
      <dsp:spPr>
        <a:xfrm>
          <a:off x="0" y="2667002"/>
          <a:ext cx="2977771" cy="1262929"/>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1">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Management at school</a:t>
          </a:r>
        </a:p>
      </dsp:txBody>
      <dsp:txXfrm>
        <a:off x="61651" y="2728653"/>
        <a:ext cx="2854469" cy="1139627"/>
      </dsp:txXfrm>
    </dsp:sp>
    <dsp:sp modelId="{7D4562A4-0A5D-4DAB-818B-7276254CBB95}">
      <dsp:nvSpPr>
        <dsp:cNvPr id="0" name=""/>
        <dsp:cNvSpPr/>
      </dsp:nvSpPr>
      <dsp:spPr>
        <a:xfrm>
          <a:off x="1093269" y="1550064"/>
          <a:ext cx="3465188" cy="3465188"/>
        </a:xfrm>
        <a:custGeom>
          <a:avLst/>
          <a:gdLst/>
          <a:ahLst/>
          <a:cxnLst/>
          <a:rect l="0" t="0" r="0" b="0"/>
          <a:pathLst>
            <a:path>
              <a:moveTo>
                <a:pt x="114507" y="1113176"/>
              </a:moveTo>
              <a:arcTo wR="1732594" hR="1732594" stAng="12056837" swAng="78458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2A22E52-F0C8-43BE-BD3F-393A1F609841}">
      <dsp:nvSpPr>
        <dsp:cNvPr id="0" name=""/>
        <dsp:cNvSpPr/>
      </dsp:nvSpPr>
      <dsp:spPr>
        <a:xfrm>
          <a:off x="224937" y="998232"/>
          <a:ext cx="2495613" cy="1311644"/>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1">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Management at home</a:t>
          </a:r>
        </a:p>
      </dsp:txBody>
      <dsp:txXfrm>
        <a:off x="288966" y="1062261"/>
        <a:ext cx="2367555" cy="1183586"/>
      </dsp:txXfrm>
    </dsp:sp>
    <dsp:sp modelId="{650229C2-0A15-4C16-AEDB-4D5AB25EB397}">
      <dsp:nvSpPr>
        <dsp:cNvPr id="0" name=""/>
        <dsp:cNvSpPr/>
      </dsp:nvSpPr>
      <dsp:spPr>
        <a:xfrm>
          <a:off x="-1161917" y="-1889042"/>
          <a:ext cx="3465188" cy="3465188"/>
        </a:xfrm>
        <a:custGeom>
          <a:avLst/>
          <a:gdLst/>
          <a:ahLst/>
          <a:cxnLst/>
          <a:rect l="0" t="0" r="0" b="0"/>
          <a:pathLst>
            <a:path>
              <a:moveTo>
                <a:pt x="3024004" y="2887645"/>
              </a:moveTo>
              <a:arcTo wR="1732594" hR="1732594" stAng="2508587" swAng="9655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A8099E-F34B-42CE-B922-358CE1441C57}">
      <dsp:nvSpPr>
        <dsp:cNvPr id="0" name=""/>
        <dsp:cNvSpPr/>
      </dsp:nvSpPr>
      <dsp:spPr>
        <a:xfrm>
          <a:off x="1828798" y="-217621"/>
          <a:ext cx="2583482" cy="1348966"/>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1">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Adult Education</a:t>
          </a:r>
        </a:p>
      </dsp:txBody>
      <dsp:txXfrm>
        <a:off x="1894649" y="-151770"/>
        <a:ext cx="2451780" cy="1217264"/>
      </dsp:txXfrm>
    </dsp:sp>
    <dsp:sp modelId="{A638C084-6C83-4AB0-BB11-94A44D7CC18B}">
      <dsp:nvSpPr>
        <dsp:cNvPr id="0" name=""/>
        <dsp:cNvSpPr/>
      </dsp:nvSpPr>
      <dsp:spPr>
        <a:xfrm>
          <a:off x="3861007" y="-1965243"/>
          <a:ext cx="3465188" cy="3465188"/>
        </a:xfrm>
        <a:custGeom>
          <a:avLst/>
          <a:gdLst/>
          <a:ahLst/>
          <a:cxnLst/>
          <a:rect l="0" t="0" r="0" b="0"/>
          <a:pathLst>
            <a:path>
              <a:moveTo>
                <a:pt x="550119" y="2998942"/>
              </a:moveTo>
              <a:arcTo wR="1732594" hR="1732594" stAng="7982302" swAng="30696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4168788-D9BE-42A8-9468-45FDD5032AFE}">
      <dsp:nvSpPr>
        <dsp:cNvPr id="0" name=""/>
        <dsp:cNvSpPr/>
      </dsp:nvSpPr>
      <dsp:spPr>
        <a:xfrm>
          <a:off x="3665608" y="922031"/>
          <a:ext cx="2205454" cy="1464046"/>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1">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Medication</a:t>
          </a:r>
          <a:endParaRPr lang="en-US" sz="2500" kern="1200" dirty="0"/>
        </a:p>
      </dsp:txBody>
      <dsp:txXfrm>
        <a:off x="3737077" y="993500"/>
        <a:ext cx="2062516" cy="1321108"/>
      </dsp:txXfrm>
    </dsp:sp>
    <dsp:sp modelId="{9544CB7B-0345-438D-A600-FD76DDCBEF86}">
      <dsp:nvSpPr>
        <dsp:cNvPr id="0" name=""/>
        <dsp:cNvSpPr/>
      </dsp:nvSpPr>
      <dsp:spPr>
        <a:xfrm>
          <a:off x="1487387" y="1262688"/>
          <a:ext cx="3465188" cy="3465188"/>
        </a:xfrm>
        <a:custGeom>
          <a:avLst/>
          <a:gdLst/>
          <a:ahLst/>
          <a:cxnLst/>
          <a:rect l="0" t="0" r="0" b="0"/>
          <a:pathLst>
            <a:path>
              <a:moveTo>
                <a:pt x="3355847" y="1126843"/>
              </a:moveTo>
              <a:arcTo wR="1732594" hR="1732594" stAng="20372154" swAng="71858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3A659CE-2BA7-4AB9-8E6F-A0F1C52A6545}">
      <dsp:nvSpPr>
        <dsp:cNvPr id="0" name=""/>
        <dsp:cNvSpPr/>
      </dsp:nvSpPr>
      <dsp:spPr>
        <a:xfrm>
          <a:off x="3204059" y="2743204"/>
          <a:ext cx="2694927" cy="1380933"/>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1">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Professional care/monitoring</a:t>
          </a:r>
        </a:p>
      </dsp:txBody>
      <dsp:txXfrm>
        <a:off x="3271471" y="2810616"/>
        <a:ext cx="2560103" cy="1246109"/>
      </dsp:txXfrm>
    </dsp:sp>
    <dsp:sp modelId="{C531165E-4449-4078-A313-3ECBC895F022}">
      <dsp:nvSpPr>
        <dsp:cNvPr id="0" name=""/>
        <dsp:cNvSpPr/>
      </dsp:nvSpPr>
      <dsp:spPr>
        <a:xfrm>
          <a:off x="1214033" y="637913"/>
          <a:ext cx="3465188" cy="3465188"/>
        </a:xfrm>
        <a:custGeom>
          <a:avLst/>
          <a:gdLst/>
          <a:ahLst/>
          <a:cxnLst/>
          <a:rect l="0" t="0" r="0" b="0"/>
          <a:pathLst>
            <a:path>
              <a:moveTo>
                <a:pt x="1979893" y="3447449"/>
              </a:moveTo>
              <a:arcTo wR="1732594" hR="1732594" stAng="4907637" swAng="202215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0BF9DAF-ABD4-4634-AFD5-6DA06C0A4849}">
      <dsp:nvSpPr>
        <dsp:cNvPr id="0" name=""/>
        <dsp:cNvSpPr/>
      </dsp:nvSpPr>
      <dsp:spPr>
        <a:xfrm>
          <a:off x="0" y="2667002"/>
          <a:ext cx="2977771" cy="1262929"/>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1">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Management at school</a:t>
          </a:r>
        </a:p>
      </dsp:txBody>
      <dsp:txXfrm>
        <a:off x="61651" y="2728653"/>
        <a:ext cx="2854469" cy="1139627"/>
      </dsp:txXfrm>
    </dsp:sp>
    <dsp:sp modelId="{7D4562A4-0A5D-4DAB-818B-7276254CBB95}">
      <dsp:nvSpPr>
        <dsp:cNvPr id="0" name=""/>
        <dsp:cNvSpPr/>
      </dsp:nvSpPr>
      <dsp:spPr>
        <a:xfrm>
          <a:off x="1093269" y="1550064"/>
          <a:ext cx="3465188" cy="3465188"/>
        </a:xfrm>
        <a:custGeom>
          <a:avLst/>
          <a:gdLst/>
          <a:ahLst/>
          <a:cxnLst/>
          <a:rect l="0" t="0" r="0" b="0"/>
          <a:pathLst>
            <a:path>
              <a:moveTo>
                <a:pt x="114507" y="1113176"/>
              </a:moveTo>
              <a:arcTo wR="1732594" hR="1732594" stAng="12056837" swAng="78458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2A22E52-F0C8-43BE-BD3F-393A1F609841}">
      <dsp:nvSpPr>
        <dsp:cNvPr id="0" name=""/>
        <dsp:cNvSpPr/>
      </dsp:nvSpPr>
      <dsp:spPr>
        <a:xfrm>
          <a:off x="224937" y="998232"/>
          <a:ext cx="2495613" cy="1311644"/>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1">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Management at home</a:t>
          </a:r>
        </a:p>
      </dsp:txBody>
      <dsp:txXfrm>
        <a:off x="288966" y="1062261"/>
        <a:ext cx="2367555" cy="1183586"/>
      </dsp:txXfrm>
    </dsp:sp>
    <dsp:sp modelId="{650229C2-0A15-4C16-AEDB-4D5AB25EB397}">
      <dsp:nvSpPr>
        <dsp:cNvPr id="0" name=""/>
        <dsp:cNvSpPr/>
      </dsp:nvSpPr>
      <dsp:spPr>
        <a:xfrm>
          <a:off x="-1161917" y="-1889042"/>
          <a:ext cx="3465188" cy="3465188"/>
        </a:xfrm>
        <a:custGeom>
          <a:avLst/>
          <a:gdLst/>
          <a:ahLst/>
          <a:cxnLst/>
          <a:rect l="0" t="0" r="0" b="0"/>
          <a:pathLst>
            <a:path>
              <a:moveTo>
                <a:pt x="3024004" y="2887645"/>
              </a:moveTo>
              <a:arcTo wR="1732594" hR="1732594" stAng="2508587" swAng="9655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3037840" cy="465138"/>
          </a:xfrm>
          <a:prstGeom prst="rect">
            <a:avLst/>
          </a:prstGeom>
          <a:noFill/>
          <a:ln w="9525">
            <a:noFill/>
            <a:miter lim="800000"/>
            <a:headEnd/>
            <a:tailEnd/>
          </a:ln>
          <a:effectLst/>
        </p:spPr>
        <p:txBody>
          <a:bodyPr vert="horz" wrap="square" lIns="92288" tIns="46145" rIns="92288" bIns="46145"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5539" name="Rectangle 3"/>
          <p:cNvSpPr>
            <a:spLocks noGrp="1" noChangeArrowheads="1"/>
          </p:cNvSpPr>
          <p:nvPr>
            <p:ph type="dt" sz="quarter" idx="1"/>
          </p:nvPr>
        </p:nvSpPr>
        <p:spPr bwMode="auto">
          <a:xfrm>
            <a:off x="3970938" y="0"/>
            <a:ext cx="3037840" cy="465138"/>
          </a:xfrm>
          <a:prstGeom prst="rect">
            <a:avLst/>
          </a:prstGeom>
          <a:noFill/>
          <a:ln w="9525">
            <a:noFill/>
            <a:miter lim="800000"/>
            <a:headEnd/>
            <a:tailEnd/>
          </a:ln>
          <a:effectLst/>
        </p:spPr>
        <p:txBody>
          <a:bodyPr vert="horz" wrap="square" lIns="92288" tIns="46145" rIns="92288" bIns="46145"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65540" name="Rectangle 4"/>
          <p:cNvSpPr>
            <a:spLocks noGrp="1" noChangeArrowheads="1"/>
          </p:cNvSpPr>
          <p:nvPr>
            <p:ph type="ftr" sz="quarter" idx="2"/>
          </p:nvPr>
        </p:nvSpPr>
        <p:spPr bwMode="auto">
          <a:xfrm>
            <a:off x="0" y="8829675"/>
            <a:ext cx="3037840" cy="465138"/>
          </a:xfrm>
          <a:prstGeom prst="rect">
            <a:avLst/>
          </a:prstGeom>
          <a:noFill/>
          <a:ln w="9525">
            <a:noFill/>
            <a:miter lim="800000"/>
            <a:headEnd/>
            <a:tailEnd/>
          </a:ln>
          <a:effectLst/>
        </p:spPr>
        <p:txBody>
          <a:bodyPr vert="horz" wrap="square" lIns="92288" tIns="46145" rIns="92288" bIns="46145"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5541" name="Rectangle 5"/>
          <p:cNvSpPr>
            <a:spLocks noGrp="1" noChangeArrowheads="1"/>
          </p:cNvSpPr>
          <p:nvPr>
            <p:ph type="sldNum" sz="quarter" idx="3"/>
          </p:nvPr>
        </p:nvSpPr>
        <p:spPr bwMode="auto">
          <a:xfrm>
            <a:off x="3970938" y="8829675"/>
            <a:ext cx="3037840" cy="465138"/>
          </a:xfrm>
          <a:prstGeom prst="rect">
            <a:avLst/>
          </a:prstGeom>
          <a:noFill/>
          <a:ln w="9525">
            <a:noFill/>
            <a:miter lim="800000"/>
            <a:headEnd/>
            <a:tailEnd/>
          </a:ln>
          <a:effectLst/>
        </p:spPr>
        <p:txBody>
          <a:bodyPr vert="horz" wrap="square" lIns="92288" tIns="46145" rIns="92288" bIns="46145" numCol="1" anchor="b" anchorCtr="0" compatLnSpc="1">
            <a:prstTxWarp prst="textNoShape">
              <a:avLst/>
            </a:prstTxWarp>
          </a:bodyPr>
          <a:lstStyle>
            <a:lvl1pPr algn="r" eaLnBrk="1" hangingPunct="1">
              <a:defRPr sz="1200">
                <a:latin typeface="Arial" charset="0"/>
              </a:defRPr>
            </a:lvl1pPr>
          </a:lstStyle>
          <a:p>
            <a:pPr>
              <a:defRPr/>
            </a:pPr>
            <a:fld id="{61C6E9A8-A919-41D5-8915-A848FB2480AF}" type="slidenum">
              <a:rPr lang="en-US"/>
              <a:pPr>
                <a:defRPr/>
              </a:pPr>
              <a:t>‹#›</a:t>
            </a:fld>
            <a:endParaRPr lang="en-US"/>
          </a:p>
        </p:txBody>
      </p:sp>
    </p:spTree>
    <p:extLst>
      <p:ext uri="{BB962C8B-B14F-4D97-AF65-F5344CB8AC3E}">
        <p14:creationId xmlns:p14="http://schemas.microsoft.com/office/powerpoint/2010/main" val="35454612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7840" cy="465138"/>
          </a:xfrm>
          <a:prstGeom prst="rect">
            <a:avLst/>
          </a:prstGeom>
          <a:noFill/>
          <a:ln w="9525">
            <a:noFill/>
            <a:miter lim="800000"/>
            <a:headEnd/>
            <a:tailEnd/>
          </a:ln>
          <a:effectLst/>
        </p:spPr>
        <p:txBody>
          <a:bodyPr vert="horz" wrap="square" lIns="92288" tIns="46145" rIns="92288" bIns="46145"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5123" name="Rectangle 3"/>
          <p:cNvSpPr>
            <a:spLocks noGrp="1" noChangeArrowheads="1"/>
          </p:cNvSpPr>
          <p:nvPr>
            <p:ph type="dt" idx="1"/>
          </p:nvPr>
        </p:nvSpPr>
        <p:spPr bwMode="auto">
          <a:xfrm>
            <a:off x="3970938" y="0"/>
            <a:ext cx="3037840" cy="465138"/>
          </a:xfrm>
          <a:prstGeom prst="rect">
            <a:avLst/>
          </a:prstGeom>
          <a:noFill/>
          <a:ln w="9525">
            <a:noFill/>
            <a:miter lim="800000"/>
            <a:headEnd/>
            <a:tailEnd/>
          </a:ln>
          <a:effectLst/>
        </p:spPr>
        <p:txBody>
          <a:bodyPr vert="horz" wrap="square" lIns="92288" tIns="46145" rIns="92288" bIns="46145"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68612"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01040" y="4416427"/>
            <a:ext cx="5608320" cy="4183063"/>
          </a:xfrm>
          <a:prstGeom prst="rect">
            <a:avLst/>
          </a:prstGeom>
          <a:noFill/>
          <a:ln w="9525">
            <a:noFill/>
            <a:miter lim="800000"/>
            <a:headEnd/>
            <a:tailEnd/>
          </a:ln>
          <a:effectLst/>
        </p:spPr>
        <p:txBody>
          <a:bodyPr vert="horz" wrap="square" lIns="92288" tIns="46145" rIns="92288" bIns="4614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829675"/>
            <a:ext cx="3037840" cy="465138"/>
          </a:xfrm>
          <a:prstGeom prst="rect">
            <a:avLst/>
          </a:prstGeom>
          <a:noFill/>
          <a:ln w="9525">
            <a:noFill/>
            <a:miter lim="800000"/>
            <a:headEnd/>
            <a:tailEnd/>
          </a:ln>
          <a:effectLst/>
        </p:spPr>
        <p:txBody>
          <a:bodyPr vert="horz" wrap="square" lIns="92288" tIns="46145" rIns="92288" bIns="46145"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5127" name="Rectangle 7"/>
          <p:cNvSpPr>
            <a:spLocks noGrp="1" noChangeArrowheads="1"/>
          </p:cNvSpPr>
          <p:nvPr>
            <p:ph type="sldNum" sz="quarter" idx="5"/>
          </p:nvPr>
        </p:nvSpPr>
        <p:spPr bwMode="auto">
          <a:xfrm>
            <a:off x="3970938" y="8829675"/>
            <a:ext cx="3037840" cy="465138"/>
          </a:xfrm>
          <a:prstGeom prst="rect">
            <a:avLst/>
          </a:prstGeom>
          <a:noFill/>
          <a:ln w="9525">
            <a:noFill/>
            <a:miter lim="800000"/>
            <a:headEnd/>
            <a:tailEnd/>
          </a:ln>
          <a:effectLst/>
        </p:spPr>
        <p:txBody>
          <a:bodyPr vert="horz" wrap="square" lIns="92288" tIns="46145" rIns="92288" bIns="46145" numCol="1" anchor="b" anchorCtr="0" compatLnSpc="1">
            <a:prstTxWarp prst="textNoShape">
              <a:avLst/>
            </a:prstTxWarp>
          </a:bodyPr>
          <a:lstStyle>
            <a:lvl1pPr algn="r" eaLnBrk="1" hangingPunct="1">
              <a:defRPr sz="1200">
                <a:latin typeface="Arial" charset="0"/>
              </a:defRPr>
            </a:lvl1pPr>
          </a:lstStyle>
          <a:p>
            <a:pPr>
              <a:defRPr/>
            </a:pPr>
            <a:fld id="{8C0BAD0D-6934-48F3-A292-27DA802CD1BD}" type="slidenum">
              <a:rPr lang="en-US"/>
              <a:pPr>
                <a:defRPr/>
              </a:pPr>
              <a:t>‹#›</a:t>
            </a:fld>
            <a:endParaRPr lang="en-US"/>
          </a:p>
        </p:txBody>
      </p:sp>
    </p:spTree>
    <p:extLst>
      <p:ext uri="{BB962C8B-B14F-4D97-AF65-F5344CB8AC3E}">
        <p14:creationId xmlns:p14="http://schemas.microsoft.com/office/powerpoint/2010/main" val="11150332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E9D4A0BF-AD21-48F0-8E9A-EC631094626A}" type="slidenum">
              <a:rPr lang="en-US" smtClean="0"/>
              <a:pPr/>
              <a:t>5</a:t>
            </a:fld>
            <a:endParaRPr lang="en-US"/>
          </a:p>
        </p:txBody>
      </p:sp>
      <p:sp>
        <p:nvSpPr>
          <p:cNvPr id="69635" name="Rectangle 2"/>
          <p:cNvSpPr>
            <a:spLocks noGrp="1" noRot="1" noChangeAspect="1" noChangeArrowheads="1" noTextEdit="1"/>
          </p:cNvSpPr>
          <p:nvPr>
            <p:ph type="sldImg"/>
          </p:nvPr>
        </p:nvSpPr>
        <p:spPr>
          <a:xfrm>
            <a:off x="406400" y="696913"/>
            <a:ext cx="6197600" cy="3486150"/>
          </a:xfrm>
          <a:ln/>
        </p:spPr>
      </p:sp>
      <p:sp>
        <p:nvSpPr>
          <p:cNvPr id="696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827193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A3D16141-AD30-43CE-908E-5C25A31300A0}" type="slidenum">
              <a:rPr lang="en-US" smtClean="0"/>
              <a:pPr/>
              <a:t>39</a:t>
            </a:fld>
            <a:endParaRPr lang="en-US"/>
          </a:p>
        </p:txBody>
      </p:sp>
      <p:sp>
        <p:nvSpPr>
          <p:cNvPr id="77827" name="Rectangle 2"/>
          <p:cNvSpPr>
            <a:spLocks noGrp="1" noRot="1" noChangeAspect="1" noChangeArrowheads="1" noTextEdit="1"/>
          </p:cNvSpPr>
          <p:nvPr>
            <p:ph type="sldImg"/>
          </p:nvPr>
        </p:nvSpPr>
        <p:spPr>
          <a:xfrm>
            <a:off x="406400" y="696913"/>
            <a:ext cx="6197600" cy="3486150"/>
          </a:xfrm>
          <a:ln/>
        </p:spPr>
      </p:sp>
      <p:sp>
        <p:nvSpPr>
          <p:cNvPr id="778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23795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866848F4-BF8F-4D28-8F53-830BF74508D5}" type="slidenum">
              <a:rPr lang="en-US" smtClean="0"/>
              <a:pPr/>
              <a:t>41</a:t>
            </a:fld>
            <a:endParaRPr lang="en-US"/>
          </a:p>
        </p:txBody>
      </p:sp>
      <p:sp>
        <p:nvSpPr>
          <p:cNvPr id="78851" name="Rectangle 2"/>
          <p:cNvSpPr>
            <a:spLocks noGrp="1" noRot="1" noChangeAspect="1" noChangeArrowheads="1" noTextEdit="1"/>
          </p:cNvSpPr>
          <p:nvPr>
            <p:ph type="sldImg"/>
          </p:nvPr>
        </p:nvSpPr>
        <p:spPr>
          <a:xfrm>
            <a:off x="406400" y="696913"/>
            <a:ext cx="6197600" cy="3486150"/>
          </a:xfrm>
          <a:ln/>
        </p:spPr>
      </p:sp>
      <p:sp>
        <p:nvSpPr>
          <p:cNvPr id="788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71572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866848F4-BF8F-4D28-8F53-830BF74508D5}" type="slidenum">
              <a:rPr lang="en-US" smtClean="0"/>
              <a:pPr/>
              <a:t>42</a:t>
            </a:fld>
            <a:endParaRPr lang="en-US"/>
          </a:p>
        </p:txBody>
      </p:sp>
      <p:sp>
        <p:nvSpPr>
          <p:cNvPr id="78851" name="Rectangle 2"/>
          <p:cNvSpPr>
            <a:spLocks noGrp="1" noRot="1" noChangeAspect="1" noChangeArrowheads="1" noTextEdit="1"/>
          </p:cNvSpPr>
          <p:nvPr>
            <p:ph type="sldImg"/>
          </p:nvPr>
        </p:nvSpPr>
        <p:spPr>
          <a:xfrm>
            <a:off x="406400" y="696913"/>
            <a:ext cx="6197600" cy="3486150"/>
          </a:xfrm>
          <a:ln/>
        </p:spPr>
      </p:sp>
      <p:sp>
        <p:nvSpPr>
          <p:cNvPr id="788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82115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1A0D28-0A4D-4987-9C37-8F7C17A3060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9875" name="Rectangle 2"/>
          <p:cNvSpPr>
            <a:spLocks noGrp="1" noRot="1" noChangeAspect="1" noChangeArrowheads="1" noTextEdit="1"/>
          </p:cNvSpPr>
          <p:nvPr>
            <p:ph type="sldImg"/>
          </p:nvPr>
        </p:nvSpPr>
        <p:spPr>
          <a:xfrm>
            <a:off x="406400" y="696913"/>
            <a:ext cx="6197600" cy="3486150"/>
          </a:xfrm>
          <a:ln/>
        </p:spPr>
      </p:sp>
      <p:sp>
        <p:nvSpPr>
          <p:cNvPr id="798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61129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506702-FBF3-4E5F-B605-491E2A73EC9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0899" name="Rectangle 2"/>
          <p:cNvSpPr>
            <a:spLocks noGrp="1" noRot="1" noChangeAspect="1" noChangeArrowheads="1" noTextEdit="1"/>
          </p:cNvSpPr>
          <p:nvPr>
            <p:ph type="sldImg"/>
          </p:nvPr>
        </p:nvSpPr>
        <p:spPr>
          <a:xfrm>
            <a:off x="406400" y="696913"/>
            <a:ext cx="6197600" cy="3486150"/>
          </a:xfrm>
          <a:ln/>
        </p:spPr>
      </p:sp>
      <p:sp>
        <p:nvSpPr>
          <p:cNvPr id="809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769226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25455A-746C-4FB0-B110-ACACD12FE54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2947" name="Rectangle 2"/>
          <p:cNvSpPr>
            <a:spLocks noGrp="1" noRot="1" noChangeAspect="1" noChangeArrowheads="1" noTextEdit="1"/>
          </p:cNvSpPr>
          <p:nvPr>
            <p:ph type="sldImg"/>
          </p:nvPr>
        </p:nvSpPr>
        <p:spPr>
          <a:xfrm>
            <a:off x="406400" y="696913"/>
            <a:ext cx="6197600" cy="3486150"/>
          </a:xfrm>
          <a:ln/>
        </p:spPr>
      </p:sp>
      <p:sp>
        <p:nvSpPr>
          <p:cNvPr id="829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041580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1A0D28-0A4D-4987-9C37-8F7C17A3060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9875" name="Rectangle 2"/>
          <p:cNvSpPr>
            <a:spLocks noGrp="1" noRot="1" noChangeAspect="1" noChangeArrowheads="1" noTextEdit="1"/>
          </p:cNvSpPr>
          <p:nvPr>
            <p:ph type="sldImg"/>
          </p:nvPr>
        </p:nvSpPr>
        <p:spPr>
          <a:xfrm>
            <a:off x="406400" y="696913"/>
            <a:ext cx="6197600" cy="3486150"/>
          </a:xfrm>
          <a:ln/>
        </p:spPr>
      </p:sp>
      <p:sp>
        <p:nvSpPr>
          <p:cNvPr id="798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32398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9C7E96ED-FC96-4A56-A242-59E711A1A4EC}" type="slidenum">
              <a:rPr lang="en-US" smtClean="0"/>
              <a:pPr/>
              <a:t>122</a:t>
            </a:fld>
            <a:endParaRPr lang="en-US"/>
          </a:p>
        </p:txBody>
      </p:sp>
      <p:sp>
        <p:nvSpPr>
          <p:cNvPr id="83971" name="Rectangle 2"/>
          <p:cNvSpPr>
            <a:spLocks noGrp="1" noRot="1" noChangeAspect="1" noChangeArrowheads="1" noTextEdit="1"/>
          </p:cNvSpPr>
          <p:nvPr>
            <p:ph type="sldImg"/>
          </p:nvPr>
        </p:nvSpPr>
        <p:spPr>
          <a:xfrm>
            <a:off x="406400" y="696913"/>
            <a:ext cx="6197600" cy="3486150"/>
          </a:xfrm>
          <a:ln/>
        </p:spPr>
      </p:sp>
      <p:sp>
        <p:nvSpPr>
          <p:cNvPr id="839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45003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E9D4A0BF-AD21-48F0-8E9A-EC631094626A}" type="slidenum">
              <a:rPr lang="en-US" smtClean="0"/>
              <a:pPr/>
              <a:t>6</a:t>
            </a:fld>
            <a:endParaRPr lang="en-US"/>
          </a:p>
        </p:txBody>
      </p:sp>
      <p:sp>
        <p:nvSpPr>
          <p:cNvPr id="69635" name="Rectangle 2"/>
          <p:cNvSpPr>
            <a:spLocks noGrp="1" noRot="1" noChangeAspect="1" noChangeArrowheads="1" noTextEdit="1"/>
          </p:cNvSpPr>
          <p:nvPr>
            <p:ph type="sldImg"/>
          </p:nvPr>
        </p:nvSpPr>
        <p:spPr>
          <a:xfrm>
            <a:off x="406400" y="696913"/>
            <a:ext cx="6197600" cy="3486150"/>
          </a:xfrm>
          <a:ln/>
        </p:spPr>
      </p:sp>
      <p:sp>
        <p:nvSpPr>
          <p:cNvPr id="696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130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22D6FB5C-C68D-47A0-B72B-6775056398B6}" type="slidenum">
              <a:rPr lang="en-US" smtClean="0"/>
              <a:pPr/>
              <a:t>7</a:t>
            </a:fld>
            <a:endParaRPr lang="en-US"/>
          </a:p>
        </p:txBody>
      </p:sp>
      <p:sp>
        <p:nvSpPr>
          <p:cNvPr id="70659" name="Rectangle 2"/>
          <p:cNvSpPr>
            <a:spLocks noGrp="1" noRot="1" noChangeAspect="1" noChangeArrowheads="1" noTextEdit="1"/>
          </p:cNvSpPr>
          <p:nvPr>
            <p:ph type="sldImg"/>
          </p:nvPr>
        </p:nvSpPr>
        <p:spPr>
          <a:xfrm>
            <a:off x="406400" y="696913"/>
            <a:ext cx="6197600" cy="3486150"/>
          </a:xfrm>
          <a:ln/>
        </p:spPr>
      </p:sp>
      <p:sp>
        <p:nvSpPr>
          <p:cNvPr id="706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009483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22D6FB5C-C68D-47A0-B72B-6775056398B6}" type="slidenum">
              <a:rPr lang="en-US" smtClean="0"/>
              <a:pPr/>
              <a:t>8</a:t>
            </a:fld>
            <a:endParaRPr lang="en-US"/>
          </a:p>
        </p:txBody>
      </p:sp>
      <p:sp>
        <p:nvSpPr>
          <p:cNvPr id="70659" name="Rectangle 2"/>
          <p:cNvSpPr>
            <a:spLocks noGrp="1" noRot="1" noChangeAspect="1" noChangeArrowheads="1" noTextEdit="1"/>
          </p:cNvSpPr>
          <p:nvPr>
            <p:ph type="sldImg"/>
          </p:nvPr>
        </p:nvSpPr>
        <p:spPr>
          <a:xfrm>
            <a:off x="406400" y="696913"/>
            <a:ext cx="6197600" cy="3486150"/>
          </a:xfrm>
          <a:ln/>
        </p:spPr>
      </p:sp>
      <p:sp>
        <p:nvSpPr>
          <p:cNvPr id="706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716262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C1BC2080-2DA8-4F9D-886E-8C3F26C202BC}" type="slidenum">
              <a:rPr lang="en-US" smtClean="0"/>
              <a:pPr/>
              <a:t>10</a:t>
            </a:fld>
            <a:endParaRPr lang="en-US"/>
          </a:p>
        </p:txBody>
      </p:sp>
      <p:sp>
        <p:nvSpPr>
          <p:cNvPr id="75779" name="Rectangle 2"/>
          <p:cNvSpPr>
            <a:spLocks noGrp="1" noRot="1" noChangeAspect="1" noChangeArrowheads="1" noTextEdit="1"/>
          </p:cNvSpPr>
          <p:nvPr>
            <p:ph type="sldImg"/>
          </p:nvPr>
        </p:nvSpPr>
        <p:spPr>
          <a:xfrm>
            <a:off x="406400" y="696913"/>
            <a:ext cx="6197600" cy="3486150"/>
          </a:xfrm>
          <a:ln/>
        </p:spPr>
      </p:sp>
      <p:sp>
        <p:nvSpPr>
          <p:cNvPr id="757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89111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113B179F-F876-4D7F-A61D-312BB7EBB2B1}" type="slidenum">
              <a:rPr lang="en-US" smtClean="0"/>
              <a:pPr/>
              <a:t>11</a:t>
            </a:fld>
            <a:endParaRPr lang="en-US"/>
          </a:p>
        </p:txBody>
      </p:sp>
      <p:sp>
        <p:nvSpPr>
          <p:cNvPr id="71683" name="Rectangle 2"/>
          <p:cNvSpPr>
            <a:spLocks noGrp="1" noRot="1" noChangeAspect="1" noChangeArrowheads="1" noTextEdit="1"/>
          </p:cNvSpPr>
          <p:nvPr>
            <p:ph type="sldImg"/>
          </p:nvPr>
        </p:nvSpPr>
        <p:spPr>
          <a:xfrm>
            <a:off x="406400" y="696913"/>
            <a:ext cx="6197600" cy="3486150"/>
          </a:xfrm>
          <a:ln/>
        </p:spPr>
      </p:sp>
      <p:sp>
        <p:nvSpPr>
          <p:cNvPr id="716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895783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113B179F-F876-4D7F-A61D-312BB7EBB2B1}" type="slidenum">
              <a:rPr lang="en-US" smtClean="0"/>
              <a:pPr/>
              <a:t>12</a:t>
            </a:fld>
            <a:endParaRPr lang="en-US"/>
          </a:p>
        </p:txBody>
      </p:sp>
      <p:sp>
        <p:nvSpPr>
          <p:cNvPr id="71683" name="Rectangle 2"/>
          <p:cNvSpPr>
            <a:spLocks noGrp="1" noRot="1" noChangeAspect="1" noChangeArrowheads="1" noTextEdit="1"/>
          </p:cNvSpPr>
          <p:nvPr>
            <p:ph type="sldImg"/>
          </p:nvPr>
        </p:nvSpPr>
        <p:spPr>
          <a:xfrm>
            <a:off x="406400" y="696913"/>
            <a:ext cx="6197600" cy="3486150"/>
          </a:xfrm>
          <a:ln/>
        </p:spPr>
      </p:sp>
      <p:sp>
        <p:nvSpPr>
          <p:cNvPr id="716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29803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644A181C-0578-4827-A872-16506B5ED5F6}" type="slidenum">
              <a:rPr lang="en-US" smtClean="0"/>
              <a:pPr/>
              <a:t>19</a:t>
            </a:fld>
            <a:endParaRPr lang="en-US"/>
          </a:p>
        </p:txBody>
      </p:sp>
      <p:sp>
        <p:nvSpPr>
          <p:cNvPr id="73731" name="Rectangle 2"/>
          <p:cNvSpPr>
            <a:spLocks noGrp="1" noRot="1" noChangeAspect="1" noChangeArrowheads="1" noTextEdit="1"/>
          </p:cNvSpPr>
          <p:nvPr>
            <p:ph type="sldImg"/>
          </p:nvPr>
        </p:nvSpPr>
        <p:spPr>
          <a:xfrm>
            <a:off x="406400" y="696913"/>
            <a:ext cx="6197600" cy="3486150"/>
          </a:xfrm>
          <a:ln/>
        </p:spPr>
      </p:sp>
      <p:sp>
        <p:nvSpPr>
          <p:cNvPr id="737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10576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43E7181B-656F-4DC3-8F38-11D95F25B83D}" type="slidenum">
              <a:rPr lang="en-US" smtClean="0"/>
              <a:pPr/>
              <a:t>38</a:t>
            </a:fld>
            <a:endParaRPr lang="en-US"/>
          </a:p>
        </p:txBody>
      </p:sp>
      <p:sp>
        <p:nvSpPr>
          <p:cNvPr id="76803" name="Rectangle 2"/>
          <p:cNvSpPr>
            <a:spLocks noGrp="1" noRot="1" noChangeAspect="1" noChangeArrowheads="1" noTextEdit="1"/>
          </p:cNvSpPr>
          <p:nvPr>
            <p:ph type="sldImg"/>
          </p:nvPr>
        </p:nvSpPr>
        <p:spPr>
          <a:xfrm>
            <a:off x="406400" y="696913"/>
            <a:ext cx="6197600" cy="3486150"/>
          </a:xfrm>
          <a:ln/>
        </p:spPr>
      </p:sp>
      <p:sp>
        <p:nvSpPr>
          <p:cNvPr id="768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49062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pPr>
              <a:defRPr/>
            </a:pPr>
            <a:endParaRPr lang="en-US"/>
          </a:p>
        </p:txBody>
      </p:sp>
      <p:sp>
        <p:nvSpPr>
          <p:cNvPr id="19" name="Footer Placeholder 18"/>
          <p:cNvSpPr>
            <a:spLocks noGrp="1"/>
          </p:cNvSpPr>
          <p:nvPr>
            <p:ph type="ftr" sz="quarter" idx="11"/>
          </p:nvPr>
        </p:nvSpPr>
        <p:spPr/>
        <p:txBody>
          <a:bodyPr/>
          <a:lstStyle/>
          <a:p>
            <a:pPr>
              <a:defRPr/>
            </a:pPr>
            <a:endParaRPr lang="en-US"/>
          </a:p>
        </p:txBody>
      </p:sp>
      <p:sp>
        <p:nvSpPr>
          <p:cNvPr id="27" name="Slide Number Placeholder 26"/>
          <p:cNvSpPr>
            <a:spLocks noGrp="1"/>
          </p:cNvSpPr>
          <p:nvPr>
            <p:ph type="sldNum" sz="quarter" idx="12"/>
          </p:nvPr>
        </p:nvSpPr>
        <p:spPr/>
        <p:txBody>
          <a:bodyPr/>
          <a:lstStyle/>
          <a:p>
            <a:pPr>
              <a:defRPr/>
            </a:pPr>
            <a:fld id="{0C9A101C-71C0-4654-A25D-1F01779AEC47}"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E838A78-F343-45E3-A8EE-D4141F671BE8}"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32F0D27-95E6-41C8-A522-B8BEF746B606}"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8544EA1-84C5-419E-90E2-B33680CB05E7}"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64B0677-88B9-49BC-AF14-F5A71EB24C23}"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4E936AE-62C7-489E-A7EB-AC2875CA490F}"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9ABAECCC-9701-4870-8916-EC5B688922E9}"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B192A51-2DB9-4165-B6C2-B0BCA603E8E5}"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773A9B1-17E9-4434-87D6-5BCA0F9F80BF}"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9EE8E6B-0D59-46F9-8BF3-11B29A88BB08}"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10769600" y="6356351"/>
            <a:ext cx="812800" cy="365125"/>
          </a:xfrm>
        </p:spPr>
        <p:txBody>
          <a:bodyPr/>
          <a:lstStyle/>
          <a:p>
            <a:pPr>
              <a:defRPr/>
            </a:pPr>
            <a:fld id="{AA0C8168-82EC-4540-A75F-68CF24120078}" type="slidenum">
              <a:rPr lang="en-US" smtClean="0"/>
              <a:pPr>
                <a:defRPr/>
              </a:pPr>
              <a:t>‹#›</a:t>
            </a:fld>
            <a:endParaRPr lang="en-US"/>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DFF2E523-E204-442D-B2D4-83DCCE6F50AE}" type="slidenum">
              <a:rPr lang="en-US" smtClean="0"/>
              <a:pPr>
                <a:defRPr/>
              </a:pPr>
              <a:t>‹#›</a:t>
            </a:fld>
            <a:endParaRPr lang="en-US"/>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hyperlink" Target="http://www.mtnbrook.k12.al.us/"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images.google.com/imgres?imgurl=http://www.free-press-release.com/members/members_pic/200811/img/1227544921.jpg&amp;imgrefurl=http://www.free-press-release.com/news/200812/1229385703.html&amp;usg=__Js3AYVCbh9G0NwoAvmjVwdNEYcY=&amp;h=442&amp;w=350&amp;sz=20&amp;hl=en&amp;start=8&amp;um=1&amp;tbnid=hhSLPYMcPhyxKM:&amp;tbnh=127&amp;tbnw=101&amp;prev=/images?q=adhd&amp;hl=en&amp;rlz=1T4DMUS_enUS316US242&amp;sa=N&amp;um=1" TargetMode="External"/><Relationship Id="rId1" Type="http://schemas.openxmlformats.org/officeDocument/2006/relationships/slideLayout" Target="../slideLayouts/slideLayout1.xml"/><Relationship Id="rId4" Type="http://schemas.microsoft.com/office/2007/relationships/hdphoto" Target="../media/hdphoto1.wdp"/></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609601"/>
            <a:ext cx="8724672" cy="5752531"/>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2133600" y="609600"/>
            <a:ext cx="4419600" cy="2123658"/>
          </a:xfrm>
          <a:prstGeom prst="rect">
            <a:avLst/>
          </a:prstGeom>
          <a:noFill/>
        </p:spPr>
        <p:txBody>
          <a:bodyPr wrap="square" rtlCol="0">
            <a:spAutoFit/>
          </a:bodyPr>
          <a:lstStyle/>
          <a:p>
            <a:r>
              <a:rPr lang="en-US" sz="4400" dirty="0">
                <a:solidFill>
                  <a:schemeClr val="accent1">
                    <a:lumMod val="50000"/>
                  </a:schemeClr>
                </a:solidFill>
                <a:effectLst>
                  <a:outerShdw blurRad="38100" dist="38100" dir="2700000" algn="tl">
                    <a:srgbClr val="000000">
                      <a:alpha val="43137"/>
                    </a:srgbClr>
                  </a:outerShdw>
                </a:effectLst>
              </a:rPr>
              <a:t>ATTENTION DEFICIT DISORDERS</a:t>
            </a:r>
          </a:p>
        </p:txBody>
      </p:sp>
    </p:spTree>
    <p:extLst>
      <p:ext uri="{BB962C8B-B14F-4D97-AF65-F5344CB8AC3E}">
        <p14:creationId xmlns:p14="http://schemas.microsoft.com/office/powerpoint/2010/main" val="395363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861848" y="-80247"/>
            <a:ext cx="10972800" cy="1143000"/>
          </a:xfrm>
        </p:spPr>
        <p:txBody>
          <a:bodyPr>
            <a:normAutofit/>
          </a:bodyPr>
          <a:lstStyle/>
          <a:p>
            <a:pPr algn="r" eaLnBrk="1" hangingPunct="1"/>
            <a:r>
              <a:rPr lang="en-US" dirty="0"/>
              <a:t>ADHD, Combined Type</a:t>
            </a:r>
          </a:p>
        </p:txBody>
      </p:sp>
      <p:sp>
        <p:nvSpPr>
          <p:cNvPr id="19459" name="Rectangle 3"/>
          <p:cNvSpPr>
            <a:spLocks noGrp="1" noChangeArrowheads="1"/>
          </p:cNvSpPr>
          <p:nvPr>
            <p:ph idx="1"/>
          </p:nvPr>
        </p:nvSpPr>
        <p:spPr>
          <a:xfrm>
            <a:off x="357352" y="838200"/>
            <a:ext cx="5943600" cy="5105400"/>
          </a:xfrm>
        </p:spPr>
        <p:txBody>
          <a:bodyPr>
            <a:noAutofit/>
          </a:bodyPr>
          <a:lstStyle/>
          <a:p>
            <a:pPr marL="0" indent="0">
              <a:buNone/>
            </a:pPr>
            <a:r>
              <a:rPr lang="en-US" sz="4000" dirty="0">
                <a:latin typeface="+mj-lt"/>
              </a:rPr>
              <a:t>Has both sets (Inattention AND Hyperactivity/Impulsivity.  </a:t>
            </a:r>
          </a:p>
          <a:p>
            <a:pPr marL="0" indent="0">
              <a:buNone/>
            </a:pPr>
            <a:endParaRPr lang="en-US" sz="4000" dirty="0">
              <a:latin typeface="+mj-lt"/>
            </a:endParaRPr>
          </a:p>
          <a:p>
            <a:pPr marL="0" indent="0">
              <a:buNone/>
            </a:pPr>
            <a:r>
              <a:rPr lang="en-US" sz="4000" dirty="0">
                <a:latin typeface="+mj-lt"/>
              </a:rPr>
              <a:t>Probably most common type &amp; certainly most commonly diagnosed.</a:t>
            </a:r>
          </a:p>
        </p:txBody>
      </p:sp>
      <p:pic>
        <p:nvPicPr>
          <p:cNvPr id="19460" name="Picture 4" descr="Disturbedkid"/>
          <p:cNvPicPr>
            <a:picLocks noChangeAspect="1" noChangeArrowheads="1"/>
          </p:cNvPicPr>
          <p:nvPr/>
        </p:nvPicPr>
        <p:blipFill>
          <a:blip r:embed="rId3" cstate="print"/>
          <a:srcRect/>
          <a:stretch>
            <a:fillRect/>
          </a:stretch>
        </p:blipFill>
        <p:spPr bwMode="auto">
          <a:xfrm>
            <a:off x="7772400" y="2095500"/>
            <a:ext cx="3181350" cy="47625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9460"/>
                                        </p:tgtEl>
                                        <p:attrNameLst>
                                          <p:attrName>style.visibility</p:attrName>
                                        </p:attrNameLst>
                                      </p:cBhvr>
                                      <p:to>
                                        <p:strVal val="visible"/>
                                      </p:to>
                                    </p:set>
                                    <p:anim calcmode="lin" valueType="num">
                                      <p:cBhvr additive="base">
                                        <p:cTn id="15" dur="1000" fill="hold"/>
                                        <p:tgtEl>
                                          <p:spTgt spid="19460"/>
                                        </p:tgtEl>
                                        <p:attrNameLst>
                                          <p:attrName>ppt_x</p:attrName>
                                        </p:attrNameLst>
                                      </p:cBhvr>
                                      <p:tavLst>
                                        <p:tav tm="0">
                                          <p:val>
                                            <p:strVal val="#ppt_x"/>
                                          </p:val>
                                        </p:tav>
                                        <p:tav tm="100000">
                                          <p:val>
                                            <p:strVal val="#ppt_x"/>
                                          </p:val>
                                        </p:tav>
                                      </p:tavLst>
                                    </p:anim>
                                    <p:anim calcmode="lin" valueType="num">
                                      <p:cBhvr additive="base">
                                        <p:cTn id="16" dur="1000" fill="hold"/>
                                        <p:tgtEl>
                                          <p:spTgt spid="19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00561" y="1447800"/>
            <a:ext cx="4246152" cy="2470150"/>
          </a:xfrm>
        </p:spPr>
        <p:txBody>
          <a:bodyPr/>
          <a:lstStyle/>
          <a:p>
            <a:r>
              <a:rPr lang="en-US" sz="3600" dirty="0"/>
              <a:t>Sandra F. </a:t>
            </a:r>
            <a:r>
              <a:rPr lang="en-US" sz="3600" dirty="0" err="1"/>
              <a:t>Reif</a:t>
            </a:r>
            <a:r>
              <a:rPr lang="en-US" sz="3600" dirty="0"/>
              <a:t>, </a:t>
            </a:r>
            <a:r>
              <a:rPr lang="en-US" sz="3600" i="1" dirty="0"/>
              <a:t>How to Reach and Teach Children ADD/ADHD (3</a:t>
            </a:r>
            <a:r>
              <a:rPr lang="en-US" sz="3600" i="1" baseline="30000" dirty="0"/>
              <a:t>nd</a:t>
            </a:r>
            <a:r>
              <a:rPr lang="en-US" sz="3600" i="1" dirty="0"/>
              <a:t> Ed.)</a:t>
            </a:r>
          </a:p>
        </p:txBody>
      </p:sp>
      <p:sp>
        <p:nvSpPr>
          <p:cNvPr id="7" name="Text Placeholder 6"/>
          <p:cNvSpPr>
            <a:spLocks noGrp="1"/>
          </p:cNvSpPr>
          <p:nvPr>
            <p:ph type="body" idx="2"/>
          </p:nvPr>
        </p:nvSpPr>
        <p:spPr>
          <a:xfrm>
            <a:off x="2438400" y="4298950"/>
            <a:ext cx="3008313" cy="3382963"/>
          </a:xfrm>
        </p:spPr>
        <p:txBody>
          <a:bodyPr/>
          <a:lstStyle/>
          <a:p>
            <a:pPr algn="ctr"/>
            <a:r>
              <a:rPr lang="en-US" sz="1800" dirty="0"/>
              <a:t>Jossey-Bass Teacher, 2016</a:t>
            </a:r>
          </a:p>
        </p:txBody>
      </p:sp>
      <p:pic>
        <p:nvPicPr>
          <p:cNvPr id="2" name="Picture 1">
            <a:extLst>
              <a:ext uri="{FF2B5EF4-FFF2-40B4-BE49-F238E27FC236}">
                <a16:creationId xmlns:a16="http://schemas.microsoft.com/office/drawing/2014/main" id="{999B26CF-70AD-514E-83F5-E4E81BB4AFF2}"/>
              </a:ext>
            </a:extLst>
          </p:cNvPr>
          <p:cNvPicPr>
            <a:picLocks noChangeAspect="1"/>
          </p:cNvPicPr>
          <p:nvPr/>
        </p:nvPicPr>
        <p:blipFill>
          <a:blip r:embed="rId2"/>
          <a:stretch>
            <a:fillRect/>
          </a:stretch>
        </p:blipFill>
        <p:spPr>
          <a:xfrm>
            <a:off x="5943600" y="21021"/>
            <a:ext cx="5851607" cy="6858000"/>
          </a:xfrm>
          <a:prstGeom prst="rect">
            <a:avLst/>
          </a:prstGeom>
        </p:spPr>
      </p:pic>
    </p:spTree>
    <p:extLst>
      <p:ext uri="{BB962C8B-B14F-4D97-AF65-F5344CB8AC3E}">
        <p14:creationId xmlns:p14="http://schemas.microsoft.com/office/powerpoint/2010/main" val="145896896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Critical Factors in Success (</a:t>
            </a:r>
            <a:r>
              <a:rPr lang="en-US" dirty="0" err="1"/>
              <a:t>Reif</a:t>
            </a:r>
            <a:r>
              <a:rPr lang="en-US" dirty="0"/>
              <a:t>)</a:t>
            </a:r>
          </a:p>
        </p:txBody>
      </p:sp>
      <p:sp>
        <p:nvSpPr>
          <p:cNvPr id="3" name="Content Placeholder 2"/>
          <p:cNvSpPr>
            <a:spLocks noGrp="1"/>
          </p:cNvSpPr>
          <p:nvPr>
            <p:ph sz="half" idx="1"/>
          </p:nvPr>
        </p:nvSpPr>
        <p:spPr>
          <a:xfrm>
            <a:off x="1905000" y="1981200"/>
            <a:ext cx="7467600" cy="4114800"/>
          </a:xfrm>
        </p:spPr>
        <p:txBody>
          <a:bodyPr/>
          <a:lstStyle/>
          <a:p>
            <a:pPr marL="514350" indent="-514350">
              <a:lnSpc>
                <a:spcPct val="150000"/>
              </a:lnSpc>
              <a:buNone/>
            </a:pPr>
            <a:r>
              <a:rPr lang="en-US" dirty="0"/>
              <a:t>1. Belief in the Student—Doing What It Takes</a:t>
            </a:r>
          </a:p>
          <a:p>
            <a:pPr marL="514350" indent="-514350">
              <a:lnSpc>
                <a:spcPct val="150000"/>
              </a:lnSpc>
              <a:buNone/>
            </a:pPr>
            <a:r>
              <a:rPr lang="en-US" dirty="0"/>
              <a:t>2. Clarity and Structure</a:t>
            </a:r>
          </a:p>
          <a:p>
            <a:pPr marL="514350" indent="-514350">
              <a:lnSpc>
                <a:spcPct val="150000"/>
              </a:lnSpc>
              <a:buNone/>
            </a:pPr>
            <a:r>
              <a:rPr lang="en-US" dirty="0"/>
              <a:t>3. Close Communication Between Home and School</a:t>
            </a:r>
          </a:p>
          <a:p>
            <a:pPr marL="514350" indent="-514350">
              <a:lnSpc>
                <a:spcPct val="150000"/>
              </a:lnSpc>
              <a:buNone/>
            </a:pPr>
            <a:r>
              <a:rPr lang="en-US" dirty="0"/>
              <a:t>4. Collaboration and Teamwork</a:t>
            </a:r>
          </a:p>
        </p:txBody>
      </p:sp>
    </p:spTree>
    <p:extLst>
      <p:ext uri="{BB962C8B-B14F-4D97-AF65-F5344CB8AC3E}">
        <p14:creationId xmlns:p14="http://schemas.microsoft.com/office/powerpoint/2010/main" val="15923778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Critical Factors in Success (</a:t>
            </a:r>
            <a:r>
              <a:rPr lang="en-US" dirty="0" err="1"/>
              <a:t>Reif</a:t>
            </a:r>
            <a:r>
              <a:rPr lang="en-US" dirty="0"/>
              <a:t>)</a:t>
            </a:r>
          </a:p>
        </p:txBody>
      </p:sp>
      <p:sp>
        <p:nvSpPr>
          <p:cNvPr id="3" name="Content Placeholder 2"/>
          <p:cNvSpPr>
            <a:spLocks noGrp="1"/>
          </p:cNvSpPr>
          <p:nvPr>
            <p:ph sz="half" idx="1"/>
          </p:nvPr>
        </p:nvSpPr>
        <p:spPr>
          <a:xfrm>
            <a:off x="1905000" y="1981200"/>
            <a:ext cx="8382000" cy="4114800"/>
          </a:xfrm>
        </p:spPr>
        <p:txBody>
          <a:bodyPr/>
          <a:lstStyle/>
          <a:p>
            <a:pPr marL="514350" indent="-514350">
              <a:lnSpc>
                <a:spcPct val="150000"/>
              </a:lnSpc>
              <a:buNone/>
            </a:pPr>
            <a:r>
              <a:rPr lang="en-US" dirty="0"/>
              <a:t>5. Creative, Engaging, and Interactive Teaching Strategies</a:t>
            </a:r>
          </a:p>
          <a:p>
            <a:pPr marL="514350" indent="-514350">
              <a:lnSpc>
                <a:spcPct val="150000"/>
              </a:lnSpc>
              <a:buNone/>
            </a:pPr>
            <a:r>
              <a:rPr lang="en-US" dirty="0"/>
              <a:t>6. Developing and Bringing Out Student’s Strengths</a:t>
            </a:r>
          </a:p>
          <a:p>
            <a:pPr marL="514350" indent="-514350">
              <a:lnSpc>
                <a:spcPct val="150000"/>
              </a:lnSpc>
              <a:buNone/>
            </a:pPr>
            <a:r>
              <a:rPr lang="en-US" dirty="0"/>
              <a:t>7. Effective Classroom Management and Positive Discipline</a:t>
            </a:r>
          </a:p>
          <a:p>
            <a:pPr marL="514350" indent="-514350">
              <a:lnSpc>
                <a:spcPct val="150000"/>
              </a:lnSpc>
              <a:buNone/>
            </a:pPr>
            <a:r>
              <a:rPr lang="en-US" dirty="0"/>
              <a:t>8. Environmental Modifications and Accommodations</a:t>
            </a:r>
          </a:p>
        </p:txBody>
      </p:sp>
    </p:spTree>
    <p:extLst>
      <p:ext uri="{BB962C8B-B14F-4D97-AF65-F5344CB8AC3E}">
        <p14:creationId xmlns:p14="http://schemas.microsoft.com/office/powerpoint/2010/main" val="402499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Critical Factors in Success (</a:t>
            </a:r>
            <a:r>
              <a:rPr lang="en-US" dirty="0" err="1"/>
              <a:t>Reif</a:t>
            </a:r>
            <a:r>
              <a:rPr lang="en-US" dirty="0"/>
              <a:t>)</a:t>
            </a:r>
          </a:p>
        </p:txBody>
      </p:sp>
      <p:sp>
        <p:nvSpPr>
          <p:cNvPr id="3" name="Content Placeholder 2"/>
          <p:cNvSpPr>
            <a:spLocks noGrp="1"/>
          </p:cNvSpPr>
          <p:nvPr>
            <p:ph sz="half" idx="1"/>
          </p:nvPr>
        </p:nvSpPr>
        <p:spPr>
          <a:xfrm>
            <a:off x="1905000" y="1981200"/>
            <a:ext cx="7467600" cy="4114800"/>
          </a:xfrm>
        </p:spPr>
        <p:txBody>
          <a:bodyPr/>
          <a:lstStyle/>
          <a:p>
            <a:pPr marL="514350" indent="-514350">
              <a:lnSpc>
                <a:spcPct val="150000"/>
              </a:lnSpc>
              <a:buNone/>
            </a:pPr>
            <a:r>
              <a:rPr lang="en-US" dirty="0"/>
              <a:t>9. Flexibility and Willingness of Teacher to Accommodate</a:t>
            </a:r>
          </a:p>
          <a:p>
            <a:pPr marL="514350" indent="-514350">
              <a:lnSpc>
                <a:spcPct val="150000"/>
              </a:lnSpc>
              <a:buNone/>
            </a:pPr>
            <a:r>
              <a:rPr lang="en-US" dirty="0"/>
              <a:t>10. Help and Training in Organization and Study Skills</a:t>
            </a:r>
          </a:p>
          <a:p>
            <a:pPr marL="514350" indent="-514350">
              <a:lnSpc>
                <a:spcPct val="150000"/>
              </a:lnSpc>
              <a:buNone/>
            </a:pPr>
            <a:r>
              <a:rPr lang="en-US" dirty="0"/>
              <a:t>11. Knowledge and Understanding of ADHD</a:t>
            </a:r>
          </a:p>
          <a:p>
            <a:pPr marL="514350" indent="-514350">
              <a:lnSpc>
                <a:spcPct val="150000"/>
              </a:lnSpc>
              <a:buNone/>
            </a:pPr>
            <a:r>
              <a:rPr lang="en-US" dirty="0"/>
              <a:t>12. Limit the Amount of Homework</a:t>
            </a:r>
          </a:p>
        </p:txBody>
      </p:sp>
    </p:spTree>
    <p:extLst>
      <p:ext uri="{BB962C8B-B14F-4D97-AF65-F5344CB8AC3E}">
        <p14:creationId xmlns:p14="http://schemas.microsoft.com/office/powerpoint/2010/main" val="972522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Critical Factors in Success (</a:t>
            </a:r>
            <a:r>
              <a:rPr lang="en-US" dirty="0" err="1"/>
              <a:t>Reif</a:t>
            </a:r>
            <a:r>
              <a:rPr lang="en-US" dirty="0"/>
              <a:t>)</a:t>
            </a:r>
          </a:p>
        </p:txBody>
      </p:sp>
      <p:sp>
        <p:nvSpPr>
          <p:cNvPr id="3" name="Content Placeholder 2"/>
          <p:cNvSpPr>
            <a:spLocks noGrp="1"/>
          </p:cNvSpPr>
          <p:nvPr>
            <p:ph sz="half" idx="1"/>
          </p:nvPr>
        </p:nvSpPr>
        <p:spPr>
          <a:xfrm>
            <a:off x="1905000" y="1981200"/>
            <a:ext cx="7467600" cy="4114800"/>
          </a:xfrm>
        </p:spPr>
        <p:txBody>
          <a:bodyPr/>
          <a:lstStyle/>
          <a:p>
            <a:pPr marL="514350" indent="-514350">
              <a:lnSpc>
                <a:spcPct val="150000"/>
              </a:lnSpc>
              <a:buNone/>
            </a:pPr>
            <a:r>
              <a:rPr lang="en-US" dirty="0"/>
              <a:t>13. Modifying Assignments and Written Workload</a:t>
            </a:r>
          </a:p>
          <a:p>
            <a:pPr marL="514350" indent="-514350">
              <a:lnSpc>
                <a:spcPct val="150000"/>
              </a:lnSpc>
              <a:buNone/>
            </a:pPr>
            <a:r>
              <a:rPr lang="en-US" dirty="0"/>
              <a:t>14. More Time, More Space</a:t>
            </a:r>
          </a:p>
          <a:p>
            <a:pPr marL="514350" indent="-514350">
              <a:lnSpc>
                <a:spcPct val="150000"/>
              </a:lnSpc>
              <a:buNone/>
            </a:pPr>
            <a:r>
              <a:rPr lang="en-US" dirty="0"/>
              <a:t>15. Support of Administration</a:t>
            </a:r>
          </a:p>
          <a:p>
            <a:pPr marL="514350" indent="-514350">
              <a:lnSpc>
                <a:spcPct val="150000"/>
              </a:lnSpc>
              <a:buNone/>
            </a:pPr>
            <a:r>
              <a:rPr lang="en-US" dirty="0"/>
              <a:t>16. Valuing and Respecting Learning Styles/Differences, Privacy, Confidentiality, Student Feelings</a:t>
            </a:r>
          </a:p>
        </p:txBody>
      </p:sp>
    </p:spTree>
    <p:extLst>
      <p:ext uri="{BB962C8B-B14F-4D97-AF65-F5344CB8AC3E}">
        <p14:creationId xmlns:p14="http://schemas.microsoft.com/office/powerpoint/2010/main" val="17719691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057401" y="2133600"/>
            <a:ext cx="7661275" cy="4114800"/>
          </a:xfrm>
        </p:spPr>
        <p:txBody>
          <a:bodyPr/>
          <a:lstStyle/>
          <a:p>
            <a:pPr algn="ctr">
              <a:buNone/>
            </a:pPr>
            <a:r>
              <a:rPr lang="en-US" sz="4000" dirty="0"/>
              <a:t>The purpose of Mountain Brook Schools is to provide an effective, challenging, and engaging education for every one of our students.</a:t>
            </a:r>
          </a:p>
        </p:txBody>
      </p:sp>
      <p:pic>
        <p:nvPicPr>
          <p:cNvPr id="1026" name="Picture 2" descr="http://www.mtnbrook.k12.al.us/images/logo.gif">
            <a:hlinkClick r:id="rId2"/>
          </p:cNvPr>
          <p:cNvPicPr>
            <a:picLocks noChangeAspect="1" noChangeArrowheads="1"/>
          </p:cNvPicPr>
          <p:nvPr/>
        </p:nvPicPr>
        <p:blipFill>
          <a:blip r:embed="rId3" cstate="print"/>
          <a:srcRect/>
          <a:stretch>
            <a:fillRect/>
          </a:stretch>
        </p:blipFill>
        <p:spPr bwMode="auto">
          <a:xfrm>
            <a:off x="1524000" y="0"/>
            <a:ext cx="10379668" cy="1600200"/>
          </a:xfrm>
          <a:prstGeom prst="rect">
            <a:avLst/>
          </a:prstGeom>
          <a:noFill/>
        </p:spPr>
      </p:pic>
    </p:spTree>
    <p:extLst>
      <p:ext uri="{BB962C8B-B14F-4D97-AF65-F5344CB8AC3E}">
        <p14:creationId xmlns:p14="http://schemas.microsoft.com/office/powerpoint/2010/main" val="33344141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ctrTitle"/>
          </p:nvPr>
        </p:nvSpPr>
        <p:spPr/>
        <p:txBody>
          <a:bodyPr/>
          <a:lstStyle/>
          <a:p>
            <a:pPr eaLnBrk="1" hangingPunct="1"/>
            <a:r>
              <a:rPr lang="en-US"/>
              <a:t>Accommodations</a:t>
            </a:r>
          </a:p>
        </p:txBody>
      </p:sp>
      <p:sp>
        <p:nvSpPr>
          <p:cNvPr id="59395" name="Rectangle 4"/>
          <p:cNvSpPr>
            <a:spLocks noGrp="1" noChangeArrowheads="1"/>
          </p:cNvSpPr>
          <p:nvPr>
            <p:ph type="subTitle" idx="1"/>
          </p:nvPr>
        </p:nvSpPr>
        <p:spPr/>
        <p:txBody>
          <a:bodyPr/>
          <a:lstStyle/>
          <a:p>
            <a:pPr eaLnBrk="1" hangingPunct="1"/>
            <a:endParaRPr lang="en-US"/>
          </a:p>
        </p:txBody>
      </p:sp>
    </p:spTree>
    <p:extLst>
      <p:ext uri="{BB962C8B-B14F-4D97-AF65-F5344CB8AC3E}">
        <p14:creationId xmlns:p14="http://schemas.microsoft.com/office/powerpoint/2010/main" val="21024817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a:t>Seating</a:t>
            </a:r>
          </a:p>
        </p:txBody>
      </p:sp>
      <p:sp>
        <p:nvSpPr>
          <p:cNvPr id="60419" name="Rectangle 3"/>
          <p:cNvSpPr>
            <a:spLocks noGrp="1" noChangeArrowheads="1"/>
          </p:cNvSpPr>
          <p:nvPr>
            <p:ph idx="1"/>
          </p:nvPr>
        </p:nvSpPr>
        <p:spPr/>
        <p:txBody>
          <a:bodyPr/>
          <a:lstStyle/>
          <a:p>
            <a:pPr eaLnBrk="1" hangingPunct="1"/>
            <a:r>
              <a:rPr lang="en-US"/>
              <a:t>Away from windows / door. </a:t>
            </a:r>
          </a:p>
          <a:p>
            <a:pPr eaLnBrk="1" hangingPunct="1"/>
            <a:r>
              <a:rPr lang="en-US"/>
              <a:t>In front of your desk unless that would be a distraction for the student. </a:t>
            </a:r>
          </a:p>
          <a:p>
            <a:pPr eaLnBrk="1" hangingPunct="1"/>
            <a:r>
              <a:rPr lang="en-US"/>
              <a:t>Watch for sources of distraction and move away.</a:t>
            </a:r>
          </a:p>
          <a:p>
            <a:pPr eaLnBrk="1" hangingPunct="1"/>
            <a:r>
              <a:rPr lang="en-US"/>
              <a:t>Sensory deprivation does not work!</a:t>
            </a:r>
          </a:p>
          <a:p>
            <a:pPr eaLnBrk="1" hangingPunct="1"/>
            <a:endParaRPr lang="en-US"/>
          </a:p>
          <a:p>
            <a:pPr eaLnBrk="1" hangingPunct="1"/>
            <a:endParaRPr lang="en-US"/>
          </a:p>
        </p:txBody>
      </p:sp>
    </p:spTree>
    <p:extLst>
      <p:ext uri="{BB962C8B-B14F-4D97-AF65-F5344CB8AC3E}">
        <p14:creationId xmlns:p14="http://schemas.microsoft.com/office/powerpoint/2010/main" val="310150258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a:t>Delivery</a:t>
            </a:r>
          </a:p>
        </p:txBody>
      </p:sp>
      <p:sp>
        <p:nvSpPr>
          <p:cNvPr id="61443" name="Rectangle 3"/>
          <p:cNvSpPr>
            <a:spLocks noGrp="1" noChangeArrowheads="1"/>
          </p:cNvSpPr>
          <p:nvPr>
            <p:ph idx="1"/>
          </p:nvPr>
        </p:nvSpPr>
        <p:spPr/>
        <p:txBody>
          <a:bodyPr/>
          <a:lstStyle/>
          <a:p>
            <a:pPr eaLnBrk="1" hangingPunct="1"/>
            <a:r>
              <a:rPr lang="en-US"/>
              <a:t>Instructions one at a time / repeat as necessary.  Break down multi-part instructions.</a:t>
            </a:r>
          </a:p>
          <a:p>
            <a:pPr eaLnBrk="1" hangingPunct="1"/>
            <a:r>
              <a:rPr lang="en-US"/>
              <a:t>Mornings tend to be better.</a:t>
            </a:r>
          </a:p>
          <a:p>
            <a:pPr eaLnBrk="1" hangingPunct="1"/>
            <a:r>
              <a:rPr lang="en-US"/>
              <a:t>Use visuals: charts, pictures, color coding. </a:t>
            </a:r>
          </a:p>
          <a:p>
            <a:pPr eaLnBrk="1" hangingPunct="1"/>
            <a:r>
              <a:rPr lang="en-US"/>
              <a:t>Assist with note-taking.</a:t>
            </a:r>
          </a:p>
          <a:p>
            <a:pPr eaLnBrk="1" hangingPunct="1"/>
            <a:endParaRPr lang="en-US"/>
          </a:p>
        </p:txBody>
      </p:sp>
    </p:spTree>
    <p:extLst>
      <p:ext uri="{BB962C8B-B14F-4D97-AF65-F5344CB8AC3E}">
        <p14:creationId xmlns:p14="http://schemas.microsoft.com/office/powerpoint/2010/main" val="41115836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a:t>Student Work</a:t>
            </a:r>
          </a:p>
        </p:txBody>
      </p:sp>
      <p:sp>
        <p:nvSpPr>
          <p:cNvPr id="62467" name="Rectangle 3"/>
          <p:cNvSpPr>
            <a:spLocks noGrp="1" noChangeArrowheads="1"/>
          </p:cNvSpPr>
          <p:nvPr>
            <p:ph idx="1"/>
          </p:nvPr>
        </p:nvSpPr>
        <p:spPr/>
        <p:txBody>
          <a:bodyPr/>
          <a:lstStyle/>
          <a:p>
            <a:pPr eaLnBrk="1" hangingPunct="1">
              <a:lnSpc>
                <a:spcPct val="80000"/>
              </a:lnSpc>
            </a:pPr>
            <a:r>
              <a:rPr lang="en-US" sz="4000"/>
              <a:t>Quiet area to work.</a:t>
            </a:r>
          </a:p>
          <a:p>
            <a:pPr eaLnBrk="1" hangingPunct="1">
              <a:lnSpc>
                <a:spcPct val="80000"/>
              </a:lnSpc>
            </a:pPr>
            <a:r>
              <a:rPr lang="en-US" sz="4000"/>
              <a:t>Shorter packets of work.  Divide long-term projects into segments / assign a completion goal for each segment.</a:t>
            </a:r>
            <a:r>
              <a:rPr lang="en-US" sz="3600"/>
              <a:t> </a:t>
            </a:r>
          </a:p>
          <a:p>
            <a:pPr eaLnBrk="1" hangingPunct="1">
              <a:lnSpc>
                <a:spcPct val="80000"/>
              </a:lnSpc>
            </a:pPr>
            <a:r>
              <a:rPr lang="en-US" sz="4000"/>
              <a:t>Reduce the number of timed tests/consider extra time.</a:t>
            </a:r>
            <a:r>
              <a:rPr lang="en-US" sz="3600"/>
              <a:t> </a:t>
            </a:r>
          </a:p>
        </p:txBody>
      </p:sp>
    </p:spTree>
    <p:extLst>
      <p:ext uri="{BB962C8B-B14F-4D97-AF65-F5344CB8AC3E}">
        <p14:creationId xmlns:p14="http://schemas.microsoft.com/office/powerpoint/2010/main" val="3201579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828800" y="228600"/>
            <a:ext cx="8229600" cy="1143000"/>
          </a:xfrm>
        </p:spPr>
        <p:txBody>
          <a:bodyPr/>
          <a:lstStyle/>
          <a:p>
            <a:pPr algn="r" eaLnBrk="1" hangingPunct="1"/>
            <a:r>
              <a:rPr lang="en-US" dirty="0"/>
              <a:t>ADHD/ADD:  Developmental	</a:t>
            </a:r>
          </a:p>
        </p:txBody>
      </p:sp>
      <p:sp>
        <p:nvSpPr>
          <p:cNvPr id="9219" name="Rectangle 3"/>
          <p:cNvSpPr>
            <a:spLocks noGrp="1" noChangeArrowheads="1"/>
          </p:cNvSpPr>
          <p:nvPr>
            <p:ph idx="1"/>
          </p:nvPr>
        </p:nvSpPr>
        <p:spPr>
          <a:xfrm>
            <a:off x="838200" y="1752600"/>
            <a:ext cx="10439400" cy="4389120"/>
          </a:xfrm>
        </p:spPr>
        <p:txBody>
          <a:bodyPr>
            <a:noAutofit/>
          </a:bodyPr>
          <a:lstStyle/>
          <a:p>
            <a:pPr marL="0" indent="0" algn="ctr">
              <a:buNone/>
            </a:pPr>
            <a:r>
              <a:rPr lang="en-US" sz="3600" dirty="0">
                <a:latin typeface="+mj-lt"/>
              </a:rPr>
              <a:t>Diagnosis: Always have to </a:t>
            </a:r>
            <a:br>
              <a:rPr lang="en-US" sz="3600" dirty="0">
                <a:latin typeface="+mj-lt"/>
              </a:rPr>
            </a:br>
            <a:r>
              <a:rPr lang="en-US" sz="3600" i="1" dirty="0">
                <a:latin typeface="+mj-lt"/>
              </a:rPr>
              <a:t>compare child to peers</a:t>
            </a:r>
            <a:r>
              <a:rPr lang="en-US" sz="3600" dirty="0">
                <a:latin typeface="+mj-lt"/>
              </a:rPr>
              <a:t>.</a:t>
            </a:r>
          </a:p>
          <a:p>
            <a:pPr marL="0" indent="0" algn="ctr">
              <a:buNone/>
            </a:pPr>
            <a:br>
              <a:rPr lang="en-US" sz="3600" dirty="0">
                <a:latin typeface="+mj-lt"/>
              </a:rPr>
            </a:br>
            <a:r>
              <a:rPr lang="en-US" sz="3600" dirty="0">
                <a:latin typeface="+mj-lt"/>
              </a:rPr>
              <a:t>Starts in early childhood.  </a:t>
            </a:r>
            <a:br>
              <a:rPr lang="en-US" sz="3600" dirty="0">
                <a:latin typeface="+mj-lt"/>
              </a:rPr>
            </a:br>
            <a:r>
              <a:rPr lang="en-US" sz="3600" dirty="0">
                <a:latin typeface="+mj-lt"/>
              </a:rPr>
              <a:t>Most do NOT “grow out of it.”</a:t>
            </a:r>
            <a:br>
              <a:rPr lang="en-US" sz="3600" dirty="0">
                <a:latin typeface="+mj-lt"/>
              </a:rPr>
            </a:br>
            <a:endParaRPr lang="en-US" sz="3600" dirty="0">
              <a:latin typeface="+mj-lt"/>
            </a:endParaRPr>
          </a:p>
          <a:p>
            <a:pPr marL="0" indent="0" algn="ctr">
              <a:buNone/>
            </a:pPr>
            <a:r>
              <a:rPr lang="en-US" sz="3600" dirty="0">
                <a:latin typeface="+mj-lt"/>
              </a:rPr>
              <a:t>Persists into adulthood but may become less disabling, especially with treatment.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algn="r" eaLnBrk="1" hangingPunct="1"/>
            <a:r>
              <a:rPr lang="en-US" sz="3600"/>
              <a:t>Student work</a:t>
            </a:r>
          </a:p>
        </p:txBody>
      </p:sp>
      <p:sp>
        <p:nvSpPr>
          <p:cNvPr id="63491" name="Rectangle 3"/>
          <p:cNvSpPr>
            <a:spLocks noGrp="1" noChangeArrowheads="1"/>
          </p:cNvSpPr>
          <p:nvPr>
            <p:ph idx="1"/>
          </p:nvPr>
        </p:nvSpPr>
        <p:spPr/>
        <p:txBody>
          <a:bodyPr/>
          <a:lstStyle/>
          <a:p>
            <a:pPr eaLnBrk="1" hangingPunct="1">
              <a:lnSpc>
                <a:spcPct val="80000"/>
              </a:lnSpc>
            </a:pPr>
            <a:r>
              <a:rPr lang="en-US" sz="3600"/>
              <a:t>Consider testing orally or filling in blanks. </a:t>
            </a:r>
          </a:p>
          <a:p>
            <a:pPr eaLnBrk="1" hangingPunct="1">
              <a:lnSpc>
                <a:spcPct val="80000"/>
              </a:lnSpc>
            </a:pPr>
            <a:r>
              <a:rPr lang="en-US" sz="3600"/>
              <a:t>Show how to use a pointer or bookmark to track written words on a page.</a:t>
            </a:r>
            <a:r>
              <a:rPr lang="en-US"/>
              <a:t> </a:t>
            </a:r>
          </a:p>
          <a:p>
            <a:pPr eaLnBrk="1" hangingPunct="1">
              <a:lnSpc>
                <a:spcPct val="80000"/>
              </a:lnSpc>
            </a:pPr>
            <a:r>
              <a:rPr lang="en-US" sz="3600"/>
              <a:t>Let do as much work as possible on computer. </a:t>
            </a:r>
          </a:p>
          <a:p>
            <a:pPr eaLnBrk="1" hangingPunct="1">
              <a:lnSpc>
                <a:spcPct val="80000"/>
              </a:lnSpc>
            </a:pPr>
            <a:r>
              <a:rPr lang="en-US" sz="3600"/>
              <a:t>Accept late work / give partial credit</a:t>
            </a:r>
            <a:r>
              <a:rPr lang="en-US"/>
              <a:t>.</a:t>
            </a:r>
            <a:r>
              <a:rPr lang="en-US" sz="1200"/>
              <a:t> </a:t>
            </a:r>
          </a:p>
          <a:p>
            <a:pPr eaLnBrk="1" hangingPunct="1">
              <a:lnSpc>
                <a:spcPct val="80000"/>
              </a:lnSpc>
            </a:pPr>
            <a:endParaRPr lang="en-US" sz="1200"/>
          </a:p>
        </p:txBody>
      </p:sp>
    </p:spTree>
    <p:extLst>
      <p:ext uri="{BB962C8B-B14F-4D97-AF65-F5344CB8AC3E}">
        <p14:creationId xmlns:p14="http://schemas.microsoft.com/office/powerpoint/2010/main" val="353699413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t>Organization</a:t>
            </a:r>
          </a:p>
        </p:txBody>
      </p:sp>
      <p:sp>
        <p:nvSpPr>
          <p:cNvPr id="64515" name="Rectangle 3"/>
          <p:cNvSpPr>
            <a:spLocks noGrp="1" noChangeArrowheads="1"/>
          </p:cNvSpPr>
          <p:nvPr>
            <p:ph idx="1"/>
          </p:nvPr>
        </p:nvSpPr>
        <p:spPr/>
        <p:txBody>
          <a:bodyPr/>
          <a:lstStyle/>
          <a:p>
            <a:pPr eaLnBrk="1" hangingPunct="1">
              <a:lnSpc>
                <a:spcPct val="80000"/>
              </a:lnSpc>
            </a:pPr>
            <a:r>
              <a:rPr lang="en-US"/>
              <a:t>Make sure the student with ADD/ADHD has a system for writing down assignments and important dates and uses it.</a:t>
            </a:r>
            <a:r>
              <a:rPr lang="en-US" sz="1000"/>
              <a:t> </a:t>
            </a:r>
          </a:p>
          <a:p>
            <a:pPr eaLnBrk="1" hangingPunct="1">
              <a:lnSpc>
                <a:spcPct val="80000"/>
              </a:lnSpc>
            </a:pPr>
            <a:r>
              <a:rPr lang="en-US" sz="2400"/>
              <a:t>Master notebook, a three-ring binder with a separate section for each subject, and make sure everything that goes into the notebook has holes punched and is put </a:t>
            </a:r>
            <a:r>
              <a:rPr lang="en-US" sz="2400" i="1"/>
              <a:t>on the rings</a:t>
            </a:r>
            <a:r>
              <a:rPr lang="en-US" sz="2400"/>
              <a:t> in the correct section.</a:t>
            </a:r>
            <a:r>
              <a:rPr lang="en-US" sz="2000"/>
              <a:t> </a:t>
            </a:r>
          </a:p>
          <a:p>
            <a:pPr eaLnBrk="1" hangingPunct="1">
              <a:lnSpc>
                <a:spcPct val="80000"/>
              </a:lnSpc>
            </a:pPr>
            <a:r>
              <a:rPr lang="en-US" sz="2000"/>
              <a:t>Provide a three-pocket notebook insert for homework assignments, completed homework, and “mail” to parents (permission slips, PTA flyers). </a:t>
            </a:r>
          </a:p>
          <a:p>
            <a:pPr eaLnBrk="1" hangingPunct="1">
              <a:lnSpc>
                <a:spcPct val="80000"/>
              </a:lnSpc>
            </a:pPr>
            <a:r>
              <a:rPr lang="en-US" sz="2000"/>
              <a:t>Color-code materials for each subject. </a:t>
            </a:r>
          </a:p>
          <a:p>
            <a:pPr eaLnBrk="1" hangingPunct="1">
              <a:lnSpc>
                <a:spcPct val="80000"/>
              </a:lnSpc>
            </a:pPr>
            <a:r>
              <a:rPr lang="en-US" sz="2000"/>
              <a:t>Allow time for student to organize materials and assignments for home. Post steps for getting ready to go home. </a:t>
            </a:r>
          </a:p>
        </p:txBody>
      </p:sp>
    </p:spTree>
    <p:extLst>
      <p:ext uri="{BB962C8B-B14F-4D97-AF65-F5344CB8AC3E}">
        <p14:creationId xmlns:p14="http://schemas.microsoft.com/office/powerpoint/2010/main" val="411827795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t>Time management</a:t>
            </a:r>
          </a:p>
        </p:txBody>
      </p:sp>
      <p:sp>
        <p:nvSpPr>
          <p:cNvPr id="65539" name="Rectangle 3"/>
          <p:cNvSpPr>
            <a:spLocks noGrp="1" noChangeArrowheads="1"/>
          </p:cNvSpPr>
          <p:nvPr>
            <p:ph idx="1"/>
          </p:nvPr>
        </p:nvSpPr>
        <p:spPr/>
        <p:txBody>
          <a:bodyPr/>
          <a:lstStyle/>
          <a:p>
            <a:pPr eaLnBrk="1" hangingPunct="1"/>
            <a:r>
              <a:rPr lang="en-US"/>
              <a:t>Think of ADHD students as “time-blind”</a:t>
            </a:r>
          </a:p>
          <a:p>
            <a:pPr eaLnBrk="1" hangingPunct="1"/>
            <a:r>
              <a:rPr lang="en-US"/>
              <a:t>Not (necessarily) procrastinators</a:t>
            </a:r>
          </a:p>
        </p:txBody>
      </p:sp>
    </p:spTree>
    <p:extLst>
      <p:ext uri="{BB962C8B-B14F-4D97-AF65-F5344CB8AC3E}">
        <p14:creationId xmlns:p14="http://schemas.microsoft.com/office/powerpoint/2010/main" val="38121924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a:t>Tips on behavioral intervention</a:t>
            </a:r>
          </a:p>
        </p:txBody>
      </p:sp>
      <p:sp>
        <p:nvSpPr>
          <p:cNvPr id="67587" name="Rectangle 3"/>
          <p:cNvSpPr>
            <a:spLocks noGrp="1" noChangeArrowheads="1"/>
          </p:cNvSpPr>
          <p:nvPr>
            <p:ph idx="1"/>
          </p:nvPr>
        </p:nvSpPr>
        <p:spPr/>
        <p:txBody>
          <a:bodyPr/>
          <a:lstStyle/>
          <a:p>
            <a:pPr eaLnBrk="1" hangingPunct="1"/>
            <a:r>
              <a:rPr lang="en-US"/>
              <a:t>“The more you call them out in class, the less they hear.”</a:t>
            </a:r>
          </a:p>
          <a:p>
            <a:pPr eaLnBrk="1" hangingPunct="1"/>
            <a:r>
              <a:rPr lang="en-US"/>
              <a:t>Behavioral interventions as private as possible.  Use nonverbal signals.</a:t>
            </a:r>
          </a:p>
          <a:p>
            <a:pPr eaLnBrk="1" hangingPunct="1"/>
            <a:r>
              <a:rPr lang="en-US"/>
              <a:t>Keep a disability perspective.</a:t>
            </a:r>
          </a:p>
          <a:p>
            <a:pPr eaLnBrk="1" hangingPunct="1"/>
            <a:endParaRPr lang="en-US"/>
          </a:p>
          <a:p>
            <a:pPr eaLnBrk="1" hangingPunct="1">
              <a:buFont typeface="Wingdings" pitchFamily="2" charset="2"/>
              <a:buNone/>
            </a:pPr>
            <a:endParaRPr lang="en-US"/>
          </a:p>
          <a:p>
            <a:pPr eaLnBrk="1" hangingPunct="1">
              <a:buFont typeface="Wingdings" pitchFamily="2" charset="2"/>
              <a:buNone/>
            </a:pPr>
            <a:endParaRPr lang="en-US"/>
          </a:p>
        </p:txBody>
      </p:sp>
    </p:spTree>
    <p:extLst>
      <p:ext uri="{BB962C8B-B14F-4D97-AF65-F5344CB8AC3E}">
        <p14:creationId xmlns:p14="http://schemas.microsoft.com/office/powerpoint/2010/main" val="3071234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t>Books		</a:t>
            </a:r>
          </a:p>
        </p:txBody>
      </p:sp>
      <p:sp>
        <p:nvSpPr>
          <p:cNvPr id="49155" name="Content Placeholder 2"/>
          <p:cNvSpPr>
            <a:spLocks noGrp="1"/>
          </p:cNvSpPr>
          <p:nvPr>
            <p:ph sz="half" idx="1"/>
          </p:nvPr>
        </p:nvSpPr>
        <p:spPr>
          <a:xfrm>
            <a:off x="1828801" y="1752600"/>
            <a:ext cx="4322763" cy="4114800"/>
          </a:xfrm>
        </p:spPr>
        <p:txBody>
          <a:bodyPr>
            <a:normAutofit lnSpcReduction="10000"/>
          </a:bodyPr>
          <a:lstStyle/>
          <a:p>
            <a:pPr>
              <a:buFont typeface="Wingdings" pitchFamily="2" charset="2"/>
              <a:buNone/>
            </a:pPr>
            <a:r>
              <a:rPr lang="en-US"/>
              <a:t>Russell Barkley: </a:t>
            </a:r>
            <a:r>
              <a:rPr lang="en-US" i="1"/>
              <a:t>Your</a:t>
            </a:r>
            <a:r>
              <a:rPr lang="en-US"/>
              <a:t> </a:t>
            </a:r>
            <a:r>
              <a:rPr lang="en-US" i="1"/>
              <a:t>Defiant Children </a:t>
            </a:r>
            <a:r>
              <a:rPr lang="en-US"/>
              <a:t>and</a:t>
            </a:r>
            <a:r>
              <a:rPr lang="en-US" i="1"/>
              <a:t> Your Defiant Teen</a:t>
            </a:r>
          </a:p>
          <a:p>
            <a:pPr>
              <a:buFont typeface="Wingdings" pitchFamily="2" charset="2"/>
              <a:buNone/>
            </a:pPr>
            <a:r>
              <a:rPr lang="en-US"/>
              <a:t>Rex Forehand:  </a:t>
            </a:r>
            <a:r>
              <a:rPr lang="en-US" i="1"/>
              <a:t>Parenting</a:t>
            </a:r>
            <a:r>
              <a:rPr lang="en-US"/>
              <a:t> </a:t>
            </a:r>
            <a:r>
              <a:rPr lang="en-US" i="1"/>
              <a:t>the Strong-Willed Child</a:t>
            </a:r>
          </a:p>
          <a:p>
            <a:pPr>
              <a:buFont typeface="Wingdings" pitchFamily="2" charset="2"/>
              <a:buNone/>
            </a:pPr>
            <a:r>
              <a:rPr lang="en-US"/>
              <a:t>Carolyn Webster-Stratton:  </a:t>
            </a:r>
            <a:r>
              <a:rPr lang="en-US" i="1"/>
              <a:t>The Incredible Years.</a:t>
            </a:r>
          </a:p>
          <a:p>
            <a:pPr>
              <a:buFont typeface="Wingdings" pitchFamily="2" charset="2"/>
              <a:buNone/>
            </a:pPr>
            <a:r>
              <a:rPr lang="en-US" i="1"/>
              <a:t>Thomas Phelan: 1-2-3 Magic.</a:t>
            </a:r>
          </a:p>
          <a:p>
            <a:pPr>
              <a:buFont typeface="Wingdings" pitchFamily="2" charset="2"/>
              <a:buNone/>
            </a:pPr>
            <a:r>
              <a:rPr lang="en-US" i="1"/>
              <a:t>Chris Zendy:  Teenagers with ADD.</a:t>
            </a:r>
          </a:p>
        </p:txBody>
      </p:sp>
      <p:pic>
        <p:nvPicPr>
          <p:cNvPr id="49156" name="Picture 2" descr="Your Defiant Child: Eight Steps to Better Behavior"/>
          <p:cNvPicPr>
            <a:picLocks noChangeAspect="1" noChangeArrowheads="1"/>
          </p:cNvPicPr>
          <p:nvPr/>
        </p:nvPicPr>
        <p:blipFill>
          <a:blip r:embed="rId2" cstate="print"/>
          <a:srcRect/>
          <a:stretch>
            <a:fillRect/>
          </a:stretch>
        </p:blipFill>
        <p:spPr bwMode="auto">
          <a:xfrm>
            <a:off x="6096000" y="-228600"/>
            <a:ext cx="2362200" cy="2362200"/>
          </a:xfrm>
          <a:prstGeom prst="rect">
            <a:avLst/>
          </a:prstGeom>
          <a:noFill/>
          <a:ln w="9525">
            <a:noFill/>
            <a:miter lim="800000"/>
            <a:headEnd/>
            <a:tailEnd/>
          </a:ln>
        </p:spPr>
      </p:pic>
      <p:pic>
        <p:nvPicPr>
          <p:cNvPr id="49157" name="Picture 4" descr="Parenting the Strong-Willed Child: The Clinically Proven Five-Week Program for Parents of Two- to Six-Year-Olds, Third Edition"/>
          <p:cNvPicPr>
            <a:picLocks noChangeAspect="1" noChangeArrowheads="1"/>
          </p:cNvPicPr>
          <p:nvPr/>
        </p:nvPicPr>
        <p:blipFill>
          <a:blip r:embed="rId3" cstate="print"/>
          <a:srcRect/>
          <a:stretch>
            <a:fillRect/>
          </a:stretch>
        </p:blipFill>
        <p:spPr bwMode="auto">
          <a:xfrm>
            <a:off x="6096000" y="2438400"/>
            <a:ext cx="2133600" cy="2133600"/>
          </a:xfrm>
          <a:prstGeom prst="rect">
            <a:avLst/>
          </a:prstGeom>
          <a:noFill/>
          <a:ln w="9525">
            <a:noFill/>
            <a:miter lim="800000"/>
            <a:headEnd/>
            <a:tailEnd/>
          </a:ln>
        </p:spPr>
      </p:pic>
      <p:pic>
        <p:nvPicPr>
          <p:cNvPr id="49158" name="Picture 6" descr="Your Defiant Teen: 10 Steps to Resolve Conflict and Rebuild Your Relationship"/>
          <p:cNvPicPr>
            <a:picLocks noChangeAspect="1" noChangeArrowheads="1"/>
          </p:cNvPicPr>
          <p:nvPr/>
        </p:nvPicPr>
        <p:blipFill>
          <a:blip r:embed="rId4" cstate="print"/>
          <a:srcRect/>
          <a:stretch>
            <a:fillRect/>
          </a:stretch>
        </p:blipFill>
        <p:spPr bwMode="auto">
          <a:xfrm>
            <a:off x="8077200" y="-228600"/>
            <a:ext cx="2286000" cy="2286000"/>
          </a:xfrm>
          <a:prstGeom prst="rect">
            <a:avLst/>
          </a:prstGeom>
          <a:noFill/>
          <a:ln w="9525">
            <a:noFill/>
            <a:miter lim="800000"/>
            <a:headEnd/>
            <a:tailEnd/>
          </a:ln>
        </p:spPr>
      </p:pic>
      <p:pic>
        <p:nvPicPr>
          <p:cNvPr id="49159" name="Picture 8" descr="Incredible Years: A Troubleshooting Guide for Parents of Children Aged 3 to 8"/>
          <p:cNvPicPr>
            <a:picLocks noChangeAspect="1" noChangeArrowheads="1"/>
          </p:cNvPicPr>
          <p:nvPr/>
        </p:nvPicPr>
        <p:blipFill>
          <a:blip r:embed="rId5" cstate="print"/>
          <a:srcRect/>
          <a:stretch>
            <a:fillRect/>
          </a:stretch>
        </p:blipFill>
        <p:spPr bwMode="auto">
          <a:xfrm>
            <a:off x="8153400" y="2362200"/>
            <a:ext cx="2286000" cy="2286000"/>
          </a:xfrm>
          <a:prstGeom prst="rect">
            <a:avLst/>
          </a:prstGeom>
          <a:noFill/>
          <a:ln w="9525">
            <a:noFill/>
            <a:miter lim="800000"/>
            <a:headEnd/>
            <a:tailEnd/>
          </a:ln>
        </p:spPr>
      </p:pic>
      <p:pic>
        <p:nvPicPr>
          <p:cNvPr id="49160" name="Picture 11"/>
          <p:cNvPicPr>
            <a:picLocks noChangeAspect="1" noChangeArrowheads="1"/>
          </p:cNvPicPr>
          <p:nvPr/>
        </p:nvPicPr>
        <p:blipFill>
          <a:blip r:embed="rId6" cstate="print"/>
          <a:srcRect/>
          <a:stretch>
            <a:fillRect/>
          </a:stretch>
        </p:blipFill>
        <p:spPr bwMode="auto">
          <a:xfrm>
            <a:off x="6477000" y="4679950"/>
            <a:ext cx="1447800" cy="2178050"/>
          </a:xfrm>
          <a:prstGeom prst="rect">
            <a:avLst/>
          </a:prstGeom>
          <a:noFill/>
          <a:ln w="9525">
            <a:noFill/>
            <a:miter lim="800000"/>
            <a:headEnd/>
            <a:tailEnd/>
          </a:ln>
        </p:spPr>
      </p:pic>
      <p:pic>
        <p:nvPicPr>
          <p:cNvPr id="49161" name="Picture 13"/>
          <p:cNvPicPr>
            <a:picLocks noChangeAspect="1" noChangeArrowheads="1"/>
          </p:cNvPicPr>
          <p:nvPr/>
        </p:nvPicPr>
        <p:blipFill>
          <a:blip r:embed="rId7" cstate="print"/>
          <a:srcRect/>
          <a:stretch>
            <a:fillRect/>
          </a:stretch>
        </p:blipFill>
        <p:spPr bwMode="auto">
          <a:xfrm>
            <a:off x="8382000" y="4876800"/>
            <a:ext cx="1752600" cy="1981200"/>
          </a:xfrm>
          <a:prstGeom prst="rect">
            <a:avLst/>
          </a:prstGeom>
          <a:noFill/>
          <a:ln w="9525">
            <a:noFill/>
            <a:miter lim="800000"/>
            <a:headEnd/>
            <a:tailEnd/>
          </a:ln>
        </p:spPr>
      </p:pic>
    </p:spTree>
    <p:extLst>
      <p:ext uri="{BB962C8B-B14F-4D97-AF65-F5344CB8AC3E}">
        <p14:creationId xmlns:p14="http://schemas.microsoft.com/office/powerpoint/2010/main" val="387591051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Title 4"/>
          <p:cNvSpPr>
            <a:spLocks noGrp="1"/>
          </p:cNvSpPr>
          <p:nvPr>
            <p:ph type="ctrTitle"/>
          </p:nvPr>
        </p:nvSpPr>
        <p:spPr/>
        <p:txBody>
          <a:bodyPr/>
          <a:lstStyle/>
          <a:p>
            <a:pPr eaLnBrk="1" hangingPunct="1"/>
            <a:r>
              <a:rPr lang="en-US"/>
              <a:t>Parenting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9200" y="228600"/>
            <a:ext cx="4501864" cy="6296025"/>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4897"/>
            <a:ext cx="8229600" cy="1143000"/>
          </a:xfrm>
        </p:spPr>
        <p:txBody>
          <a:bodyPr/>
          <a:lstStyle/>
          <a:p>
            <a:r>
              <a:rPr lang="en-US" dirty="0"/>
              <a:t>The ADHD family</a:t>
            </a:r>
          </a:p>
        </p:txBody>
      </p:sp>
      <p:sp>
        <p:nvSpPr>
          <p:cNvPr id="3" name="Content Placeholder 2"/>
          <p:cNvSpPr>
            <a:spLocks noGrp="1"/>
          </p:cNvSpPr>
          <p:nvPr>
            <p:ph idx="1"/>
          </p:nvPr>
        </p:nvSpPr>
        <p:spPr/>
        <p:txBody>
          <a:bodyPr>
            <a:normAutofit/>
          </a:bodyPr>
          <a:lstStyle/>
          <a:p>
            <a:r>
              <a:rPr lang="en-US" sz="3200" dirty="0"/>
              <a:t>ADHD, among other things, is about trouble with focus &amp; attention, impulsivity and hyperactivity, and poor regulation of emotions.</a:t>
            </a:r>
            <a:br>
              <a:rPr lang="en-US" sz="3200" dirty="0"/>
            </a:br>
            <a:endParaRPr lang="en-US" sz="3200" dirty="0"/>
          </a:p>
          <a:p>
            <a:r>
              <a:rPr lang="en-US" sz="3200" dirty="0"/>
              <a:t>ADHD is very often hereditary, meaning an excellent chance at least one parent may have it, maybe a sibling or two.</a:t>
            </a:r>
          </a:p>
          <a:p>
            <a:pPr marL="0" indent="0">
              <a:buNone/>
            </a:pPr>
            <a:br>
              <a:rPr lang="en-US" sz="2400" dirty="0"/>
            </a:br>
            <a:endParaRPr lang="en-US" sz="2400" dirty="0"/>
          </a:p>
          <a:p>
            <a:endParaRPr lang="en-US" sz="2400" dirty="0"/>
          </a:p>
          <a:p>
            <a:endParaRPr lang="en-US" sz="2400" dirty="0"/>
          </a:p>
          <a:p>
            <a:pPr marL="0" indent="0">
              <a:buNone/>
            </a:pPr>
            <a:endParaRPr lang="en-US" sz="2000" dirty="0"/>
          </a:p>
        </p:txBody>
      </p:sp>
    </p:spTree>
    <p:extLst>
      <p:ext uri="{BB962C8B-B14F-4D97-AF65-F5344CB8AC3E}">
        <p14:creationId xmlns:p14="http://schemas.microsoft.com/office/powerpoint/2010/main" val="237867085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141451819"/>
              </p:ext>
            </p:extLst>
          </p:nvPr>
        </p:nvGraphicFramePr>
        <p:xfrm>
          <a:off x="1371600" y="304800"/>
          <a:ext cx="8839200" cy="6162474"/>
        </p:xfrm>
        <a:graphic>
          <a:graphicData uri="http://schemas.openxmlformats.org/drawingml/2006/table">
            <a:tbl>
              <a:tblPr firstRow="1" bandRow="1">
                <a:tableStyleId>{9D7B26C5-4107-4FEC-AEDC-1716B250A1EF}</a:tableStyleId>
              </a:tblPr>
              <a:tblGrid>
                <a:gridCol w="4419600">
                  <a:extLst>
                    <a:ext uri="{9D8B030D-6E8A-4147-A177-3AD203B41FA5}">
                      <a16:colId xmlns:a16="http://schemas.microsoft.com/office/drawing/2014/main" val="20000"/>
                    </a:ext>
                  </a:extLst>
                </a:gridCol>
                <a:gridCol w="4419600">
                  <a:extLst>
                    <a:ext uri="{9D8B030D-6E8A-4147-A177-3AD203B41FA5}">
                      <a16:colId xmlns:a16="http://schemas.microsoft.com/office/drawing/2014/main" val="20001"/>
                    </a:ext>
                  </a:extLst>
                </a:gridCol>
              </a:tblGrid>
              <a:tr h="552794">
                <a:tc>
                  <a:txBody>
                    <a:bodyPr/>
                    <a:lstStyle/>
                    <a:p>
                      <a:pPr algn="ctr"/>
                      <a:r>
                        <a:rPr lang="en-US" dirty="0"/>
                        <a:t>ADHD</a:t>
                      </a:r>
                      <a:r>
                        <a:rPr lang="en-US" baseline="0" dirty="0"/>
                        <a:t> FEATURE</a:t>
                      </a:r>
                      <a:endParaRPr lang="en-US" dirty="0"/>
                    </a:p>
                  </a:txBody>
                  <a:tcPr/>
                </a:tc>
                <a:tc>
                  <a:txBody>
                    <a:bodyPr/>
                    <a:lstStyle/>
                    <a:p>
                      <a:pPr algn="ctr"/>
                      <a:r>
                        <a:rPr lang="en-US" dirty="0"/>
                        <a:t>Family</a:t>
                      </a:r>
                      <a:r>
                        <a:rPr lang="en-US" baseline="0" dirty="0"/>
                        <a:t> impact</a:t>
                      </a:r>
                      <a:endParaRPr lang="en-US" dirty="0"/>
                    </a:p>
                  </a:txBody>
                  <a:tcPr/>
                </a:tc>
                <a:extLst>
                  <a:ext uri="{0D108BD9-81ED-4DB2-BD59-A6C34878D82A}">
                    <a16:rowId xmlns:a16="http://schemas.microsoft.com/office/drawing/2014/main" val="10000"/>
                  </a:ext>
                </a:extLst>
              </a:tr>
              <a:tr h="1474761">
                <a:tc>
                  <a:txBody>
                    <a:bodyPr/>
                    <a:lstStyle/>
                    <a:p>
                      <a:r>
                        <a:rPr lang="en-US" sz="2000" dirty="0"/>
                        <a:t>Inattention/Focus</a:t>
                      </a:r>
                    </a:p>
                  </a:txBody>
                  <a:tcPr/>
                </a:tc>
                <a:tc>
                  <a:txBody>
                    <a:bodyPr/>
                    <a:lstStyle/>
                    <a:p>
                      <a:r>
                        <a:rPr lang="en-US" sz="2000" dirty="0"/>
                        <a:t>Pay attention!</a:t>
                      </a:r>
                      <a:r>
                        <a:rPr lang="en-US" sz="2000" baseline="0" dirty="0"/>
                        <a:t> How many times have I told you? You never mind me! You’re so smart, what’s with these grades?!</a:t>
                      </a:r>
                      <a:endParaRPr lang="en-US" sz="2000" dirty="0"/>
                    </a:p>
                  </a:txBody>
                  <a:tcPr/>
                </a:tc>
                <a:extLst>
                  <a:ext uri="{0D108BD9-81ED-4DB2-BD59-A6C34878D82A}">
                    <a16:rowId xmlns:a16="http://schemas.microsoft.com/office/drawing/2014/main" val="10001"/>
                  </a:ext>
                </a:extLst>
              </a:tr>
              <a:tr h="954137">
                <a:tc>
                  <a:txBody>
                    <a:bodyPr/>
                    <a:lstStyle/>
                    <a:p>
                      <a:r>
                        <a:rPr lang="en-US" sz="2000" dirty="0"/>
                        <a:t>Hyperactivity/Impulsivity</a:t>
                      </a:r>
                    </a:p>
                  </a:txBody>
                  <a:tcPr/>
                </a:tc>
                <a:tc>
                  <a:txBody>
                    <a:bodyPr/>
                    <a:lstStyle/>
                    <a:p>
                      <a:r>
                        <a:rPr lang="en-US" sz="2000" dirty="0"/>
                        <a:t>How could you have done that?!</a:t>
                      </a:r>
                      <a:r>
                        <a:rPr lang="en-US" sz="2000" baseline="0" dirty="0"/>
                        <a:t> What were you thinking?! </a:t>
                      </a:r>
                      <a:endParaRPr lang="en-US" sz="2000" dirty="0"/>
                    </a:p>
                  </a:txBody>
                  <a:tcPr/>
                </a:tc>
                <a:extLst>
                  <a:ext uri="{0D108BD9-81ED-4DB2-BD59-A6C34878D82A}">
                    <a16:rowId xmlns:a16="http://schemas.microsoft.com/office/drawing/2014/main" val="10002"/>
                  </a:ext>
                </a:extLst>
              </a:tr>
              <a:tr h="1363053">
                <a:tc>
                  <a:txBody>
                    <a:bodyPr/>
                    <a:lstStyle/>
                    <a:p>
                      <a:r>
                        <a:rPr lang="en-US" sz="2000" dirty="0"/>
                        <a:t>Emotional </a:t>
                      </a:r>
                      <a:r>
                        <a:rPr lang="en-US" sz="2000" dirty="0" err="1"/>
                        <a:t>Dysregulation</a:t>
                      </a:r>
                      <a:endParaRPr lang="en-US" sz="2000" dirty="0"/>
                    </a:p>
                  </a:txBody>
                  <a:tcPr/>
                </a:tc>
                <a:tc>
                  <a:txBody>
                    <a:bodyPr/>
                    <a:lstStyle/>
                    <a:p>
                      <a:r>
                        <a:rPr lang="en-US" sz="2000" dirty="0"/>
                        <a:t>Calm down! (No, YOU calm down!)</a:t>
                      </a:r>
                      <a:r>
                        <a:rPr lang="en-US" sz="2000" baseline="0" dirty="0"/>
                        <a:t> </a:t>
                      </a:r>
                    </a:p>
                    <a:p>
                      <a:r>
                        <a:rPr lang="en-US" sz="2000" i="1" baseline="0" dirty="0"/>
                        <a:t>Lots of frustration, conflict, shouting, fussing-at.</a:t>
                      </a:r>
                      <a:endParaRPr lang="en-US" sz="2000" i="1" dirty="0"/>
                    </a:p>
                  </a:txBody>
                  <a:tcPr/>
                </a:tc>
                <a:extLst>
                  <a:ext uri="{0D108BD9-81ED-4DB2-BD59-A6C34878D82A}">
                    <a16:rowId xmlns:a16="http://schemas.microsoft.com/office/drawing/2014/main" val="10003"/>
                  </a:ext>
                </a:extLst>
              </a:tr>
              <a:tr h="1817729">
                <a:tc>
                  <a:txBody>
                    <a:bodyPr/>
                    <a:lstStyle/>
                    <a:p>
                      <a:r>
                        <a:rPr lang="en-US" sz="2000" dirty="0"/>
                        <a:t>Hereditary nature</a:t>
                      </a:r>
                    </a:p>
                  </a:txBody>
                  <a:tcPr/>
                </a:tc>
                <a:tc>
                  <a:txBody>
                    <a:bodyPr/>
                    <a:lstStyle/>
                    <a:p>
                      <a:r>
                        <a:rPr lang="en-US" sz="2000" i="1" dirty="0"/>
                        <a:t>Parent</a:t>
                      </a:r>
                      <a:r>
                        <a:rPr lang="en-US" sz="2000" i="1" baseline="0" dirty="0"/>
                        <a:t> with ADHD has trouble following through and being consistent, and has trouble controlling emotional reactions to child’s behavior.</a:t>
                      </a:r>
                      <a:endParaRPr lang="en-US" sz="2000" i="1"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9956553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Title 1"/>
          <p:cNvSpPr>
            <a:spLocks noGrp="1"/>
          </p:cNvSpPr>
          <p:nvPr>
            <p:ph type="title"/>
          </p:nvPr>
        </p:nvSpPr>
        <p:spPr>
          <a:xfrm>
            <a:off x="1828800" y="381000"/>
            <a:ext cx="8229600" cy="1143000"/>
          </a:xfrm>
        </p:spPr>
        <p:txBody>
          <a:bodyPr/>
          <a:lstStyle/>
          <a:p>
            <a:pPr eaLnBrk="1" hangingPunct="1"/>
            <a:r>
              <a:rPr lang="en-US"/>
              <a:t>Parenting</a:t>
            </a:r>
          </a:p>
        </p:txBody>
      </p:sp>
      <p:sp>
        <p:nvSpPr>
          <p:cNvPr id="3" name="Content Placeholder 2"/>
          <p:cNvSpPr>
            <a:spLocks noGrp="1"/>
          </p:cNvSpPr>
          <p:nvPr>
            <p:ph idx="1"/>
          </p:nvPr>
        </p:nvSpPr>
        <p:spPr/>
        <p:txBody>
          <a:bodyPr>
            <a:normAutofit/>
          </a:bodyPr>
          <a:lstStyle/>
          <a:p>
            <a:pPr eaLnBrk="1" hangingPunct="1"/>
            <a:r>
              <a:rPr lang="en-US" sz="3600" dirty="0"/>
              <a:t>No shortcuts or easy answers.</a:t>
            </a:r>
          </a:p>
          <a:p>
            <a:pPr eaLnBrk="1" hangingPunct="1"/>
            <a:r>
              <a:rPr lang="en-US" sz="3600" dirty="0"/>
              <a:t>It can be </a:t>
            </a:r>
            <a:r>
              <a:rPr lang="en-US" sz="3600" b="1" dirty="0"/>
              <a:t>hard</a:t>
            </a:r>
            <a:r>
              <a:rPr lang="en-US" sz="3600" dirty="0"/>
              <a:t>.</a:t>
            </a:r>
          </a:p>
          <a:p>
            <a:pPr eaLnBrk="1" hangingPunct="1"/>
            <a:r>
              <a:rPr lang="en-US" sz="3600" dirty="0"/>
              <a:t>Keeping disability perspective.</a:t>
            </a:r>
          </a:p>
        </p:txBody>
      </p:sp>
      <p:pic>
        <p:nvPicPr>
          <p:cNvPr id="4" name="Picture 6"/>
          <p:cNvPicPr>
            <a:picLocks noChangeAspect="1" noChangeArrowheads="1"/>
          </p:cNvPicPr>
          <p:nvPr/>
        </p:nvPicPr>
        <p:blipFill>
          <a:blip r:embed="rId2" cstate="print"/>
          <a:srcRect/>
          <a:stretch>
            <a:fillRect/>
          </a:stretch>
        </p:blipFill>
        <p:spPr bwMode="auto">
          <a:xfrm>
            <a:off x="4800601" y="6858001"/>
            <a:ext cx="3070225" cy="3990975"/>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nodeType="clickEffect">
                                  <p:stCondLst>
                                    <p:cond delay="0"/>
                                  </p:stCondLst>
                                  <p:childTnLst>
                                    <p:animMotion origin="layout" path="M -0.00955 -0.2243 L -0.00955 -0.55764 " pathEditMode="relative" rAng="0" ptsTypes="AA">
                                      <p:cBhvr>
                                        <p:cTn id="18" dur="500" fill="hold"/>
                                        <p:tgtEl>
                                          <p:spTgt spid="4"/>
                                        </p:tgtEl>
                                        <p:attrNameLst>
                                          <p:attrName>ppt_x</p:attrName>
                                          <p:attrName>ppt_y</p:attrName>
                                        </p:attrNameLst>
                                      </p:cBhvr>
                                      <p:rCtr x="0" y="-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828800" y="228600"/>
            <a:ext cx="8229600" cy="1143000"/>
          </a:xfrm>
        </p:spPr>
        <p:txBody>
          <a:bodyPr/>
          <a:lstStyle/>
          <a:p>
            <a:pPr algn="r" eaLnBrk="1" hangingPunct="1"/>
            <a:r>
              <a:rPr lang="en-US" dirty="0"/>
              <a:t>ADHD/ADD:  Developmental	</a:t>
            </a:r>
          </a:p>
        </p:txBody>
      </p:sp>
      <p:sp>
        <p:nvSpPr>
          <p:cNvPr id="9219" name="Rectangle 3"/>
          <p:cNvSpPr>
            <a:spLocks noGrp="1" noChangeArrowheads="1"/>
          </p:cNvSpPr>
          <p:nvPr>
            <p:ph idx="1"/>
          </p:nvPr>
        </p:nvSpPr>
        <p:spPr>
          <a:xfrm>
            <a:off x="1981200" y="1752600"/>
            <a:ext cx="8229600" cy="4389120"/>
          </a:xfrm>
        </p:spPr>
        <p:txBody>
          <a:bodyPr>
            <a:noAutofit/>
          </a:bodyPr>
          <a:lstStyle/>
          <a:p>
            <a:pPr marL="0" indent="0" algn="ctr">
              <a:buNone/>
            </a:pPr>
            <a:endParaRPr lang="en-US" sz="3600" dirty="0">
              <a:latin typeface="+mj-lt"/>
            </a:endParaRPr>
          </a:p>
          <a:p>
            <a:pPr marL="0" indent="0" algn="ctr">
              <a:buNone/>
            </a:pPr>
            <a:r>
              <a:rPr lang="en-US" sz="5400" dirty="0">
                <a:latin typeface="+mj-lt"/>
              </a:rPr>
              <a:t>In general, ADHD youth lag behind developmentally. Think 2-3 years.</a:t>
            </a:r>
          </a:p>
        </p:txBody>
      </p:sp>
    </p:spTree>
    <p:extLst>
      <p:ext uri="{BB962C8B-B14F-4D97-AF65-F5344CB8AC3E}">
        <p14:creationId xmlns:p14="http://schemas.microsoft.com/office/powerpoint/2010/main" val="3406794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Title 1"/>
          <p:cNvSpPr>
            <a:spLocks noGrp="1"/>
          </p:cNvSpPr>
          <p:nvPr>
            <p:ph type="title"/>
          </p:nvPr>
        </p:nvSpPr>
        <p:spPr>
          <a:xfrm>
            <a:off x="457200" y="76200"/>
            <a:ext cx="10972800" cy="1143000"/>
          </a:xfrm>
        </p:spPr>
        <p:txBody>
          <a:bodyPr>
            <a:normAutofit/>
          </a:bodyPr>
          <a:lstStyle/>
          <a:p>
            <a:pPr eaLnBrk="1" hangingPunct="1"/>
            <a:r>
              <a:rPr lang="en-US" dirty="0"/>
              <a:t>Russell Barkley’s Principles </a:t>
            </a:r>
            <a:r>
              <a:rPr lang="en-US" sz="2800" dirty="0"/>
              <a:t>(modified)</a:t>
            </a:r>
            <a:endParaRPr lang="en-US" dirty="0"/>
          </a:p>
        </p:txBody>
      </p:sp>
      <p:sp>
        <p:nvSpPr>
          <p:cNvPr id="49155" name="Content Placeholder 2"/>
          <p:cNvSpPr>
            <a:spLocks noGrp="1"/>
          </p:cNvSpPr>
          <p:nvPr>
            <p:ph idx="1"/>
          </p:nvPr>
        </p:nvSpPr>
        <p:spPr>
          <a:xfrm>
            <a:off x="685800" y="1524000"/>
            <a:ext cx="8229600" cy="4648200"/>
          </a:xfrm>
        </p:spPr>
        <p:txBody>
          <a:bodyPr>
            <a:normAutofit/>
          </a:bodyPr>
          <a:lstStyle/>
          <a:p>
            <a:pPr eaLnBrk="1" hangingPunct="1"/>
            <a:r>
              <a:rPr lang="en-US" sz="3200" dirty="0"/>
              <a:t>Give child more feedback &amp; consequences, more frequently.</a:t>
            </a:r>
          </a:p>
          <a:p>
            <a:pPr eaLnBrk="1" hangingPunct="1"/>
            <a:r>
              <a:rPr lang="en-US" sz="3200" dirty="0"/>
              <a:t>Use larger and more powerful consequences.</a:t>
            </a:r>
          </a:p>
          <a:p>
            <a:pPr eaLnBrk="1" hangingPunct="1"/>
            <a:r>
              <a:rPr lang="en-US" sz="3200" dirty="0"/>
              <a:t>Use incentives before punishment.</a:t>
            </a:r>
          </a:p>
          <a:p>
            <a:pPr eaLnBrk="1" hangingPunct="1"/>
            <a:r>
              <a:rPr lang="en-US" sz="3200" dirty="0"/>
              <a:t>Help with keeping up with time.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Title 1"/>
          <p:cNvSpPr>
            <a:spLocks noGrp="1"/>
          </p:cNvSpPr>
          <p:nvPr>
            <p:ph type="title"/>
          </p:nvPr>
        </p:nvSpPr>
        <p:spPr>
          <a:xfrm>
            <a:off x="533400" y="228600"/>
            <a:ext cx="10972800" cy="1143000"/>
          </a:xfrm>
        </p:spPr>
        <p:txBody>
          <a:bodyPr>
            <a:normAutofit/>
          </a:bodyPr>
          <a:lstStyle/>
          <a:p>
            <a:pPr eaLnBrk="1" hangingPunct="1"/>
            <a:r>
              <a:rPr lang="en-US" dirty="0"/>
              <a:t>Russell Barkley’s Principles </a:t>
            </a:r>
            <a:r>
              <a:rPr lang="en-US" sz="2800" dirty="0"/>
              <a:t>(modified)</a:t>
            </a:r>
            <a:endParaRPr lang="en-US" dirty="0"/>
          </a:p>
        </p:txBody>
      </p:sp>
      <p:sp>
        <p:nvSpPr>
          <p:cNvPr id="50179" name="Content Placeholder 2"/>
          <p:cNvSpPr>
            <a:spLocks noGrp="1"/>
          </p:cNvSpPr>
          <p:nvPr>
            <p:ph idx="1"/>
          </p:nvPr>
        </p:nvSpPr>
        <p:spPr/>
        <p:txBody>
          <a:bodyPr/>
          <a:lstStyle/>
          <a:p>
            <a:pPr eaLnBrk="1" hangingPunct="1"/>
            <a:r>
              <a:rPr lang="en-US" sz="2800" dirty="0"/>
              <a:t>Strive for consistency.</a:t>
            </a:r>
          </a:p>
          <a:p>
            <a:pPr eaLnBrk="1" hangingPunct="1"/>
            <a:r>
              <a:rPr lang="en-US" sz="2800" dirty="0"/>
              <a:t>Act, don’t yak.</a:t>
            </a:r>
          </a:p>
          <a:p>
            <a:pPr eaLnBrk="1" hangingPunct="1"/>
            <a:r>
              <a:rPr lang="en-US" sz="2800" dirty="0"/>
              <a:t>Plan ahead for problem situations.</a:t>
            </a:r>
          </a:p>
          <a:p>
            <a:pPr eaLnBrk="1" hangingPunct="1"/>
            <a:r>
              <a:rPr lang="en-US" sz="2800" dirty="0"/>
              <a:t>Don’t personalize your child’s problems.</a:t>
            </a:r>
          </a:p>
          <a:p>
            <a:pPr eaLnBrk="1" hangingPunct="1"/>
            <a:r>
              <a:rPr lang="en-US" sz="2800" dirty="0"/>
              <a:t>Practice forgiveness.</a:t>
            </a:r>
          </a:p>
          <a:p>
            <a:pPr eaLnBrk="1" hangingPunct="1"/>
            <a:r>
              <a:rPr lang="en-US" sz="2800" dirty="0"/>
              <a:t>Take care of yourselves.</a:t>
            </a:r>
          </a:p>
          <a:p>
            <a:pPr eaLnBrk="1" hangingPunct="1"/>
            <a:r>
              <a:rPr lang="en-US" sz="2800" dirty="0"/>
              <a:t>Use a solid discipline program</a:t>
            </a:r>
          </a:p>
          <a:p>
            <a:pPr eaLnBrk="1" hangingPunct="1"/>
            <a:endParaRPr lang="en-US"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981200" y="304800"/>
            <a:ext cx="8229600" cy="1143000"/>
          </a:xfrm>
        </p:spPr>
        <p:txBody>
          <a:bodyPr/>
          <a:lstStyle/>
          <a:p>
            <a:pPr algn="r" eaLnBrk="1" hangingPunct="1"/>
            <a:r>
              <a:rPr lang="en-US" dirty="0"/>
              <a:t> a discipline program	</a:t>
            </a:r>
          </a:p>
        </p:txBody>
      </p:sp>
      <p:sp>
        <p:nvSpPr>
          <p:cNvPr id="29699" name="Rectangle 3"/>
          <p:cNvSpPr>
            <a:spLocks noGrp="1" noChangeArrowheads="1"/>
          </p:cNvSpPr>
          <p:nvPr>
            <p:ph idx="1"/>
          </p:nvPr>
        </p:nvSpPr>
        <p:spPr>
          <a:xfrm>
            <a:off x="623657" y="1447800"/>
            <a:ext cx="5167544" cy="4953000"/>
          </a:xfrm>
        </p:spPr>
        <p:txBody>
          <a:bodyPr>
            <a:normAutofit fontScale="92500"/>
          </a:bodyPr>
          <a:lstStyle/>
          <a:p>
            <a:pPr eaLnBrk="1" hangingPunct="1"/>
            <a:r>
              <a:rPr lang="en-US" sz="3200" dirty="0"/>
              <a:t>Appropriate use of time-out (up through puberty)</a:t>
            </a:r>
          </a:p>
          <a:p>
            <a:pPr eaLnBrk="1" hangingPunct="1"/>
            <a:r>
              <a:rPr lang="en-US" sz="3200" dirty="0"/>
              <a:t>Shifting balance of positive and negative interactions</a:t>
            </a:r>
          </a:p>
          <a:p>
            <a:pPr eaLnBrk="1" hangingPunct="1"/>
            <a:r>
              <a:rPr lang="en-US" sz="3200" dirty="0"/>
              <a:t>Acknowledging good behavior. Fuss less.</a:t>
            </a:r>
          </a:p>
          <a:p>
            <a:pPr eaLnBrk="1" hangingPunct="1"/>
            <a:r>
              <a:rPr lang="en-US" sz="3200" dirty="0"/>
              <a:t>Avoid corporal punishment</a:t>
            </a:r>
          </a:p>
          <a:p>
            <a:pPr eaLnBrk="1" hangingPunct="1"/>
            <a:r>
              <a:rPr lang="en-US" sz="3200" dirty="0"/>
              <a:t>Parental control of parental anger</a:t>
            </a:r>
          </a:p>
          <a:p>
            <a:pPr eaLnBrk="1" hangingPunct="1">
              <a:buFont typeface="Wingdings" pitchFamily="2" charset="2"/>
              <a:buNone/>
            </a:pPr>
            <a:endParaRPr lang="en-US" dirty="0"/>
          </a:p>
        </p:txBody>
      </p:sp>
      <p:pic>
        <p:nvPicPr>
          <p:cNvPr id="29700" name="Picture 4" descr="072discipline_468x351"/>
          <p:cNvPicPr>
            <a:picLocks noChangeAspect="1" noChangeArrowheads="1"/>
          </p:cNvPicPr>
          <p:nvPr/>
        </p:nvPicPr>
        <p:blipFill>
          <a:blip r:embed="rId3" cstate="print"/>
          <a:srcRect/>
          <a:stretch>
            <a:fillRect/>
          </a:stretch>
        </p:blipFill>
        <p:spPr bwMode="auto">
          <a:xfrm>
            <a:off x="6400800" y="2438400"/>
            <a:ext cx="3962400" cy="2971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6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6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55661F-58AB-461D-94EE-657477C9E018}"/>
              </a:ext>
            </a:extLst>
          </p:cNvPr>
          <p:cNvSpPr>
            <a:spLocks noGrp="1"/>
          </p:cNvSpPr>
          <p:nvPr>
            <p:ph idx="1"/>
          </p:nvPr>
        </p:nvSpPr>
        <p:spPr>
          <a:xfrm>
            <a:off x="457200" y="609600"/>
            <a:ext cx="10972800" cy="5486400"/>
          </a:xfrm>
        </p:spPr>
        <p:txBody>
          <a:bodyPr>
            <a:normAutofit fontScale="92500"/>
          </a:bodyPr>
          <a:lstStyle/>
          <a:p>
            <a:r>
              <a:rPr lang="en-US" sz="4400" dirty="0"/>
              <a:t> Define age-appropriate, attainable goals</a:t>
            </a:r>
          </a:p>
          <a:p>
            <a:r>
              <a:rPr lang="en-US" sz="4400" dirty="0"/>
              <a:t> Systematically reward each </a:t>
            </a:r>
            <a:r>
              <a:rPr lang="en-US" sz="4400" i="1" dirty="0"/>
              <a:t>small</a:t>
            </a:r>
            <a:r>
              <a:rPr lang="en-US" sz="4400" dirty="0"/>
              <a:t> achievement until behavior becomes routine. </a:t>
            </a:r>
          </a:p>
          <a:p>
            <a:r>
              <a:rPr lang="en-US" sz="4400" dirty="0"/>
              <a:t>By rewarding positive behavior (rather than punishing negative behavior), you help your child feel successful — and further increase his motivation to do the right thing.</a:t>
            </a:r>
          </a:p>
        </p:txBody>
      </p:sp>
    </p:spTree>
    <p:extLst>
      <p:ext uri="{BB962C8B-B14F-4D97-AF65-F5344CB8AC3E}">
        <p14:creationId xmlns:p14="http://schemas.microsoft.com/office/powerpoint/2010/main" val="36650617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r>
              <a:rPr lang="en-US"/>
              <a:t>A solid discipline program</a:t>
            </a:r>
          </a:p>
        </p:txBody>
      </p:sp>
      <p:sp>
        <p:nvSpPr>
          <p:cNvPr id="52227" name="Content Placeholder 2"/>
          <p:cNvSpPr>
            <a:spLocks noGrp="1"/>
          </p:cNvSpPr>
          <p:nvPr>
            <p:ph idx="1"/>
          </p:nvPr>
        </p:nvSpPr>
        <p:spPr/>
        <p:txBody>
          <a:bodyPr>
            <a:normAutofit/>
          </a:bodyPr>
          <a:lstStyle/>
          <a:p>
            <a:pPr eaLnBrk="1" hangingPunct="1"/>
            <a:r>
              <a:rPr lang="en-US" sz="3200" dirty="0"/>
              <a:t>Breaking out of the </a:t>
            </a:r>
            <a:r>
              <a:rPr lang="en-US" sz="3200" i="1" dirty="0"/>
              <a:t>“how many times have a I told you…” </a:t>
            </a:r>
            <a:r>
              <a:rPr lang="en-US" sz="3200" dirty="0"/>
              <a:t>trap.</a:t>
            </a:r>
          </a:p>
          <a:p>
            <a:pPr eaLnBrk="1" hangingPunct="1"/>
            <a:r>
              <a:rPr lang="en-US" sz="3200" dirty="0"/>
              <a:t>Basic strategy:</a:t>
            </a:r>
          </a:p>
          <a:p>
            <a:pPr lvl="1" eaLnBrk="1" hangingPunct="1"/>
            <a:r>
              <a:rPr lang="en-US" sz="3200" dirty="0"/>
              <a:t>Give a clear command. </a:t>
            </a:r>
          </a:p>
          <a:p>
            <a:pPr lvl="1" eaLnBrk="1" hangingPunct="1"/>
            <a:r>
              <a:rPr lang="en-US" sz="3200" dirty="0"/>
              <a:t>Give one warning for noncompliance.</a:t>
            </a:r>
          </a:p>
          <a:p>
            <a:pPr lvl="1" eaLnBrk="1" hangingPunct="1"/>
            <a:r>
              <a:rPr lang="en-US" sz="3200" dirty="0"/>
              <a:t>Apply a consequence, like time-out.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a:t>“Growing out” of ADHD</a:t>
            </a:r>
          </a:p>
        </p:txBody>
      </p:sp>
      <p:sp>
        <p:nvSpPr>
          <p:cNvPr id="3" name="Content Placeholder 2"/>
          <p:cNvSpPr>
            <a:spLocks noGrp="1"/>
          </p:cNvSpPr>
          <p:nvPr>
            <p:ph idx="1"/>
          </p:nvPr>
        </p:nvSpPr>
        <p:spPr>
          <a:xfrm>
            <a:off x="762000" y="1524000"/>
            <a:ext cx="10744200" cy="4800600"/>
          </a:xfrm>
        </p:spPr>
        <p:txBody>
          <a:bodyPr>
            <a:normAutofit/>
          </a:bodyPr>
          <a:lstStyle/>
          <a:p>
            <a:r>
              <a:rPr lang="en-US" sz="4400" dirty="0">
                <a:latin typeface="+mj-lt"/>
              </a:rPr>
              <a:t>New analysis of data </a:t>
            </a:r>
            <a:r>
              <a:rPr lang="en-US" sz="2800" dirty="0">
                <a:latin typeface="+mj-lt"/>
              </a:rPr>
              <a:t>(Roy, et al</a:t>
            </a:r>
            <a:r>
              <a:rPr lang="en-US" sz="2800" i="1" dirty="0">
                <a:latin typeface="+mj-lt"/>
              </a:rPr>
              <a:t>. J. of American Acad. of Child &amp; Adolescent Psychiatry</a:t>
            </a:r>
            <a:r>
              <a:rPr lang="en-US" sz="2800" dirty="0">
                <a:latin typeface="+mj-lt"/>
              </a:rPr>
              <a:t>, Nov 2016, Vol 55, # 11)</a:t>
            </a:r>
          </a:p>
          <a:p>
            <a:r>
              <a:rPr lang="en-US" sz="4400" dirty="0">
                <a:latin typeface="+mj-lt"/>
              </a:rPr>
              <a:t>450 subjects, average age 25, diagnosed with ADHD as children.</a:t>
            </a:r>
          </a:p>
          <a:p>
            <a:r>
              <a:rPr lang="en-US" sz="4400" dirty="0">
                <a:latin typeface="+mj-lt"/>
              </a:rPr>
              <a:t>About 50% no longer had significant impairment. 50% did.</a:t>
            </a:r>
          </a:p>
          <a:p>
            <a:pPr lvl="1"/>
            <a:endParaRPr lang="en-US" sz="1600" dirty="0"/>
          </a:p>
          <a:p>
            <a:endParaRPr lang="en-US" dirty="0"/>
          </a:p>
        </p:txBody>
      </p:sp>
    </p:spTree>
    <p:extLst>
      <p:ext uri="{BB962C8B-B14F-4D97-AF65-F5344CB8AC3E}">
        <p14:creationId xmlns:p14="http://schemas.microsoft.com/office/powerpoint/2010/main" val="3428914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a:t>“Growing out” of ADHD</a:t>
            </a:r>
          </a:p>
        </p:txBody>
      </p:sp>
      <p:sp>
        <p:nvSpPr>
          <p:cNvPr id="3" name="Content Placeholder 2"/>
          <p:cNvSpPr>
            <a:spLocks noGrp="1"/>
          </p:cNvSpPr>
          <p:nvPr>
            <p:ph idx="1"/>
          </p:nvPr>
        </p:nvSpPr>
        <p:spPr>
          <a:xfrm>
            <a:off x="838200" y="1752600"/>
            <a:ext cx="9906000" cy="4800600"/>
          </a:xfrm>
        </p:spPr>
        <p:txBody>
          <a:bodyPr>
            <a:normAutofit lnSpcReduction="10000"/>
          </a:bodyPr>
          <a:lstStyle/>
          <a:p>
            <a:r>
              <a:rPr lang="en-US" sz="3600" dirty="0">
                <a:latin typeface="+mj-lt"/>
              </a:rPr>
              <a:t>Group that DID have significant impairment in their 20’s.</a:t>
            </a:r>
          </a:p>
          <a:p>
            <a:pPr lvl="1"/>
            <a:r>
              <a:rPr lang="en-US" sz="4000" dirty="0">
                <a:latin typeface="+mj-lt"/>
              </a:rPr>
              <a:t>More severe symptoms when diagnosed</a:t>
            </a:r>
          </a:p>
          <a:p>
            <a:pPr lvl="1"/>
            <a:r>
              <a:rPr lang="en-US" sz="4000" dirty="0">
                <a:latin typeface="+mj-lt"/>
              </a:rPr>
              <a:t>More co-occurring disorders</a:t>
            </a:r>
          </a:p>
          <a:p>
            <a:pPr lvl="1"/>
            <a:r>
              <a:rPr lang="en-US" sz="4000" dirty="0">
                <a:latin typeface="+mj-lt"/>
              </a:rPr>
              <a:t>More mental health problems in their parents</a:t>
            </a:r>
          </a:p>
          <a:p>
            <a:r>
              <a:rPr lang="en-US" sz="3600" dirty="0">
                <a:latin typeface="+mj-lt"/>
              </a:rPr>
              <a:t>Problem with data: We don’t know what kind of treatment they got (or didn’t get.)</a:t>
            </a:r>
          </a:p>
          <a:p>
            <a:pPr lvl="1"/>
            <a:endParaRPr lang="en-US" sz="1600" dirty="0"/>
          </a:p>
          <a:p>
            <a:endParaRPr lang="en-US" dirty="0"/>
          </a:p>
        </p:txBody>
      </p:sp>
    </p:spTree>
    <p:extLst>
      <p:ext uri="{BB962C8B-B14F-4D97-AF65-F5344CB8AC3E}">
        <p14:creationId xmlns:p14="http://schemas.microsoft.com/office/powerpoint/2010/main" val="2990237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667000" y="731520"/>
            <a:ext cx="6400800" cy="3474720"/>
          </a:xfrm>
          <a:prstGeom prst="rect">
            <a:avLst/>
          </a:prstGeom>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2400"/>
            <a:ext cx="7652638"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5411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ADHD:  The Core Deficits</a:t>
            </a:r>
          </a:p>
        </p:txBody>
      </p:sp>
      <p:sp>
        <p:nvSpPr>
          <p:cNvPr id="3" name="Content Placeholder 2"/>
          <p:cNvSpPr>
            <a:spLocks noGrp="1"/>
          </p:cNvSpPr>
          <p:nvPr>
            <p:ph idx="1"/>
          </p:nvPr>
        </p:nvSpPr>
        <p:spPr>
          <a:xfrm>
            <a:off x="3124200" y="2057400"/>
            <a:ext cx="6934200" cy="3474720"/>
          </a:xfrm>
          <a:prstGeom prst="rect">
            <a:avLst/>
          </a:prstGeom>
        </p:spPr>
        <p:txBody>
          <a:bodyPr>
            <a:normAutofit/>
          </a:bodyPr>
          <a:lstStyle/>
          <a:p>
            <a:r>
              <a:rPr lang="en-US" sz="4000" dirty="0">
                <a:effectLst>
                  <a:outerShdw blurRad="38100" dist="38100" dir="2700000" algn="tl">
                    <a:srgbClr val="000000">
                      <a:alpha val="43137"/>
                    </a:srgbClr>
                  </a:outerShdw>
                </a:effectLst>
                <a:latin typeface="+mj-lt"/>
              </a:rPr>
              <a:t>ATTENTION</a:t>
            </a:r>
          </a:p>
          <a:p>
            <a:r>
              <a:rPr lang="en-US" sz="4000" dirty="0">
                <a:effectLst>
                  <a:outerShdw blurRad="38100" dist="38100" dir="2700000" algn="tl">
                    <a:srgbClr val="000000">
                      <a:alpha val="43137"/>
                    </a:srgbClr>
                  </a:outerShdw>
                </a:effectLst>
                <a:latin typeface="+mj-lt"/>
              </a:rPr>
              <a:t>BEHAVIORAL INHIBITION (IMPULSIVITY / HYPERACTIVITY)</a:t>
            </a:r>
          </a:p>
          <a:p>
            <a:r>
              <a:rPr lang="en-US" sz="4000" dirty="0">
                <a:effectLst>
                  <a:outerShdw blurRad="38100" dist="38100" dir="2700000" algn="tl">
                    <a:srgbClr val="000000">
                      <a:alpha val="43137"/>
                    </a:srgbClr>
                  </a:outerShdw>
                </a:effectLst>
                <a:latin typeface="+mj-lt"/>
              </a:rPr>
              <a:t>EMOTIONAL REGULATION</a:t>
            </a:r>
          </a:p>
        </p:txBody>
      </p:sp>
    </p:spTree>
    <p:extLst>
      <p:ext uri="{BB962C8B-B14F-4D97-AF65-F5344CB8AC3E}">
        <p14:creationId xmlns:p14="http://schemas.microsoft.com/office/powerpoint/2010/main" val="359862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ADHD:  The Core Deficits</a:t>
            </a:r>
          </a:p>
        </p:txBody>
      </p:sp>
      <p:sp>
        <p:nvSpPr>
          <p:cNvPr id="3" name="Content Placeholder 2"/>
          <p:cNvSpPr>
            <a:spLocks noGrp="1"/>
          </p:cNvSpPr>
          <p:nvPr>
            <p:ph idx="1"/>
          </p:nvPr>
        </p:nvSpPr>
        <p:spPr>
          <a:xfrm>
            <a:off x="3124200" y="2057400"/>
            <a:ext cx="6934200" cy="3474720"/>
          </a:xfrm>
          <a:prstGeom prst="rect">
            <a:avLst/>
          </a:prstGeom>
        </p:spPr>
        <p:txBody>
          <a:bodyPr>
            <a:normAutofit/>
          </a:bodyPr>
          <a:lstStyle/>
          <a:p>
            <a:r>
              <a:rPr lang="en-US" sz="4000" dirty="0">
                <a:effectLst>
                  <a:outerShdw blurRad="38100" dist="38100" dir="2700000" algn="tl">
                    <a:srgbClr val="000000">
                      <a:alpha val="43137"/>
                    </a:srgbClr>
                  </a:outerShdw>
                </a:effectLst>
                <a:latin typeface="+mj-lt"/>
              </a:rPr>
              <a:t>ATTENTION</a:t>
            </a:r>
          </a:p>
          <a:p>
            <a:r>
              <a:rPr lang="en-US" sz="4000" dirty="0">
                <a:solidFill>
                  <a:schemeClr val="bg1">
                    <a:lumMod val="75000"/>
                  </a:schemeClr>
                </a:solidFill>
                <a:effectLst>
                  <a:outerShdw blurRad="38100" dist="38100" dir="2700000" algn="tl">
                    <a:srgbClr val="000000">
                      <a:alpha val="43137"/>
                    </a:srgbClr>
                  </a:outerShdw>
                </a:effectLst>
                <a:latin typeface="+mj-lt"/>
              </a:rPr>
              <a:t>BEHAVIORAL INHIBITION (IMPULSIVITY / HYPERACTIVITY)</a:t>
            </a:r>
          </a:p>
          <a:p>
            <a:r>
              <a:rPr lang="en-US" sz="4000" dirty="0">
                <a:solidFill>
                  <a:schemeClr val="bg1">
                    <a:lumMod val="75000"/>
                  </a:schemeClr>
                </a:solidFill>
                <a:effectLst>
                  <a:outerShdw blurRad="38100" dist="38100" dir="2700000" algn="tl">
                    <a:srgbClr val="000000">
                      <a:alpha val="43137"/>
                    </a:srgbClr>
                  </a:outerShdw>
                </a:effectLst>
                <a:latin typeface="+mj-lt"/>
              </a:rPr>
              <a:t>EMOTIONAL REGULATION</a:t>
            </a:r>
          </a:p>
        </p:txBody>
      </p:sp>
    </p:spTree>
    <p:extLst>
      <p:ext uri="{BB962C8B-B14F-4D97-AF65-F5344CB8AC3E}">
        <p14:creationId xmlns:p14="http://schemas.microsoft.com/office/powerpoint/2010/main" val="1124622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1" y="5562600"/>
            <a:ext cx="6512511" cy="1143000"/>
          </a:xfrm>
        </p:spPr>
        <p:txBody>
          <a:bodyPr/>
          <a:lstStyle/>
          <a:p>
            <a:r>
              <a:rPr lang="en-US" dirty="0"/>
              <a:t>What is ADHD?</a:t>
            </a:r>
          </a:p>
        </p:txBody>
      </p:sp>
      <p:sp>
        <p:nvSpPr>
          <p:cNvPr id="3" name="Content Placeholder 2"/>
          <p:cNvSpPr>
            <a:spLocks noGrp="1"/>
          </p:cNvSpPr>
          <p:nvPr>
            <p:ph idx="1"/>
          </p:nvPr>
        </p:nvSpPr>
        <p:spPr>
          <a:xfrm>
            <a:off x="685800" y="762000"/>
            <a:ext cx="10591800" cy="5257800"/>
          </a:xfrm>
          <a:prstGeom prst="rect">
            <a:avLst/>
          </a:prstGeom>
        </p:spPr>
        <p:txBody>
          <a:bodyPr>
            <a:noAutofit/>
          </a:bodyPr>
          <a:lstStyle/>
          <a:p>
            <a:pPr marL="45720" indent="0">
              <a:buNone/>
            </a:pPr>
            <a:r>
              <a:rPr lang="en-US" sz="3600" dirty="0">
                <a:latin typeface="+mj-lt"/>
              </a:rPr>
              <a:t>Disorder of age-inappropriate behavior in 2 (or 3) neuro-behavioral areas:</a:t>
            </a:r>
          </a:p>
          <a:p>
            <a:pPr marL="365760" lvl="1" indent="0">
              <a:buNone/>
            </a:pPr>
            <a:r>
              <a:rPr lang="en-US" sz="4000" b="1" dirty="0">
                <a:latin typeface="+mj-lt"/>
              </a:rPr>
              <a:t>Inattention</a:t>
            </a:r>
          </a:p>
          <a:p>
            <a:pPr lvl="2"/>
            <a:r>
              <a:rPr lang="en-US" sz="3600" dirty="0">
                <a:latin typeface="+mj-lt"/>
              </a:rPr>
              <a:t>Poor </a:t>
            </a:r>
            <a:r>
              <a:rPr lang="en-US" sz="3600" i="1" dirty="0">
                <a:latin typeface="+mj-lt"/>
              </a:rPr>
              <a:t>persistence</a:t>
            </a:r>
            <a:r>
              <a:rPr lang="en-US" sz="3600" dirty="0">
                <a:latin typeface="+mj-lt"/>
              </a:rPr>
              <a:t> toward goals or tasks</a:t>
            </a:r>
          </a:p>
          <a:p>
            <a:pPr lvl="2"/>
            <a:r>
              <a:rPr lang="en-US" sz="3600" dirty="0">
                <a:latin typeface="+mj-lt"/>
              </a:rPr>
              <a:t>Distractible</a:t>
            </a:r>
          </a:p>
          <a:p>
            <a:pPr lvl="2"/>
            <a:r>
              <a:rPr lang="en-US" sz="3600" dirty="0">
                <a:latin typeface="+mj-lt"/>
              </a:rPr>
              <a:t>Trouble re-engaging after distraction</a:t>
            </a:r>
          </a:p>
          <a:p>
            <a:pPr lvl="2"/>
            <a:r>
              <a:rPr lang="en-US" sz="3600" dirty="0">
                <a:latin typeface="+mj-lt"/>
              </a:rPr>
              <a:t>Impaired working memory</a:t>
            </a:r>
          </a:p>
        </p:txBody>
      </p:sp>
    </p:spTree>
    <p:extLst>
      <p:ext uri="{BB962C8B-B14F-4D97-AF65-F5344CB8AC3E}">
        <p14:creationId xmlns:p14="http://schemas.microsoft.com/office/powerpoint/2010/main" val="4119180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828800" y="152400"/>
            <a:ext cx="8229600" cy="1143000"/>
          </a:xfrm>
        </p:spPr>
        <p:txBody>
          <a:bodyPr/>
          <a:lstStyle/>
          <a:p>
            <a:pPr algn="r" eaLnBrk="1" hangingPunct="1"/>
            <a:r>
              <a:rPr lang="en-US" dirty="0">
                <a:solidFill>
                  <a:schemeClr val="tx1"/>
                </a:solidFill>
              </a:rPr>
              <a:t>(notes about paying attention)</a:t>
            </a:r>
          </a:p>
        </p:txBody>
      </p:sp>
      <p:sp>
        <p:nvSpPr>
          <p:cNvPr id="15363" name="Rectangle 3"/>
          <p:cNvSpPr>
            <a:spLocks noGrp="1" noChangeArrowheads="1"/>
          </p:cNvSpPr>
          <p:nvPr>
            <p:ph idx="1"/>
          </p:nvPr>
        </p:nvSpPr>
        <p:spPr>
          <a:xfrm>
            <a:off x="1295400" y="1752600"/>
            <a:ext cx="9372600" cy="4267200"/>
          </a:xfrm>
        </p:spPr>
        <p:txBody>
          <a:bodyPr>
            <a:normAutofit/>
          </a:bodyPr>
          <a:lstStyle/>
          <a:p>
            <a:pPr eaLnBrk="1" hangingPunct="1"/>
            <a:r>
              <a:rPr lang="en-US" sz="4000" dirty="0">
                <a:latin typeface="+mj-lt"/>
              </a:rPr>
              <a:t>Attention span is often </a:t>
            </a:r>
            <a:r>
              <a:rPr lang="en-US" sz="4000" b="1" i="1" dirty="0">
                <a:latin typeface="+mj-lt"/>
              </a:rPr>
              <a:t>fine</a:t>
            </a:r>
            <a:r>
              <a:rPr lang="en-US" sz="4000" dirty="0">
                <a:latin typeface="+mj-lt"/>
              </a:rPr>
              <a:t> in activities child finds interesting &amp; fun.</a:t>
            </a:r>
          </a:p>
          <a:p>
            <a:pPr eaLnBrk="1" hangingPunct="1"/>
            <a:r>
              <a:rPr lang="en-US" sz="4000" dirty="0">
                <a:latin typeface="+mj-lt"/>
              </a:rPr>
              <a:t>Q: Can child pay attention to </a:t>
            </a:r>
            <a:r>
              <a:rPr lang="en-US" sz="4000" i="1" dirty="0">
                <a:latin typeface="+mj-lt"/>
              </a:rPr>
              <a:t>not-so-interesting &amp; fun stuff?</a:t>
            </a:r>
          </a:p>
          <a:p>
            <a:pPr eaLnBrk="1" hangingPunct="1"/>
            <a:r>
              <a:rPr lang="en-US" sz="4000" dirty="0">
                <a:latin typeface="+mj-lt"/>
              </a:rPr>
              <a:t>Good days/bad days.</a:t>
            </a:r>
          </a:p>
        </p:txBody>
      </p:sp>
      <p:pic>
        <p:nvPicPr>
          <p:cNvPr id="15364" name="Picture 4" descr="hyperactive-child"/>
          <p:cNvPicPr>
            <a:picLocks noChangeAspect="1" noChangeArrowheads="1"/>
          </p:cNvPicPr>
          <p:nvPr/>
        </p:nvPicPr>
        <p:blipFill>
          <a:blip r:embed="rId3" cstate="print"/>
          <a:srcRect/>
          <a:stretch>
            <a:fillRect/>
          </a:stretch>
        </p:blipFill>
        <p:spPr bwMode="auto">
          <a:xfrm>
            <a:off x="6619876" y="4171950"/>
            <a:ext cx="4048125" cy="26860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364"/>
                                        </p:tgtEl>
                                        <p:attrNameLst>
                                          <p:attrName>style.visibility</p:attrName>
                                        </p:attrNameLst>
                                      </p:cBhvr>
                                      <p:to>
                                        <p:strVal val="visible"/>
                                      </p:to>
                                    </p:set>
                                    <p:anim calcmode="lin" valueType="num">
                                      <p:cBhvr additive="base">
                                        <p:cTn id="19" dur="250" fill="hold"/>
                                        <p:tgtEl>
                                          <p:spTgt spid="15364"/>
                                        </p:tgtEl>
                                        <p:attrNameLst>
                                          <p:attrName>ppt_x</p:attrName>
                                        </p:attrNameLst>
                                      </p:cBhvr>
                                      <p:tavLst>
                                        <p:tav tm="0">
                                          <p:val>
                                            <p:strVal val="#ppt_x"/>
                                          </p:val>
                                        </p:tav>
                                        <p:tav tm="100000">
                                          <p:val>
                                            <p:strVal val="#ppt_x"/>
                                          </p:val>
                                        </p:tav>
                                      </p:tavLst>
                                    </p:anim>
                                    <p:anim calcmode="lin" valueType="num">
                                      <p:cBhvr additive="base">
                                        <p:cTn id="20" dur="250" fill="hold"/>
                                        <p:tgtEl>
                                          <p:spTgt spid="153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81200" y="2438400"/>
            <a:ext cx="8308848" cy="1828800"/>
          </a:xfrm>
        </p:spPr>
        <p:txBody>
          <a:bodyPr>
            <a:normAutofit fontScale="90000"/>
          </a:bodyPr>
          <a:lstStyle/>
          <a:p>
            <a:pPr algn="ctr"/>
            <a:r>
              <a:rPr lang="en-US" dirty="0"/>
              <a:t>No greater blessing in the life of a child with ADHD than adults who understand ADHD.</a:t>
            </a:r>
          </a:p>
        </p:txBody>
      </p:sp>
    </p:spTree>
    <p:extLst>
      <p:ext uri="{BB962C8B-B14F-4D97-AF65-F5344CB8AC3E}">
        <p14:creationId xmlns:p14="http://schemas.microsoft.com/office/powerpoint/2010/main" val="2219502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ADHD:  The Core Deficits</a:t>
            </a:r>
          </a:p>
        </p:txBody>
      </p:sp>
      <p:sp>
        <p:nvSpPr>
          <p:cNvPr id="3" name="Content Placeholder 2"/>
          <p:cNvSpPr>
            <a:spLocks noGrp="1"/>
          </p:cNvSpPr>
          <p:nvPr>
            <p:ph idx="1"/>
          </p:nvPr>
        </p:nvSpPr>
        <p:spPr>
          <a:xfrm>
            <a:off x="3124200" y="2057400"/>
            <a:ext cx="6934200" cy="3474720"/>
          </a:xfrm>
          <a:prstGeom prst="rect">
            <a:avLst/>
          </a:prstGeom>
        </p:spPr>
        <p:txBody>
          <a:bodyPr>
            <a:normAutofit/>
          </a:bodyPr>
          <a:lstStyle/>
          <a:p>
            <a:r>
              <a:rPr lang="en-US" sz="4000" dirty="0">
                <a:solidFill>
                  <a:schemeClr val="bg1"/>
                </a:solidFill>
                <a:effectLst>
                  <a:outerShdw blurRad="38100" dist="38100" dir="2700000" algn="tl">
                    <a:srgbClr val="000000">
                      <a:alpha val="43137"/>
                    </a:srgbClr>
                  </a:outerShdw>
                </a:effectLst>
                <a:latin typeface="+mj-lt"/>
              </a:rPr>
              <a:t>ATTENTION</a:t>
            </a:r>
          </a:p>
          <a:p>
            <a:r>
              <a:rPr lang="en-US" sz="4000" dirty="0">
                <a:effectLst>
                  <a:outerShdw blurRad="38100" dist="38100" dir="2700000" algn="tl">
                    <a:srgbClr val="000000">
                      <a:alpha val="43137"/>
                    </a:srgbClr>
                  </a:outerShdw>
                </a:effectLst>
                <a:latin typeface="+mj-lt"/>
              </a:rPr>
              <a:t>BEHAVIORAL INHIBITION (IMPULSIVITY / HYPERACTIVITY)</a:t>
            </a:r>
          </a:p>
          <a:p>
            <a:r>
              <a:rPr lang="en-US" sz="4000" dirty="0">
                <a:solidFill>
                  <a:schemeClr val="bg1"/>
                </a:solidFill>
                <a:effectLst>
                  <a:outerShdw blurRad="38100" dist="38100" dir="2700000" algn="tl">
                    <a:srgbClr val="000000">
                      <a:alpha val="43137"/>
                    </a:srgbClr>
                  </a:outerShdw>
                </a:effectLst>
                <a:latin typeface="+mj-lt"/>
              </a:rPr>
              <a:t>EMOTIONAL REGULATION</a:t>
            </a:r>
          </a:p>
        </p:txBody>
      </p:sp>
    </p:spTree>
    <p:extLst>
      <p:ext uri="{BB962C8B-B14F-4D97-AF65-F5344CB8AC3E}">
        <p14:creationId xmlns:p14="http://schemas.microsoft.com/office/powerpoint/2010/main" val="230640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0"/>
            <a:ext cx="8229600" cy="1143000"/>
          </a:xfrm>
        </p:spPr>
        <p:txBody>
          <a:bodyPr>
            <a:normAutofit fontScale="90000"/>
          </a:bodyPr>
          <a:lstStyle/>
          <a:p>
            <a:r>
              <a:rPr lang="en-US" dirty="0"/>
              <a:t>Civilization requires that most people, most of the time, inhibit their impulses.</a:t>
            </a:r>
            <a:br>
              <a:rPr lang="en-US" dirty="0"/>
            </a:br>
            <a:br>
              <a:rPr lang="en-US" dirty="0"/>
            </a:br>
            <a:r>
              <a:rPr lang="en-US" dirty="0"/>
              <a:t>No one can function without this ability.</a:t>
            </a:r>
            <a:br>
              <a:rPr lang="en-US" dirty="0"/>
            </a:br>
            <a:br>
              <a:rPr lang="en-US" dirty="0"/>
            </a:br>
            <a:r>
              <a:rPr lang="en-US" dirty="0"/>
              <a:t>That ability is (often) </a:t>
            </a:r>
            <a:r>
              <a:rPr lang="en-US" i="1" dirty="0"/>
              <a:t>RELATIVELY</a:t>
            </a:r>
            <a:r>
              <a:rPr lang="en-US" dirty="0"/>
              <a:t> lacking in ADHD.</a:t>
            </a:r>
            <a:br>
              <a:rPr lang="en-US" dirty="0"/>
            </a:br>
            <a:endParaRPr lang="en-US" dirty="0"/>
          </a:p>
        </p:txBody>
      </p:sp>
    </p:spTree>
    <p:extLst>
      <p:ext uri="{BB962C8B-B14F-4D97-AF65-F5344CB8AC3E}">
        <p14:creationId xmlns:p14="http://schemas.microsoft.com/office/powerpoint/2010/main" val="3112661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1531"/>
            <a:ext cx="8610600" cy="3474720"/>
          </a:xfrm>
          <a:prstGeom prst="rect">
            <a:avLst/>
          </a:prstGeom>
        </p:spPr>
        <p:txBody>
          <a:bodyPr>
            <a:noAutofit/>
          </a:bodyPr>
          <a:lstStyle/>
          <a:p>
            <a:pPr marL="45720" indent="0">
              <a:buNone/>
            </a:pPr>
            <a:br>
              <a:rPr lang="en-US" sz="2800" b="1" dirty="0">
                <a:latin typeface="+mj-lt"/>
              </a:rPr>
            </a:br>
            <a:r>
              <a:rPr lang="en-US" sz="3600" b="1" dirty="0">
                <a:latin typeface="+mj-lt"/>
              </a:rPr>
              <a:t>Hyperactivity-Impulsivity (Inhibition)</a:t>
            </a:r>
          </a:p>
          <a:p>
            <a:pPr lvl="2"/>
            <a:r>
              <a:rPr lang="en-US" sz="3600" dirty="0">
                <a:latin typeface="+mj-lt"/>
              </a:rPr>
              <a:t>Impaired verbal &amp; motor inhibition</a:t>
            </a:r>
          </a:p>
          <a:p>
            <a:pPr lvl="2"/>
            <a:r>
              <a:rPr lang="en-US" sz="3600" dirty="0">
                <a:latin typeface="+mj-lt"/>
              </a:rPr>
              <a:t>Impulsive: cannot wait or defer gratification</a:t>
            </a:r>
          </a:p>
          <a:p>
            <a:pPr lvl="2"/>
            <a:r>
              <a:rPr lang="en-US" sz="3600" dirty="0">
                <a:latin typeface="+mj-lt"/>
              </a:rPr>
              <a:t>Decreased valuing of future consequences over immediate ones</a:t>
            </a:r>
          </a:p>
          <a:p>
            <a:pPr lvl="2"/>
            <a:r>
              <a:rPr lang="en-US" sz="3600" dirty="0">
                <a:latin typeface="+mj-lt"/>
              </a:rPr>
              <a:t>Excessive task-irrelevant movement/verbal behavior</a:t>
            </a:r>
          </a:p>
          <a:p>
            <a:pPr lvl="2"/>
            <a:r>
              <a:rPr lang="en-US" sz="3600" dirty="0">
                <a:latin typeface="+mj-lt"/>
              </a:rPr>
              <a:t>Fidgeting, squirming, running, climbing</a:t>
            </a:r>
          </a:p>
        </p:txBody>
      </p:sp>
      <p:pic>
        <p:nvPicPr>
          <p:cNvPr id="4" name="Picture 4" descr="adhd"/>
          <p:cNvPicPr>
            <a:picLocks noChangeAspect="1" noChangeArrowheads="1"/>
          </p:cNvPicPr>
          <p:nvPr/>
        </p:nvPicPr>
        <p:blipFill>
          <a:blip r:embed="rId2" cstate="print"/>
          <a:srcRect/>
          <a:stretch>
            <a:fillRect/>
          </a:stretch>
        </p:blipFill>
        <p:spPr bwMode="auto">
          <a:xfrm>
            <a:off x="8839200" y="914400"/>
            <a:ext cx="2797628" cy="381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3244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ADHD:  The Core Deficits</a:t>
            </a:r>
          </a:p>
        </p:txBody>
      </p:sp>
      <p:sp>
        <p:nvSpPr>
          <p:cNvPr id="3" name="Content Placeholder 2"/>
          <p:cNvSpPr>
            <a:spLocks noGrp="1"/>
          </p:cNvSpPr>
          <p:nvPr>
            <p:ph idx="1"/>
          </p:nvPr>
        </p:nvSpPr>
        <p:spPr>
          <a:xfrm>
            <a:off x="3124200" y="2057400"/>
            <a:ext cx="6934200" cy="3474720"/>
          </a:xfrm>
          <a:prstGeom prst="rect">
            <a:avLst/>
          </a:prstGeom>
        </p:spPr>
        <p:txBody>
          <a:bodyPr>
            <a:normAutofit/>
          </a:bodyPr>
          <a:lstStyle/>
          <a:p>
            <a:r>
              <a:rPr lang="en-US" sz="4000" dirty="0">
                <a:solidFill>
                  <a:schemeClr val="bg1">
                    <a:lumMod val="75000"/>
                  </a:schemeClr>
                </a:solidFill>
                <a:effectLst>
                  <a:outerShdw blurRad="38100" dist="38100" dir="2700000" algn="tl">
                    <a:srgbClr val="000000">
                      <a:alpha val="43137"/>
                    </a:srgbClr>
                  </a:outerShdw>
                </a:effectLst>
                <a:latin typeface="+mj-lt"/>
              </a:rPr>
              <a:t>ATTENTION</a:t>
            </a:r>
          </a:p>
          <a:p>
            <a:r>
              <a:rPr lang="en-US" sz="4000" dirty="0">
                <a:solidFill>
                  <a:schemeClr val="bg1">
                    <a:lumMod val="75000"/>
                  </a:schemeClr>
                </a:solidFill>
                <a:effectLst>
                  <a:outerShdw blurRad="38100" dist="38100" dir="2700000" algn="tl">
                    <a:srgbClr val="000000">
                      <a:alpha val="43137"/>
                    </a:srgbClr>
                  </a:outerShdw>
                </a:effectLst>
                <a:latin typeface="+mj-lt"/>
              </a:rPr>
              <a:t>BEHAVIORAL INHIBITION (IMPULSIVITY / HYPERACTIVITY)</a:t>
            </a:r>
          </a:p>
          <a:p>
            <a:r>
              <a:rPr lang="en-US" sz="4000" dirty="0">
                <a:effectLst>
                  <a:outerShdw blurRad="38100" dist="38100" dir="2700000" algn="tl">
                    <a:srgbClr val="000000">
                      <a:alpha val="43137"/>
                    </a:srgbClr>
                  </a:outerShdw>
                </a:effectLst>
                <a:latin typeface="+mj-lt"/>
              </a:rPr>
              <a:t>EMOTIONAL REGULATION</a:t>
            </a:r>
          </a:p>
        </p:txBody>
      </p:sp>
    </p:spTree>
    <p:extLst>
      <p:ext uri="{BB962C8B-B14F-4D97-AF65-F5344CB8AC3E}">
        <p14:creationId xmlns:p14="http://schemas.microsoft.com/office/powerpoint/2010/main" val="230640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731520"/>
            <a:ext cx="8763000" cy="5516880"/>
          </a:xfrm>
          <a:prstGeom prst="rect">
            <a:avLst/>
          </a:prstGeom>
        </p:spPr>
        <p:txBody>
          <a:bodyPr>
            <a:normAutofit lnSpcReduction="10000"/>
          </a:bodyPr>
          <a:lstStyle/>
          <a:p>
            <a:pPr marL="45720" indent="0">
              <a:buNone/>
            </a:pPr>
            <a:r>
              <a:rPr lang="en-US" sz="4400" dirty="0">
                <a:effectLst>
                  <a:outerShdw blurRad="38100" dist="38100" dir="2700000" algn="tl">
                    <a:srgbClr val="000000">
                      <a:alpha val="43137"/>
                    </a:srgbClr>
                  </a:outerShdw>
                </a:effectLst>
              </a:rPr>
              <a:t>EMOTIONAL DYSREGULATION in ADHD</a:t>
            </a:r>
          </a:p>
          <a:p>
            <a:r>
              <a:rPr lang="en-US" sz="4800" dirty="0">
                <a:effectLst>
                  <a:outerShdw blurRad="38100" dist="38100" dir="2700000" algn="tl">
                    <a:srgbClr val="000000">
                      <a:alpha val="43137"/>
                    </a:srgbClr>
                  </a:outerShdw>
                </a:effectLst>
                <a:latin typeface="+mj-lt"/>
              </a:rPr>
              <a:t>Emotionally impulsive</a:t>
            </a:r>
          </a:p>
          <a:p>
            <a:r>
              <a:rPr lang="en-US" sz="4800" dirty="0">
                <a:effectLst>
                  <a:outerShdw blurRad="38100" dist="38100" dir="2700000" algn="tl">
                    <a:srgbClr val="000000">
                      <a:alpha val="43137"/>
                    </a:srgbClr>
                  </a:outerShdw>
                </a:effectLst>
                <a:latin typeface="+mj-lt"/>
              </a:rPr>
              <a:t>Poor inhibition of inappropriate emotional behavior</a:t>
            </a:r>
          </a:p>
          <a:p>
            <a:r>
              <a:rPr lang="en-US" sz="4800" dirty="0">
                <a:effectLst>
                  <a:outerShdw blurRad="38100" dist="38100" dir="2700000" algn="tl">
                    <a:srgbClr val="000000">
                      <a:alpha val="43137"/>
                    </a:srgbClr>
                  </a:outerShdw>
                </a:effectLst>
                <a:latin typeface="+mj-lt"/>
              </a:rPr>
              <a:t>Low frustration tolerance, impatient</a:t>
            </a:r>
          </a:p>
          <a:p>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9762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731520"/>
            <a:ext cx="8763000" cy="5516880"/>
          </a:xfrm>
          <a:prstGeom prst="rect">
            <a:avLst/>
          </a:prstGeom>
        </p:spPr>
        <p:txBody>
          <a:bodyPr>
            <a:normAutofit/>
          </a:bodyPr>
          <a:lstStyle/>
          <a:p>
            <a:pPr marL="45720" indent="0">
              <a:buNone/>
            </a:pPr>
            <a:r>
              <a:rPr lang="en-US" sz="3200" dirty="0">
                <a:effectLst>
                  <a:outerShdw blurRad="38100" dist="38100" dir="2700000" algn="tl">
                    <a:srgbClr val="000000">
                      <a:alpha val="43137"/>
                    </a:srgbClr>
                  </a:outerShdw>
                </a:effectLst>
              </a:rPr>
              <a:t>EMOTIONAL DYSREGULATION in ADHD</a:t>
            </a:r>
          </a:p>
          <a:p>
            <a:r>
              <a:rPr lang="en-US" sz="4400" dirty="0">
                <a:effectLst>
                  <a:outerShdw blurRad="38100" dist="38100" dir="2700000" algn="tl">
                    <a:srgbClr val="000000">
                      <a:alpha val="43137"/>
                    </a:srgbClr>
                  </a:outerShdw>
                </a:effectLst>
                <a:latin typeface="+mj-lt"/>
              </a:rPr>
              <a:t>Quick anger/hostility</a:t>
            </a:r>
          </a:p>
          <a:p>
            <a:r>
              <a:rPr lang="en-US" sz="4400" dirty="0">
                <a:effectLst>
                  <a:outerShdw blurRad="38100" dist="38100" dir="2700000" algn="tl">
                    <a:srgbClr val="000000">
                      <a:alpha val="43137"/>
                    </a:srgbClr>
                  </a:outerShdw>
                </a:effectLst>
                <a:latin typeface="+mj-lt"/>
              </a:rPr>
              <a:t>Emotional excitability, reactivity, raw expression</a:t>
            </a:r>
          </a:p>
          <a:p>
            <a:r>
              <a:rPr lang="en-US" sz="4400" dirty="0">
                <a:effectLst>
                  <a:outerShdw blurRad="38100" dist="38100" dir="2700000" algn="tl">
                    <a:srgbClr val="000000">
                      <a:alpha val="43137"/>
                    </a:srgbClr>
                  </a:outerShdw>
                </a:effectLst>
                <a:latin typeface="+mj-lt"/>
              </a:rPr>
              <a:t>Difficulties offsetting negative emotion with positive</a:t>
            </a:r>
          </a:p>
          <a:p>
            <a:r>
              <a:rPr lang="en-US" sz="4400" dirty="0">
                <a:effectLst>
                  <a:outerShdw blurRad="38100" dist="38100" dir="2700000" algn="tl">
                    <a:srgbClr val="000000">
                      <a:alpha val="43137"/>
                    </a:srgbClr>
                  </a:outerShdw>
                </a:effectLst>
                <a:latin typeface="+mj-lt"/>
              </a:rPr>
              <a:t>Impaired self-motivation</a:t>
            </a:r>
          </a:p>
          <a:p>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3359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2514600"/>
            <a:ext cx="8229600" cy="1143000"/>
          </a:xfrm>
        </p:spPr>
        <p:txBody>
          <a:bodyPr>
            <a:normAutofit fontScale="90000"/>
          </a:bodyPr>
          <a:lstStyle/>
          <a:p>
            <a:r>
              <a:rPr lang="en-US" dirty="0"/>
              <a:t>The question of </a:t>
            </a:r>
            <a:r>
              <a:rPr lang="en-US" i="1" dirty="0"/>
              <a:t>motivation</a:t>
            </a:r>
            <a:r>
              <a:rPr lang="en-US" dirty="0"/>
              <a:t>.</a:t>
            </a:r>
            <a:br>
              <a:rPr lang="en-US" dirty="0"/>
            </a:br>
            <a:r>
              <a:rPr lang="en-US" dirty="0"/>
              <a:t>What is </a:t>
            </a:r>
            <a:r>
              <a:rPr lang="en-US" i="1" dirty="0"/>
              <a:t>lazy</a:t>
            </a:r>
            <a:r>
              <a:rPr lang="en-US" dirty="0"/>
              <a:t>?</a:t>
            </a:r>
          </a:p>
        </p:txBody>
      </p:sp>
    </p:spTree>
    <p:extLst>
      <p:ext uri="{BB962C8B-B14F-4D97-AF65-F5344CB8AC3E}">
        <p14:creationId xmlns:p14="http://schemas.microsoft.com/office/powerpoint/2010/main" val="70816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ADHD:  The Core Deficits</a:t>
            </a:r>
          </a:p>
        </p:txBody>
      </p:sp>
      <p:sp>
        <p:nvSpPr>
          <p:cNvPr id="3" name="Content Placeholder 2"/>
          <p:cNvSpPr>
            <a:spLocks noGrp="1"/>
          </p:cNvSpPr>
          <p:nvPr>
            <p:ph idx="1"/>
          </p:nvPr>
        </p:nvSpPr>
        <p:spPr>
          <a:xfrm>
            <a:off x="3124200" y="2057400"/>
            <a:ext cx="6934200" cy="3474720"/>
          </a:xfrm>
          <a:prstGeom prst="rect">
            <a:avLst/>
          </a:prstGeom>
        </p:spPr>
        <p:txBody>
          <a:bodyPr>
            <a:normAutofit/>
          </a:bodyPr>
          <a:lstStyle/>
          <a:p>
            <a:r>
              <a:rPr lang="en-US" sz="4000" dirty="0">
                <a:effectLst>
                  <a:outerShdw blurRad="38100" dist="38100" dir="2700000" algn="tl">
                    <a:srgbClr val="000000">
                      <a:alpha val="43137"/>
                    </a:srgbClr>
                  </a:outerShdw>
                </a:effectLst>
                <a:latin typeface="+mj-lt"/>
              </a:rPr>
              <a:t>ATTENTION</a:t>
            </a:r>
          </a:p>
          <a:p>
            <a:r>
              <a:rPr lang="en-US" sz="4000" dirty="0">
                <a:effectLst>
                  <a:outerShdw blurRad="38100" dist="38100" dir="2700000" algn="tl">
                    <a:srgbClr val="000000">
                      <a:alpha val="43137"/>
                    </a:srgbClr>
                  </a:outerShdw>
                </a:effectLst>
                <a:latin typeface="+mj-lt"/>
              </a:rPr>
              <a:t>BEHAVIORAL INHIBITION (IMPULSIVITY / HYPERACTIVITY)</a:t>
            </a:r>
          </a:p>
          <a:p>
            <a:r>
              <a:rPr lang="en-US" sz="4000" dirty="0">
                <a:effectLst>
                  <a:outerShdw blurRad="38100" dist="38100" dir="2700000" algn="tl">
                    <a:srgbClr val="000000">
                      <a:alpha val="43137"/>
                    </a:srgbClr>
                  </a:outerShdw>
                </a:effectLst>
                <a:latin typeface="+mj-lt"/>
              </a:rPr>
              <a:t>EMOTIONAL REGULATION</a:t>
            </a:r>
          </a:p>
        </p:txBody>
      </p:sp>
    </p:spTree>
    <p:extLst>
      <p:ext uri="{BB962C8B-B14F-4D97-AF65-F5344CB8AC3E}">
        <p14:creationId xmlns:p14="http://schemas.microsoft.com/office/powerpoint/2010/main" val="23064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28600"/>
            <a:ext cx="8792308"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9453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4953000"/>
            <a:ext cx="7239000" cy="1143000"/>
          </a:xfrm>
        </p:spPr>
        <p:txBody>
          <a:bodyPr>
            <a:normAutofit fontScale="90000"/>
          </a:bodyPr>
          <a:lstStyle/>
          <a:p>
            <a:r>
              <a:rPr lang="en-US" dirty="0"/>
              <a:t>“ADD WITHOUT HYPERACTIVITY”</a:t>
            </a:r>
            <a:br>
              <a:rPr lang="en-US" dirty="0"/>
            </a:br>
            <a:r>
              <a:rPr lang="en-US" dirty="0"/>
              <a:t>ADHD, Predominately Inattentive Type</a:t>
            </a:r>
          </a:p>
        </p:txBody>
      </p:sp>
      <p:sp>
        <p:nvSpPr>
          <p:cNvPr id="3" name="Content Placeholder 2"/>
          <p:cNvSpPr>
            <a:spLocks noGrp="1"/>
          </p:cNvSpPr>
          <p:nvPr>
            <p:ph idx="1"/>
          </p:nvPr>
        </p:nvSpPr>
        <p:spPr>
          <a:xfrm>
            <a:off x="1447800" y="731520"/>
            <a:ext cx="7620000" cy="3474720"/>
          </a:xfrm>
          <a:prstGeom prst="rect">
            <a:avLst/>
          </a:prstGeom>
        </p:spPr>
        <p:txBody>
          <a:bodyPr/>
          <a:lstStyle/>
          <a:p>
            <a:endParaRPr lang="en-US" dirty="0"/>
          </a:p>
        </p:txBody>
      </p:sp>
      <p:pic>
        <p:nvPicPr>
          <p:cNvPr id="1026" name="Picture 2" descr="https://encrypted-tbn1.google.com/images?q=tbn:ANd9GcTW8gSbtHRgn6LAN9V695OAN9ADrjz02EhK8L-2SBFV1X_wV8bD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52401"/>
            <a:ext cx="3886200" cy="35389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096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4"/>
          <p:cNvSpPr>
            <a:spLocks noGrp="1" noChangeArrowheads="1"/>
          </p:cNvSpPr>
          <p:nvPr>
            <p:ph type="ctrTitle"/>
          </p:nvPr>
        </p:nvSpPr>
        <p:spPr/>
        <p:txBody>
          <a:bodyPr/>
          <a:lstStyle/>
          <a:p>
            <a:pPr eaLnBrk="1" hangingPunct="1"/>
            <a:r>
              <a:rPr lang="en-US"/>
              <a:t>The Disorder(s)</a:t>
            </a:r>
          </a:p>
        </p:txBody>
      </p:sp>
      <p:sp>
        <p:nvSpPr>
          <p:cNvPr id="5123" name="Rectangle 5"/>
          <p:cNvSpPr>
            <a:spLocks noGrp="1" noChangeArrowheads="1"/>
          </p:cNvSpPr>
          <p:nvPr>
            <p:ph type="subTitle" idx="1"/>
          </p:nvPr>
        </p:nvSpPr>
        <p:spPr/>
        <p:txBody>
          <a:bodyPr/>
          <a:lstStyle/>
          <a:p>
            <a:pPr eaLnBrk="1" hangingPunct="1"/>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700" y="304800"/>
            <a:ext cx="8610600" cy="1143000"/>
          </a:xfrm>
        </p:spPr>
        <p:txBody>
          <a:bodyPr/>
          <a:lstStyle/>
          <a:p>
            <a:r>
              <a:rPr lang="en-US" dirty="0"/>
              <a:t>“ADD WITHOUT HYPERACTIVITY”</a:t>
            </a:r>
          </a:p>
        </p:txBody>
      </p:sp>
      <p:sp>
        <p:nvSpPr>
          <p:cNvPr id="3" name="Content Placeholder 2"/>
          <p:cNvSpPr>
            <a:spLocks noGrp="1"/>
          </p:cNvSpPr>
          <p:nvPr>
            <p:ph idx="1"/>
          </p:nvPr>
        </p:nvSpPr>
        <p:spPr>
          <a:xfrm>
            <a:off x="609600" y="1935480"/>
            <a:ext cx="11353800" cy="4389120"/>
          </a:xfrm>
        </p:spPr>
        <p:txBody>
          <a:bodyPr/>
          <a:lstStyle/>
          <a:p>
            <a:r>
              <a:rPr lang="en-US" sz="3600" dirty="0">
                <a:latin typeface="+mj-lt"/>
              </a:rPr>
              <a:t>ADHD but without the H.?– Probably not</a:t>
            </a:r>
          </a:p>
          <a:p>
            <a:r>
              <a:rPr lang="en-US" sz="3600" dirty="0">
                <a:latin typeface="+mj-lt"/>
              </a:rPr>
              <a:t>ADHD &amp; “ADD” may be too dissimilar to be same disorder</a:t>
            </a:r>
          </a:p>
          <a:p>
            <a:r>
              <a:rPr lang="en-US" sz="3600" dirty="0">
                <a:latin typeface="+mj-lt"/>
              </a:rPr>
              <a:t>Not nearly as well researched or understood</a:t>
            </a:r>
          </a:p>
          <a:p>
            <a:r>
              <a:rPr lang="en-US" sz="3600" dirty="0">
                <a:latin typeface="+mj-lt"/>
              </a:rPr>
              <a:t>Confused terminology: “ADD,” “Just ADD,” “ADHD WITHOUT HYPERACTIVITY,” “ADHD, PRIMARILY INATTENTIVE TYPE</a:t>
            </a:r>
          </a:p>
          <a:p>
            <a:endParaRPr lang="en-US" dirty="0"/>
          </a:p>
          <a:p>
            <a:endParaRPr lang="en-US" dirty="0"/>
          </a:p>
        </p:txBody>
      </p:sp>
    </p:spTree>
    <p:extLst>
      <p:ext uri="{BB962C8B-B14F-4D97-AF65-F5344CB8AC3E}">
        <p14:creationId xmlns:p14="http://schemas.microsoft.com/office/powerpoint/2010/main" val="4031800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lstStyle/>
          <a:p>
            <a:r>
              <a:rPr lang="en-US" dirty="0"/>
              <a:t>“Sluggish Cognitive Tempo”</a:t>
            </a:r>
          </a:p>
        </p:txBody>
      </p:sp>
      <p:sp>
        <p:nvSpPr>
          <p:cNvPr id="3" name="Content Placeholder 2"/>
          <p:cNvSpPr>
            <a:spLocks noGrp="1"/>
          </p:cNvSpPr>
          <p:nvPr>
            <p:ph idx="1"/>
          </p:nvPr>
        </p:nvSpPr>
        <p:spPr>
          <a:xfrm>
            <a:off x="1676400" y="2286000"/>
            <a:ext cx="8534400" cy="4114800"/>
          </a:xfrm>
          <a:prstGeom prst="rect">
            <a:avLst/>
          </a:prstGeom>
        </p:spPr>
        <p:txBody>
          <a:bodyPr>
            <a:normAutofit/>
          </a:bodyPr>
          <a:lstStyle/>
          <a:p>
            <a:r>
              <a:rPr lang="en-US" sz="5400" dirty="0">
                <a:latin typeface="+mj-lt"/>
              </a:rPr>
              <a:t>Described in the literature since 1980s.</a:t>
            </a:r>
          </a:p>
          <a:p>
            <a:r>
              <a:rPr lang="en-US" sz="5400" dirty="0">
                <a:latin typeface="+mj-lt"/>
              </a:rPr>
              <a:t>“Concentration Deficit Disorder.”</a:t>
            </a:r>
          </a:p>
        </p:txBody>
      </p:sp>
    </p:spTree>
    <p:extLst>
      <p:ext uri="{BB962C8B-B14F-4D97-AF65-F5344CB8AC3E}">
        <p14:creationId xmlns:p14="http://schemas.microsoft.com/office/powerpoint/2010/main" val="34120529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1143000"/>
          </a:xfrm>
        </p:spPr>
        <p:txBody>
          <a:bodyPr/>
          <a:lstStyle/>
          <a:p>
            <a:r>
              <a:rPr lang="en-US" dirty="0"/>
              <a:t>SCT</a:t>
            </a:r>
          </a:p>
        </p:txBody>
      </p:sp>
      <p:sp>
        <p:nvSpPr>
          <p:cNvPr id="3" name="Content Placeholder 2"/>
          <p:cNvSpPr>
            <a:spLocks noGrp="1"/>
          </p:cNvSpPr>
          <p:nvPr>
            <p:ph idx="1"/>
          </p:nvPr>
        </p:nvSpPr>
        <p:spPr>
          <a:xfrm>
            <a:off x="990600" y="1447800"/>
            <a:ext cx="10210800" cy="4389120"/>
          </a:xfrm>
        </p:spPr>
        <p:txBody>
          <a:bodyPr>
            <a:noAutofit/>
          </a:bodyPr>
          <a:lstStyle/>
          <a:p>
            <a:r>
              <a:rPr lang="en-US" sz="3200" dirty="0">
                <a:latin typeface="+mj-lt"/>
              </a:rPr>
              <a:t>“</a:t>
            </a:r>
            <a:r>
              <a:rPr lang="en-US" sz="3600" dirty="0">
                <a:latin typeface="+mj-lt"/>
              </a:rPr>
              <a:t>Characterized by … daydreaming, sleepy, staring, “</a:t>
            </a:r>
            <a:r>
              <a:rPr lang="en-US" sz="3600" dirty="0" err="1">
                <a:latin typeface="+mj-lt"/>
              </a:rPr>
              <a:t>spaciness</a:t>
            </a:r>
            <a:r>
              <a:rPr lang="en-US" sz="3600" dirty="0">
                <a:latin typeface="+mj-lt"/>
              </a:rPr>
              <a:t>,” mental fogginess/confusion and slow movement, </a:t>
            </a:r>
            <a:r>
              <a:rPr lang="en-US" sz="3600" dirty="0" err="1">
                <a:latin typeface="+mj-lt"/>
              </a:rPr>
              <a:t>hypoactivity</a:t>
            </a:r>
            <a:r>
              <a:rPr lang="en-US" sz="3600" dirty="0">
                <a:latin typeface="+mj-lt"/>
              </a:rPr>
              <a:t>, lethargy, passivity.”—Russell Barkley</a:t>
            </a:r>
          </a:p>
          <a:p>
            <a:endParaRPr lang="en-US" sz="3600" dirty="0">
              <a:latin typeface="+mj-lt"/>
            </a:endParaRPr>
          </a:p>
          <a:p>
            <a:r>
              <a:rPr lang="en-US" sz="3600" dirty="0">
                <a:latin typeface="+mj-lt"/>
              </a:rPr>
              <a:t>It is a topic of research, not an official diagnosis.</a:t>
            </a:r>
          </a:p>
        </p:txBody>
      </p:sp>
    </p:spTree>
    <p:extLst>
      <p:ext uri="{BB962C8B-B14F-4D97-AF65-F5344CB8AC3E}">
        <p14:creationId xmlns:p14="http://schemas.microsoft.com/office/powerpoint/2010/main" val="3760410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9081"/>
            <a:ext cx="10972800" cy="1143000"/>
          </a:xfrm>
        </p:spPr>
        <p:txBody>
          <a:bodyPr/>
          <a:lstStyle/>
          <a:p>
            <a:r>
              <a:rPr lang="en-US" dirty="0"/>
              <a:t>“ADD”</a:t>
            </a:r>
          </a:p>
        </p:txBody>
      </p:sp>
      <p:sp>
        <p:nvSpPr>
          <p:cNvPr id="3" name="Content Placeholder 2"/>
          <p:cNvSpPr>
            <a:spLocks noGrp="1"/>
          </p:cNvSpPr>
          <p:nvPr>
            <p:ph idx="1"/>
          </p:nvPr>
        </p:nvSpPr>
        <p:spPr/>
        <p:txBody>
          <a:bodyPr>
            <a:normAutofit/>
          </a:bodyPr>
          <a:lstStyle/>
          <a:p>
            <a:r>
              <a:rPr lang="en-US" sz="4000" dirty="0">
                <a:latin typeface="+mj-lt"/>
              </a:rPr>
              <a:t>Associated with significant impairment, social &amp; academic, &amp; for adults, occupational problems.</a:t>
            </a:r>
          </a:p>
          <a:p>
            <a:r>
              <a:rPr lang="en-US" sz="4000" dirty="0">
                <a:latin typeface="+mj-lt"/>
              </a:rPr>
              <a:t>Risk for anxiety &amp; depression</a:t>
            </a:r>
          </a:p>
          <a:p>
            <a:r>
              <a:rPr lang="en-US" sz="4000" dirty="0">
                <a:latin typeface="+mj-lt"/>
              </a:rPr>
              <a:t>Cause: Genetics, fetal alcohol exposure, treatment of acute lymphoblastic leukemia</a:t>
            </a:r>
          </a:p>
          <a:p>
            <a:r>
              <a:rPr lang="en-US" sz="4000" dirty="0">
                <a:latin typeface="+mj-lt"/>
              </a:rPr>
              <a:t>Treatment: Little research. Stimulant use common.</a:t>
            </a:r>
          </a:p>
        </p:txBody>
      </p:sp>
    </p:spTree>
    <p:extLst>
      <p:ext uri="{BB962C8B-B14F-4D97-AF65-F5344CB8AC3E}">
        <p14:creationId xmlns:p14="http://schemas.microsoft.com/office/powerpoint/2010/main" val="381113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1" y="5105400"/>
            <a:ext cx="6512511" cy="1143000"/>
          </a:xfrm>
        </p:spPr>
        <p:txBody>
          <a:bodyPr>
            <a:normAutofit/>
          </a:bodyPr>
          <a:lstStyle/>
          <a:p>
            <a:r>
              <a:rPr lang="en-US" dirty="0"/>
              <a:t>ADD</a:t>
            </a:r>
          </a:p>
        </p:txBody>
      </p:sp>
      <p:sp>
        <p:nvSpPr>
          <p:cNvPr id="3" name="Content Placeholder 2"/>
          <p:cNvSpPr>
            <a:spLocks noGrp="1"/>
          </p:cNvSpPr>
          <p:nvPr>
            <p:ph idx="1"/>
          </p:nvPr>
        </p:nvSpPr>
        <p:spPr>
          <a:xfrm>
            <a:off x="2057400" y="838200"/>
            <a:ext cx="6858000" cy="4648200"/>
          </a:xfrm>
          <a:prstGeom prst="rect">
            <a:avLst/>
          </a:prstGeom>
        </p:spPr>
        <p:txBody>
          <a:bodyPr>
            <a:normAutofit/>
          </a:bodyPr>
          <a:lstStyle/>
          <a:p>
            <a:r>
              <a:rPr lang="en-US" sz="4000" dirty="0">
                <a:latin typeface="+mj-lt"/>
              </a:rPr>
              <a:t>Shy, reticent, withdrawn</a:t>
            </a:r>
          </a:p>
          <a:p>
            <a:r>
              <a:rPr lang="en-US" sz="4000" dirty="0" err="1">
                <a:latin typeface="+mj-lt"/>
              </a:rPr>
              <a:t>Daydreamy</a:t>
            </a:r>
            <a:r>
              <a:rPr lang="en-US" sz="4000" dirty="0">
                <a:latin typeface="+mj-lt"/>
              </a:rPr>
              <a:t>, sluggish</a:t>
            </a:r>
          </a:p>
          <a:p>
            <a:r>
              <a:rPr lang="en-US" sz="4000" dirty="0">
                <a:latin typeface="+mj-lt"/>
              </a:rPr>
              <a:t>No impulsivity (motor or verbal) or behavior problems</a:t>
            </a:r>
          </a:p>
          <a:p>
            <a:r>
              <a:rPr lang="en-US" sz="4000" dirty="0">
                <a:latin typeface="+mj-lt"/>
              </a:rPr>
              <a:t>Poorly organized</a:t>
            </a:r>
          </a:p>
          <a:p>
            <a:r>
              <a:rPr lang="en-US" sz="4000" dirty="0">
                <a:latin typeface="+mj-lt"/>
              </a:rPr>
              <a:t>Passive in school</a:t>
            </a:r>
          </a:p>
          <a:p>
            <a:endParaRPr lang="en-US" dirty="0"/>
          </a:p>
        </p:txBody>
      </p:sp>
    </p:spTree>
    <p:extLst>
      <p:ext uri="{BB962C8B-B14F-4D97-AF65-F5344CB8AC3E}">
        <p14:creationId xmlns:p14="http://schemas.microsoft.com/office/powerpoint/2010/main" val="317283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1" y="5105400"/>
            <a:ext cx="6512511" cy="1143000"/>
          </a:xfrm>
        </p:spPr>
        <p:txBody>
          <a:bodyPr>
            <a:normAutofit/>
          </a:bodyPr>
          <a:lstStyle/>
          <a:p>
            <a:r>
              <a:rPr lang="en-US" dirty="0"/>
              <a:t>ADD</a:t>
            </a:r>
          </a:p>
        </p:txBody>
      </p:sp>
      <p:sp>
        <p:nvSpPr>
          <p:cNvPr id="3" name="Content Placeholder 2"/>
          <p:cNvSpPr>
            <a:spLocks noGrp="1"/>
          </p:cNvSpPr>
          <p:nvPr>
            <p:ph idx="1"/>
          </p:nvPr>
        </p:nvSpPr>
        <p:spPr>
          <a:xfrm>
            <a:off x="990600" y="609600"/>
            <a:ext cx="9906000" cy="5257800"/>
          </a:xfrm>
          <a:prstGeom prst="rect">
            <a:avLst/>
          </a:prstGeom>
        </p:spPr>
        <p:txBody>
          <a:bodyPr>
            <a:normAutofit lnSpcReduction="10000"/>
          </a:bodyPr>
          <a:lstStyle/>
          <a:p>
            <a:r>
              <a:rPr lang="en-US" sz="3300" kern="1500" spc="100" dirty="0">
                <a:latin typeface="+mj-lt"/>
              </a:rPr>
              <a:t>Rarely aggressive or ODD/CD</a:t>
            </a:r>
          </a:p>
          <a:p>
            <a:r>
              <a:rPr lang="en-US" sz="3300" kern="1500" spc="100" dirty="0">
                <a:solidFill>
                  <a:srgbClr val="C00000"/>
                </a:solidFill>
                <a:latin typeface="+mj-lt"/>
              </a:rPr>
              <a:t>More prone to anxiety &amp; depression</a:t>
            </a:r>
          </a:p>
          <a:p>
            <a:r>
              <a:rPr lang="en-US" sz="3300" kern="1500" spc="100" dirty="0">
                <a:latin typeface="+mj-lt"/>
              </a:rPr>
              <a:t>Parents generally less stressed (so may be less motivated to treat)</a:t>
            </a:r>
          </a:p>
          <a:p>
            <a:r>
              <a:rPr lang="en-US" sz="3300" kern="1500" spc="100" dirty="0">
                <a:solidFill>
                  <a:srgbClr val="C00000"/>
                </a:solidFill>
                <a:latin typeface="+mj-lt"/>
              </a:rPr>
              <a:t>Parents more concerned about academics</a:t>
            </a:r>
          </a:p>
          <a:p>
            <a:r>
              <a:rPr lang="en-US" sz="3300" kern="1500" spc="100" dirty="0">
                <a:latin typeface="+mj-lt"/>
              </a:rPr>
              <a:t>Symptoms may actually increase slightly with age</a:t>
            </a:r>
          </a:p>
          <a:p>
            <a:r>
              <a:rPr lang="en-US" sz="3300" kern="1500" spc="100" dirty="0">
                <a:solidFill>
                  <a:srgbClr val="C00000"/>
                </a:solidFill>
                <a:latin typeface="+mj-lt"/>
              </a:rPr>
              <a:t>Later age of diagnosis typical</a:t>
            </a:r>
          </a:p>
          <a:p>
            <a:r>
              <a:rPr lang="en-US" sz="3300" kern="1500" spc="100" dirty="0">
                <a:latin typeface="+mj-lt"/>
              </a:rPr>
              <a:t>Gender:  ADHD, COMBINED Boys&gt;Girls (2+:1); ADHD, PIT: Boys only slightly more than girls, if that.</a:t>
            </a:r>
          </a:p>
          <a:p>
            <a:endParaRPr lang="en-US" sz="2800" dirty="0"/>
          </a:p>
          <a:p>
            <a:endParaRPr lang="en-US" dirty="0"/>
          </a:p>
        </p:txBody>
      </p:sp>
    </p:spTree>
    <p:extLst>
      <p:ext uri="{BB962C8B-B14F-4D97-AF65-F5344CB8AC3E}">
        <p14:creationId xmlns:p14="http://schemas.microsoft.com/office/powerpoint/2010/main" val="127112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8229600" cy="1143000"/>
          </a:xfrm>
        </p:spPr>
        <p:txBody>
          <a:bodyPr/>
          <a:lstStyle/>
          <a:p>
            <a:r>
              <a:rPr lang="en-US" dirty="0"/>
              <a:t>Treatment implications</a:t>
            </a:r>
          </a:p>
        </p:txBody>
      </p:sp>
      <p:sp>
        <p:nvSpPr>
          <p:cNvPr id="3" name="Content Placeholder 2"/>
          <p:cNvSpPr>
            <a:spLocks noGrp="1"/>
          </p:cNvSpPr>
          <p:nvPr>
            <p:ph idx="1"/>
          </p:nvPr>
        </p:nvSpPr>
        <p:spPr>
          <a:xfrm>
            <a:off x="1295400" y="1524000"/>
            <a:ext cx="8458200" cy="4343400"/>
          </a:xfrm>
          <a:prstGeom prst="rect">
            <a:avLst/>
          </a:prstGeom>
        </p:spPr>
        <p:txBody>
          <a:bodyPr>
            <a:normAutofit/>
          </a:bodyPr>
          <a:lstStyle/>
          <a:p>
            <a:r>
              <a:rPr lang="en-US" sz="3600" dirty="0">
                <a:latin typeface="+mj-lt"/>
              </a:rPr>
              <a:t>Less likely to respond </a:t>
            </a:r>
            <a:r>
              <a:rPr lang="en-US" sz="3600" b="1" i="1" dirty="0">
                <a:latin typeface="+mj-lt"/>
              </a:rPr>
              <a:t>as robustly </a:t>
            </a:r>
            <a:r>
              <a:rPr lang="en-US" sz="3600" dirty="0">
                <a:latin typeface="+mj-lt"/>
              </a:rPr>
              <a:t>to stimulant medications (but still treatment of choice.)</a:t>
            </a:r>
          </a:p>
          <a:p>
            <a:r>
              <a:rPr lang="en-US" sz="3600" dirty="0">
                <a:latin typeface="+mj-lt"/>
              </a:rPr>
              <a:t>Better response to social skills training than in classic ADHD cases</a:t>
            </a:r>
          </a:p>
          <a:p>
            <a:r>
              <a:rPr lang="en-US" sz="3600" dirty="0">
                <a:latin typeface="+mj-lt"/>
              </a:rPr>
              <a:t>Treatment of anxiety or related OCD often needed.</a:t>
            </a:r>
          </a:p>
          <a:p>
            <a:pPr marL="45720" indent="0">
              <a:buNone/>
            </a:pPr>
            <a:endParaRPr lang="en-US" dirty="0"/>
          </a:p>
        </p:txBody>
      </p:sp>
    </p:spTree>
    <p:extLst>
      <p:ext uri="{BB962C8B-B14F-4D97-AF65-F5344CB8AC3E}">
        <p14:creationId xmlns:p14="http://schemas.microsoft.com/office/powerpoint/2010/main" val="10302012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now to ADHD in general…</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59612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057400" y="152400"/>
            <a:ext cx="8229600" cy="1143000"/>
          </a:xfrm>
        </p:spPr>
        <p:txBody>
          <a:bodyPr/>
          <a:lstStyle/>
          <a:p>
            <a:pPr algn="r" eaLnBrk="1" hangingPunct="1"/>
            <a:r>
              <a:rPr lang="en-US" dirty="0"/>
              <a:t>ADHD: More common features</a:t>
            </a:r>
          </a:p>
        </p:txBody>
      </p:sp>
      <p:sp>
        <p:nvSpPr>
          <p:cNvPr id="21507" name="Rectangle 3"/>
          <p:cNvSpPr>
            <a:spLocks noGrp="1" noChangeArrowheads="1"/>
          </p:cNvSpPr>
          <p:nvPr>
            <p:ph idx="1"/>
          </p:nvPr>
        </p:nvSpPr>
        <p:spPr>
          <a:xfrm>
            <a:off x="1219200" y="1600201"/>
            <a:ext cx="9067800" cy="5235677"/>
          </a:xfrm>
        </p:spPr>
        <p:txBody>
          <a:bodyPr>
            <a:normAutofit/>
          </a:bodyPr>
          <a:lstStyle/>
          <a:p>
            <a:pPr eaLnBrk="1" hangingPunct="1">
              <a:lnSpc>
                <a:spcPct val="90000"/>
              </a:lnSpc>
            </a:pPr>
            <a:r>
              <a:rPr lang="en-US" sz="3600" dirty="0">
                <a:latin typeface="+mj-lt"/>
              </a:rPr>
              <a:t>2-3 year delay in overall maturity common.</a:t>
            </a:r>
          </a:p>
          <a:p>
            <a:pPr eaLnBrk="1" hangingPunct="1">
              <a:lnSpc>
                <a:spcPct val="90000"/>
              </a:lnSpc>
            </a:pPr>
            <a:r>
              <a:rPr lang="en-US" sz="3600" dirty="0">
                <a:latin typeface="+mj-lt"/>
              </a:rPr>
              <a:t>Prone to other conditions </a:t>
            </a:r>
            <a:r>
              <a:rPr lang="en-US" sz="4000" dirty="0">
                <a:latin typeface="+mj-lt"/>
              </a:rPr>
              <a:t>(2 out of 3):</a:t>
            </a:r>
            <a:r>
              <a:rPr lang="en-US" sz="3600" dirty="0">
                <a:latin typeface="+mj-lt"/>
              </a:rPr>
              <a:t> Depression, anxiety, and especially learning disabilities.</a:t>
            </a:r>
          </a:p>
          <a:p>
            <a:pPr eaLnBrk="1" hangingPunct="1">
              <a:lnSpc>
                <a:spcPct val="90000"/>
              </a:lnSpc>
            </a:pPr>
            <a:r>
              <a:rPr lang="en-US" sz="3600" dirty="0">
                <a:latin typeface="+mj-lt"/>
              </a:rPr>
              <a:t>Problems with sense of time.</a:t>
            </a:r>
          </a:p>
          <a:p>
            <a:pPr eaLnBrk="1" hangingPunct="1">
              <a:lnSpc>
                <a:spcPct val="90000"/>
              </a:lnSpc>
            </a:pPr>
            <a:r>
              <a:rPr lang="en-US" sz="3600" dirty="0">
                <a:latin typeface="+mj-lt"/>
              </a:rPr>
              <a:t>Academic problems common.</a:t>
            </a:r>
          </a:p>
          <a:p>
            <a:pPr eaLnBrk="1" hangingPunct="1">
              <a:lnSpc>
                <a:spcPct val="90000"/>
              </a:lnSpc>
            </a:pPr>
            <a:r>
              <a:rPr lang="en-US" sz="3600" dirty="0">
                <a:latin typeface="+mj-lt"/>
              </a:rPr>
              <a:t>Impulsivity a major source of problems &amp; complications</a:t>
            </a:r>
            <a:r>
              <a:rPr lang="en-US" sz="3600" dirty="0"/>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5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05000" y="0"/>
            <a:ext cx="8229600" cy="1143000"/>
          </a:xfrm>
        </p:spPr>
        <p:txBody>
          <a:bodyPr/>
          <a:lstStyle/>
          <a:p>
            <a:pPr eaLnBrk="1" hangingPunct="1"/>
            <a:r>
              <a:rPr lang="en-US" dirty="0"/>
              <a:t>Causes?</a:t>
            </a:r>
          </a:p>
        </p:txBody>
      </p:sp>
      <p:sp>
        <p:nvSpPr>
          <p:cNvPr id="23555" name="Rectangle 3"/>
          <p:cNvSpPr>
            <a:spLocks noGrp="1" noChangeArrowheads="1"/>
          </p:cNvSpPr>
          <p:nvPr>
            <p:ph idx="1"/>
          </p:nvPr>
        </p:nvSpPr>
        <p:spPr>
          <a:xfrm>
            <a:off x="838200" y="1371600"/>
            <a:ext cx="10744200" cy="4953000"/>
          </a:xfrm>
        </p:spPr>
        <p:txBody>
          <a:bodyPr>
            <a:normAutofit lnSpcReduction="10000"/>
          </a:bodyPr>
          <a:lstStyle/>
          <a:p>
            <a:pPr eaLnBrk="1" hangingPunct="1"/>
            <a:r>
              <a:rPr lang="en-US" sz="3200" dirty="0">
                <a:latin typeface="+mj-lt"/>
              </a:rPr>
              <a:t>Neurobiological basis</a:t>
            </a:r>
          </a:p>
          <a:p>
            <a:pPr lvl="1" eaLnBrk="1" hangingPunct="1"/>
            <a:r>
              <a:rPr lang="en-US" sz="3200" dirty="0">
                <a:latin typeface="+mj-lt"/>
              </a:rPr>
              <a:t>Precise nature unknown</a:t>
            </a:r>
          </a:p>
          <a:p>
            <a:pPr lvl="1" eaLnBrk="1" hangingPunct="1"/>
            <a:r>
              <a:rPr lang="en-US" sz="3200" dirty="0">
                <a:latin typeface="+mj-lt"/>
              </a:rPr>
              <a:t>(FDA has allowed marketing of a diagnostic system based on EEG. Calculates ratio of brain wave frequencies.)</a:t>
            </a:r>
          </a:p>
          <a:p>
            <a:pPr eaLnBrk="1" hangingPunct="1"/>
            <a:r>
              <a:rPr lang="en-US" sz="3200" dirty="0">
                <a:latin typeface="+mj-lt"/>
              </a:rPr>
              <a:t>Strong genetic connection</a:t>
            </a:r>
          </a:p>
          <a:p>
            <a:pPr lvl="1" eaLnBrk="1" hangingPunct="1"/>
            <a:r>
              <a:rPr lang="en-US" sz="3200" i="1" dirty="0">
                <a:latin typeface="+mj-lt"/>
              </a:rPr>
              <a:t>Genetic contribution to ADHD is almost as strong as the genetic contribution to height.</a:t>
            </a:r>
          </a:p>
          <a:p>
            <a:pPr eaLnBrk="1" hangingPunct="1"/>
            <a:r>
              <a:rPr lang="en-US" sz="3200" dirty="0">
                <a:latin typeface="+mj-lt"/>
              </a:rPr>
              <a:t>Sometimes related to nervous system damage</a:t>
            </a:r>
          </a:p>
          <a:p>
            <a:pPr lvl="1" eaLnBrk="1" hangingPunct="1"/>
            <a:r>
              <a:rPr lang="en-US" sz="3200" dirty="0">
                <a:latin typeface="+mj-lt"/>
              </a:rPr>
              <a:t>Birth, accidents, severe illnesses</a:t>
            </a:r>
          </a:p>
          <a:p>
            <a:pPr eaLnBrk="1" hangingPunct="1"/>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55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55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5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55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55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5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br>
              <a:rPr lang="en-US" dirty="0"/>
            </a:br>
            <a:br>
              <a:rPr lang="en-US" dirty="0">
                <a:effectLst>
                  <a:outerShdw blurRad="38100" dist="38100" dir="2700000" algn="tl">
                    <a:srgbClr val="000000">
                      <a:alpha val="43137"/>
                    </a:srgbClr>
                  </a:outerShdw>
                  <a:reflection blurRad="6350" stA="55000" endA="300" endPos="45500" dir="5400000" sy="-100000" algn="bl" rotWithShape="0"/>
                </a:effectLst>
              </a:rPr>
            </a:br>
            <a:endParaRPr lang="en-US" dirty="0">
              <a:effectLst>
                <a:outerShdw blurRad="38100" dist="38100" dir="2700000" algn="tl">
                  <a:srgbClr val="000000">
                    <a:alpha val="43137"/>
                  </a:srgbClr>
                </a:outerShdw>
                <a:reflection blurRad="6350" stA="55000" endA="300" endPos="45500" dir="5400000" sy="-100000" algn="bl" rotWithShape="0"/>
              </a:effectLst>
            </a:endParaRPr>
          </a:p>
        </p:txBody>
      </p:sp>
      <p:sp>
        <p:nvSpPr>
          <p:cNvPr id="3" name="Subtitle 2"/>
          <p:cNvSpPr>
            <a:spLocks noGrp="1"/>
          </p:cNvSpPr>
          <p:nvPr>
            <p:ph type="subTitle" idx="1"/>
          </p:nvPr>
        </p:nvSpPr>
        <p:spPr/>
        <p:txBody>
          <a:bodyPr/>
          <a:lstStyle/>
          <a:p>
            <a:endParaRPr lang="en-US" dirty="0"/>
          </a:p>
        </p:txBody>
      </p:sp>
      <p:pic>
        <p:nvPicPr>
          <p:cNvPr id="6146" name="Picture 2" descr="http://img2.timeinc.net/health/images/gallery/condition-centers/causes-of-adhd-400x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52400"/>
            <a:ext cx="4724400" cy="472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1752600" y="1295400"/>
            <a:ext cx="3355470" cy="707886"/>
          </a:xfrm>
          <a:prstGeom prst="rect">
            <a:avLst/>
          </a:prstGeom>
        </p:spPr>
        <p:txBody>
          <a:bodyPr wrap="none">
            <a:spAutoFit/>
          </a:bodyPr>
          <a:lstStyle/>
          <a:p>
            <a:r>
              <a:rPr lang="en-US" sz="4000" dirty="0"/>
              <a:t>What is ADHD?</a:t>
            </a:r>
          </a:p>
        </p:txBody>
      </p:sp>
    </p:spTree>
    <p:extLst>
      <p:ext uri="{BB962C8B-B14F-4D97-AF65-F5344CB8AC3E}">
        <p14:creationId xmlns:p14="http://schemas.microsoft.com/office/powerpoint/2010/main" val="932858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ADHD:  The Core Deficits</a:t>
            </a:r>
          </a:p>
        </p:txBody>
      </p:sp>
      <p:sp>
        <p:nvSpPr>
          <p:cNvPr id="3" name="Content Placeholder 2"/>
          <p:cNvSpPr>
            <a:spLocks noGrp="1"/>
          </p:cNvSpPr>
          <p:nvPr>
            <p:ph idx="1"/>
          </p:nvPr>
        </p:nvSpPr>
        <p:spPr>
          <a:xfrm>
            <a:off x="3124200" y="2057400"/>
            <a:ext cx="6934200" cy="3474720"/>
          </a:xfrm>
          <a:prstGeom prst="rect">
            <a:avLst/>
          </a:prstGeom>
        </p:spPr>
        <p:txBody>
          <a:bodyPr>
            <a:normAutofit/>
          </a:bodyPr>
          <a:lstStyle/>
          <a:p>
            <a:r>
              <a:rPr lang="en-US" sz="4000" dirty="0">
                <a:effectLst>
                  <a:outerShdw blurRad="38100" dist="38100" dir="2700000" algn="tl">
                    <a:srgbClr val="000000">
                      <a:alpha val="43137"/>
                    </a:srgbClr>
                  </a:outerShdw>
                </a:effectLst>
                <a:latin typeface="+mj-lt"/>
              </a:rPr>
              <a:t>ATTENTION</a:t>
            </a:r>
          </a:p>
          <a:p>
            <a:r>
              <a:rPr lang="en-US" sz="4000" dirty="0">
                <a:effectLst>
                  <a:outerShdw blurRad="38100" dist="38100" dir="2700000" algn="tl">
                    <a:srgbClr val="000000">
                      <a:alpha val="43137"/>
                    </a:srgbClr>
                  </a:outerShdw>
                </a:effectLst>
                <a:latin typeface="+mj-lt"/>
              </a:rPr>
              <a:t>BEHAVIORAL INHIBITION (IMPULSIVITY / HYPERACTIVITY)</a:t>
            </a:r>
          </a:p>
          <a:p>
            <a:r>
              <a:rPr lang="en-US" sz="4000" dirty="0">
                <a:effectLst>
                  <a:outerShdw blurRad="38100" dist="38100" dir="2700000" algn="tl">
                    <a:srgbClr val="000000">
                      <a:alpha val="43137"/>
                    </a:srgbClr>
                  </a:outerShdw>
                </a:effectLst>
                <a:latin typeface="+mj-lt"/>
              </a:rPr>
              <a:t>EMOTIONAL REGULATION</a:t>
            </a:r>
          </a:p>
        </p:txBody>
      </p:sp>
    </p:spTree>
    <p:extLst>
      <p:ext uri="{BB962C8B-B14F-4D97-AF65-F5344CB8AC3E}">
        <p14:creationId xmlns:p14="http://schemas.microsoft.com/office/powerpoint/2010/main" val="23832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905000" y="152400"/>
            <a:ext cx="8229600" cy="1143000"/>
          </a:xfrm>
        </p:spPr>
        <p:txBody>
          <a:bodyPr>
            <a:normAutofit/>
          </a:bodyPr>
          <a:lstStyle/>
          <a:p>
            <a:pPr algn="r" eaLnBrk="1" hangingPunct="1"/>
            <a:r>
              <a:rPr lang="en-US" sz="4000" dirty="0"/>
              <a:t>Adult Complications of untreated ADHD</a:t>
            </a:r>
          </a:p>
        </p:txBody>
      </p:sp>
      <p:sp>
        <p:nvSpPr>
          <p:cNvPr id="25603" name="Rectangle 3"/>
          <p:cNvSpPr>
            <a:spLocks noGrp="1" noChangeArrowheads="1"/>
          </p:cNvSpPr>
          <p:nvPr>
            <p:ph idx="1"/>
          </p:nvPr>
        </p:nvSpPr>
        <p:spPr>
          <a:xfrm>
            <a:off x="2471738" y="1600200"/>
            <a:ext cx="7662863" cy="4800600"/>
          </a:xfrm>
        </p:spPr>
        <p:txBody>
          <a:bodyPr>
            <a:noAutofit/>
          </a:bodyPr>
          <a:lstStyle/>
          <a:p>
            <a:pPr eaLnBrk="1" hangingPunct="1">
              <a:lnSpc>
                <a:spcPct val="90000"/>
              </a:lnSpc>
            </a:pPr>
            <a:r>
              <a:rPr lang="en-US" sz="4400" dirty="0">
                <a:latin typeface="+mj-lt"/>
              </a:rPr>
              <a:t>School underachievement/failure</a:t>
            </a:r>
          </a:p>
          <a:p>
            <a:pPr eaLnBrk="1" hangingPunct="1">
              <a:lnSpc>
                <a:spcPct val="90000"/>
              </a:lnSpc>
            </a:pPr>
            <a:r>
              <a:rPr lang="en-US" sz="4400" dirty="0">
                <a:latin typeface="+mj-lt"/>
              </a:rPr>
              <a:t>Depression, self-harm, suicide</a:t>
            </a:r>
          </a:p>
          <a:p>
            <a:pPr eaLnBrk="1" hangingPunct="1">
              <a:lnSpc>
                <a:spcPct val="90000"/>
              </a:lnSpc>
            </a:pPr>
            <a:r>
              <a:rPr lang="en-US" sz="4400" dirty="0">
                <a:latin typeface="+mj-lt"/>
              </a:rPr>
              <a:t>Poor relationships, including marriages (divorces)</a:t>
            </a:r>
          </a:p>
          <a:p>
            <a:pPr eaLnBrk="1" hangingPunct="1">
              <a:lnSpc>
                <a:spcPct val="90000"/>
              </a:lnSpc>
            </a:pPr>
            <a:r>
              <a:rPr lang="en-US" sz="4400" dirty="0">
                <a:latin typeface="+mj-lt"/>
              </a:rPr>
              <a:t>Substance abuse</a:t>
            </a:r>
          </a:p>
          <a:p>
            <a:pPr eaLnBrk="1" hangingPunct="1">
              <a:lnSpc>
                <a:spcPct val="90000"/>
              </a:lnSpc>
            </a:pPr>
            <a:r>
              <a:rPr lang="en-US" sz="4400" dirty="0">
                <a:latin typeface="+mj-lt"/>
              </a:rPr>
              <a:t>Job problems</a:t>
            </a:r>
          </a:p>
        </p:txBody>
      </p:sp>
    </p:spTree>
    <p:extLst>
      <p:ext uri="{BB962C8B-B14F-4D97-AF65-F5344CB8AC3E}">
        <p14:creationId xmlns:p14="http://schemas.microsoft.com/office/powerpoint/2010/main" val="9518747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6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6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3" name="Rectangle 3"/>
          <p:cNvSpPr>
            <a:spLocks noGrp="1" noChangeArrowheads="1"/>
          </p:cNvSpPr>
          <p:nvPr>
            <p:ph idx="1"/>
          </p:nvPr>
        </p:nvSpPr>
        <p:spPr>
          <a:xfrm>
            <a:off x="1600200" y="1905000"/>
            <a:ext cx="9144001" cy="4267200"/>
          </a:xfrm>
        </p:spPr>
        <p:txBody>
          <a:bodyPr>
            <a:noAutofit/>
          </a:bodyPr>
          <a:lstStyle/>
          <a:p>
            <a:pPr eaLnBrk="1" hangingPunct="1">
              <a:lnSpc>
                <a:spcPct val="90000"/>
              </a:lnSpc>
            </a:pPr>
            <a:r>
              <a:rPr lang="en-US" sz="4000" dirty="0">
                <a:latin typeface="+mj-lt"/>
              </a:rPr>
              <a:t>Financial problems (Lower SES, underemployment &amp; financial mismanagement)</a:t>
            </a:r>
          </a:p>
          <a:p>
            <a:pPr eaLnBrk="1" hangingPunct="1">
              <a:lnSpc>
                <a:spcPct val="90000"/>
              </a:lnSpc>
            </a:pPr>
            <a:r>
              <a:rPr lang="en-US" sz="4000" dirty="0">
                <a:latin typeface="+mj-lt"/>
              </a:rPr>
              <a:t>Incarcerations</a:t>
            </a:r>
          </a:p>
          <a:p>
            <a:pPr eaLnBrk="1" hangingPunct="1">
              <a:lnSpc>
                <a:spcPct val="90000"/>
              </a:lnSpc>
            </a:pPr>
            <a:r>
              <a:rPr lang="en-US" sz="4000" dirty="0">
                <a:latin typeface="+mj-lt"/>
              </a:rPr>
              <a:t>Unplanned pregnancies</a:t>
            </a:r>
          </a:p>
          <a:p>
            <a:pPr eaLnBrk="1" hangingPunct="1">
              <a:lnSpc>
                <a:spcPct val="90000"/>
              </a:lnSpc>
            </a:pPr>
            <a:r>
              <a:rPr lang="en-US" sz="4400" i="1" dirty="0">
                <a:latin typeface="+mj-lt"/>
              </a:rPr>
              <a:t>ACCIDENTS (driving, head injury)</a:t>
            </a:r>
            <a:endParaRPr lang="en-US" sz="3200" i="1" dirty="0">
              <a:latin typeface="+mj-lt"/>
            </a:endParaRPr>
          </a:p>
        </p:txBody>
      </p:sp>
      <p:sp>
        <p:nvSpPr>
          <p:cNvPr id="5" name="Rectangle 2"/>
          <p:cNvSpPr txBox="1">
            <a:spLocks noChangeArrowheads="1"/>
          </p:cNvSpPr>
          <p:nvPr/>
        </p:nvSpPr>
        <p:spPr>
          <a:xfrm>
            <a:off x="1905000" y="152400"/>
            <a:ext cx="82296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r" fontAlgn="auto">
              <a:spcAft>
                <a:spcPts val="0"/>
              </a:spcAft>
            </a:pPr>
            <a:r>
              <a:rPr lang="en-US" sz="4000"/>
              <a:t>Adult Complications of untreated ADHD</a:t>
            </a:r>
            <a:endParaRPr lang="en-US" sz="4000" dirty="0"/>
          </a:p>
        </p:txBody>
      </p:sp>
    </p:spTree>
    <p:extLst>
      <p:ext uri="{BB962C8B-B14F-4D97-AF65-F5344CB8AC3E}">
        <p14:creationId xmlns:p14="http://schemas.microsoft.com/office/powerpoint/2010/main" val="35817943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60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4450" name="Picture 2" descr="http://farm3.static.flickr.com/2298/2183211662_c52d411b5e.jpg"/>
          <p:cNvPicPr>
            <a:picLocks noChangeAspect="1" noChangeArrowheads="1"/>
          </p:cNvPicPr>
          <p:nvPr/>
        </p:nvPicPr>
        <p:blipFill>
          <a:blip r:embed="rId2" cstate="print"/>
          <a:srcRect/>
          <a:stretch>
            <a:fillRect/>
          </a:stretch>
        </p:blipFill>
        <p:spPr bwMode="auto">
          <a:xfrm>
            <a:off x="2895600" y="457200"/>
            <a:ext cx="6172200" cy="6221976"/>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008496" y="152400"/>
            <a:ext cx="8229600" cy="1143000"/>
          </a:xfrm>
        </p:spPr>
        <p:txBody>
          <a:bodyPr/>
          <a:lstStyle/>
          <a:p>
            <a:r>
              <a:rPr lang="en-US" sz="4400" dirty="0"/>
              <a:t>Impulsivity</a:t>
            </a:r>
            <a:r>
              <a:rPr lang="en-US" dirty="0"/>
              <a:t>:  A critical factor</a:t>
            </a:r>
          </a:p>
        </p:txBody>
      </p:sp>
      <p:sp>
        <p:nvSpPr>
          <p:cNvPr id="3" name="Content Placeholder 2"/>
          <p:cNvSpPr>
            <a:spLocks noGrp="1"/>
          </p:cNvSpPr>
          <p:nvPr>
            <p:ph idx="1"/>
          </p:nvPr>
        </p:nvSpPr>
        <p:spPr>
          <a:xfrm>
            <a:off x="1143000" y="1447800"/>
            <a:ext cx="9458449" cy="4876800"/>
          </a:xfrm>
        </p:spPr>
        <p:txBody>
          <a:bodyPr>
            <a:normAutofit/>
          </a:bodyPr>
          <a:lstStyle/>
          <a:p>
            <a:r>
              <a:rPr lang="en-US" sz="4000" dirty="0">
                <a:latin typeface="+mj-lt"/>
              </a:rPr>
              <a:t>3 types?</a:t>
            </a:r>
          </a:p>
          <a:p>
            <a:pPr lvl="1"/>
            <a:r>
              <a:rPr lang="en-US" sz="4000" dirty="0">
                <a:latin typeface="+mj-lt"/>
              </a:rPr>
              <a:t>Motor</a:t>
            </a:r>
          </a:p>
          <a:p>
            <a:pPr lvl="2"/>
            <a:r>
              <a:rPr lang="en-US" sz="3600" dirty="0">
                <a:latin typeface="+mj-lt"/>
              </a:rPr>
              <a:t>Drives hyperactivity; accident risk; social difficulties; high-risk behavior</a:t>
            </a:r>
          </a:p>
          <a:p>
            <a:pPr lvl="1"/>
            <a:r>
              <a:rPr lang="en-US" sz="4000" dirty="0">
                <a:latin typeface="+mj-lt"/>
              </a:rPr>
              <a:t>Verbal</a:t>
            </a:r>
          </a:p>
          <a:p>
            <a:pPr lvl="2"/>
            <a:r>
              <a:rPr lang="en-US" sz="3600" dirty="0">
                <a:latin typeface="+mj-lt"/>
              </a:rPr>
              <a:t>Social difficulties, problems in classroom.</a:t>
            </a:r>
          </a:p>
          <a:p>
            <a:pPr lvl="1"/>
            <a:r>
              <a:rPr lang="en-US" sz="4000" dirty="0">
                <a:latin typeface="+mj-lt"/>
              </a:rPr>
              <a:t>Emotional</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19200"/>
            <a:ext cx="8229600" cy="1143000"/>
          </a:xfrm>
        </p:spPr>
        <p:txBody>
          <a:bodyPr>
            <a:normAutofit fontScale="90000"/>
          </a:bodyPr>
          <a:lstStyle/>
          <a:p>
            <a:r>
              <a:rPr lang="en-US" dirty="0"/>
              <a:t>ADHD (NOT the medication) creates added risk of substance abuse</a:t>
            </a:r>
          </a:p>
        </p:txBody>
      </p:sp>
      <p:sp>
        <p:nvSpPr>
          <p:cNvPr id="3" name="Content Placeholder 2"/>
          <p:cNvSpPr>
            <a:spLocks noGrp="1"/>
          </p:cNvSpPr>
          <p:nvPr>
            <p:ph idx="1"/>
          </p:nvPr>
        </p:nvSpPr>
        <p:spPr>
          <a:xfrm>
            <a:off x="2057400" y="2438400"/>
            <a:ext cx="9829800" cy="4114800"/>
          </a:xfrm>
        </p:spPr>
        <p:txBody>
          <a:bodyPr/>
          <a:lstStyle/>
          <a:p>
            <a:r>
              <a:rPr lang="en-US" sz="3200" dirty="0">
                <a:latin typeface="+mj-lt"/>
              </a:rPr>
              <a:t>2011 analysis of 30 studies.</a:t>
            </a:r>
          </a:p>
          <a:p>
            <a:r>
              <a:rPr lang="en-US" sz="3200" dirty="0">
                <a:latin typeface="+mj-lt"/>
              </a:rPr>
              <a:t>Children with ADHD at risk for developing</a:t>
            </a:r>
          </a:p>
          <a:p>
            <a:pPr lvl="1"/>
            <a:r>
              <a:rPr lang="en-US" sz="3200" dirty="0">
                <a:latin typeface="+mj-lt"/>
              </a:rPr>
              <a:t>Alcohol use disorder by early adulthood (but not a HUGE added risk)</a:t>
            </a:r>
          </a:p>
          <a:p>
            <a:pPr lvl="1"/>
            <a:r>
              <a:rPr lang="en-US" sz="3200" dirty="0">
                <a:latin typeface="+mj-lt"/>
              </a:rPr>
              <a:t>Tobacco use by middle adolescence (considerably higher risk)</a:t>
            </a:r>
          </a:p>
          <a:p>
            <a:pPr lvl="1"/>
            <a:r>
              <a:rPr lang="en-US" sz="3200" dirty="0">
                <a:latin typeface="+mj-lt"/>
              </a:rPr>
              <a:t>Risk for other substance abuse problems not as clear</a:t>
            </a:r>
          </a:p>
          <a:p>
            <a:pPr marL="393192" lvl="1" indent="0">
              <a:buNone/>
            </a:pP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normAutofit/>
          </a:bodyPr>
          <a:lstStyle/>
          <a:p>
            <a:r>
              <a:rPr lang="en-US" dirty="0"/>
              <a:t>ADHD and Executive Functioning</a:t>
            </a:r>
          </a:p>
        </p:txBody>
      </p:sp>
      <p:sp>
        <p:nvSpPr>
          <p:cNvPr id="3" name="Content Placeholder 2"/>
          <p:cNvSpPr>
            <a:spLocks noGrp="1"/>
          </p:cNvSpPr>
          <p:nvPr>
            <p:ph idx="1"/>
          </p:nvPr>
        </p:nvSpPr>
        <p:spPr>
          <a:xfrm>
            <a:off x="1905000" y="1524000"/>
            <a:ext cx="10972800" cy="4389120"/>
          </a:xfrm>
        </p:spPr>
        <p:txBody>
          <a:bodyPr/>
          <a:lstStyle/>
          <a:p>
            <a:r>
              <a:rPr lang="en-US" sz="3200" dirty="0">
                <a:latin typeface="+mj-lt"/>
              </a:rPr>
              <a:t>Working memory</a:t>
            </a:r>
          </a:p>
          <a:p>
            <a:r>
              <a:rPr lang="en-US" sz="3200" dirty="0">
                <a:latin typeface="+mj-lt"/>
              </a:rPr>
              <a:t>Time management</a:t>
            </a:r>
          </a:p>
          <a:p>
            <a:r>
              <a:rPr lang="en-US" sz="3200" dirty="0">
                <a:latin typeface="+mj-lt"/>
              </a:rPr>
              <a:t>Regulation of emotions</a:t>
            </a:r>
          </a:p>
          <a:p>
            <a:r>
              <a:rPr lang="en-US" sz="3200" dirty="0">
                <a:latin typeface="+mj-lt"/>
              </a:rPr>
              <a:t>Planning</a:t>
            </a:r>
          </a:p>
          <a:p>
            <a:r>
              <a:rPr lang="en-US" sz="3200" dirty="0">
                <a:latin typeface="+mj-lt"/>
              </a:rPr>
              <a:t>Forethought</a:t>
            </a:r>
          </a:p>
          <a:p>
            <a:r>
              <a:rPr lang="en-US" sz="3200" dirty="0">
                <a:latin typeface="+mj-lt"/>
              </a:rPr>
              <a:t>Learning from consequences</a:t>
            </a:r>
          </a:p>
          <a:p>
            <a:r>
              <a:rPr lang="en-US" sz="3200" dirty="0">
                <a:latin typeface="+mj-lt"/>
              </a:rPr>
              <a:t>Organization</a:t>
            </a:r>
          </a:p>
          <a:p>
            <a:pPr marL="0" indent="0">
              <a:buNone/>
            </a:pPr>
            <a:endParaRPr lang="en-US" dirty="0"/>
          </a:p>
        </p:txBody>
      </p:sp>
    </p:spTree>
    <p:extLst>
      <p:ext uri="{BB962C8B-B14F-4D97-AF65-F5344CB8AC3E}">
        <p14:creationId xmlns:p14="http://schemas.microsoft.com/office/powerpoint/2010/main" val="4740388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0"/>
            <a:ext cx="8229600" cy="1143000"/>
          </a:xfrm>
        </p:spPr>
        <p:txBody>
          <a:bodyPr>
            <a:normAutofit fontScale="90000"/>
          </a:bodyPr>
          <a:lstStyle/>
          <a:p>
            <a:r>
              <a:rPr lang="en-US" dirty="0"/>
              <a:t>Common co-occurring disorders</a:t>
            </a:r>
          </a:p>
        </p:txBody>
      </p:sp>
      <p:sp>
        <p:nvSpPr>
          <p:cNvPr id="3" name="Content Placeholder 2"/>
          <p:cNvSpPr>
            <a:spLocks noGrp="1"/>
          </p:cNvSpPr>
          <p:nvPr>
            <p:ph idx="1"/>
          </p:nvPr>
        </p:nvSpPr>
        <p:spPr>
          <a:xfrm>
            <a:off x="2209800" y="2286000"/>
            <a:ext cx="8229600" cy="4389120"/>
          </a:xfrm>
        </p:spPr>
        <p:txBody>
          <a:bodyPr>
            <a:normAutofit/>
          </a:bodyPr>
          <a:lstStyle/>
          <a:p>
            <a:pPr marL="0" indent="0">
              <a:buNone/>
            </a:pPr>
            <a:r>
              <a:rPr lang="en-US" sz="4800" dirty="0">
                <a:latin typeface="+mj-lt"/>
              </a:rPr>
              <a:t>Perhaps as many as 70% of people with ADHD will qualify for another diagnosis at some point.</a:t>
            </a:r>
          </a:p>
        </p:txBody>
      </p:sp>
    </p:spTree>
    <p:extLst>
      <p:ext uri="{BB962C8B-B14F-4D97-AF65-F5344CB8AC3E}">
        <p14:creationId xmlns:p14="http://schemas.microsoft.com/office/powerpoint/2010/main" val="138597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noAutofit/>
          </a:bodyPr>
          <a:lstStyle/>
          <a:p>
            <a:r>
              <a:rPr lang="en-US" sz="3600" dirty="0"/>
              <a:t>Lifetime Prevalence in Pediatric Population with ADHD </a:t>
            </a:r>
            <a:r>
              <a:rPr lang="en-US" sz="1800" dirty="0"/>
              <a:t>(</a:t>
            </a:r>
            <a:r>
              <a:rPr lang="en-US" sz="1800" dirty="0" err="1"/>
              <a:t>Biederman</a:t>
            </a:r>
            <a:r>
              <a:rPr lang="en-US" sz="1800" dirty="0"/>
              <a:t>, 2004)</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47210604"/>
              </p:ext>
            </p:extLst>
          </p:nvPr>
        </p:nvGraphicFramePr>
        <p:xfrm>
          <a:off x="1981200" y="1371601"/>
          <a:ext cx="8229600" cy="4953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352810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1981200" y="1219200"/>
            <a:ext cx="8833022" cy="1143000"/>
          </a:xfrm>
        </p:spPr>
        <p:txBody>
          <a:bodyPr>
            <a:normAutofit fontScale="90000"/>
          </a:bodyPr>
          <a:lstStyle/>
          <a:p>
            <a:r>
              <a:rPr lang="en-US" altLang="en-US" dirty="0"/>
              <a:t>ADHD &amp; Girls: New Study </a:t>
            </a:r>
            <a:r>
              <a:rPr lang="en-US" altLang="en-US" sz="3200" dirty="0"/>
              <a:t>(UCLA, PEDIATRICS, Oct 2016)</a:t>
            </a:r>
            <a:br>
              <a:rPr lang="en-US" altLang="en-US" sz="3200" dirty="0"/>
            </a:br>
            <a:r>
              <a:rPr lang="en-US" altLang="en-US" sz="3200" dirty="0"/>
              <a:t>			2000 girls between 8-13</a:t>
            </a:r>
            <a:br>
              <a:rPr lang="en-US" altLang="en-US" sz="3200" dirty="0"/>
            </a:br>
            <a:endParaRPr lang="en-US" altLang="en-US" dirty="0"/>
          </a:p>
        </p:txBody>
      </p:sp>
      <p:sp>
        <p:nvSpPr>
          <p:cNvPr id="69635" name="Content Placeholder 2"/>
          <p:cNvSpPr>
            <a:spLocks noGrp="1"/>
          </p:cNvSpPr>
          <p:nvPr>
            <p:ph sz="quarter" idx="2"/>
          </p:nvPr>
        </p:nvSpPr>
        <p:spPr>
          <a:xfrm>
            <a:off x="6705600" y="2054780"/>
            <a:ext cx="3962400" cy="3845720"/>
          </a:xfrm>
        </p:spPr>
        <p:txBody>
          <a:bodyPr>
            <a:normAutofit/>
          </a:bodyPr>
          <a:lstStyle/>
          <a:p>
            <a:pPr marL="0" indent="0">
              <a:buNone/>
            </a:pPr>
            <a:br>
              <a:rPr lang="en-US" altLang="en-US" sz="2400" i="1" dirty="0"/>
            </a:br>
            <a:r>
              <a:rPr lang="en-US" altLang="en-US" sz="2400" i="1" dirty="0"/>
              <a:t>Girls with attention deficit hyperactivity disorder are at higher risk than girls without ADHD for multiple mental disorders that often lead to cascading problems such as abusive relationships, teenage pregnancies, poor grades and drug abuse.</a:t>
            </a:r>
          </a:p>
          <a:p>
            <a:pPr marL="0" indent="0">
              <a:buNone/>
            </a:pPr>
            <a:endParaRPr lang="en-US" altLang="en-US" dirty="0"/>
          </a:p>
          <a:p>
            <a:pPr marL="0" indent="0">
              <a:buNone/>
            </a:pPr>
            <a:endParaRPr lang="en-US" altLang="en-US" dirty="0"/>
          </a:p>
        </p:txBody>
      </p:sp>
      <p:graphicFrame>
        <p:nvGraphicFramePr>
          <p:cNvPr id="7" name="Content Placeholder 6"/>
          <p:cNvGraphicFramePr>
            <a:graphicFrameLocks noGrp="1"/>
          </p:cNvGraphicFramePr>
          <p:nvPr>
            <p:ph sz="quarter" idx="4"/>
            <p:extLst>
              <p:ext uri="{D42A27DB-BD31-4B8C-83A1-F6EECF244321}">
                <p14:modId xmlns:p14="http://schemas.microsoft.com/office/powerpoint/2010/main" val="4213717709"/>
              </p:ext>
            </p:extLst>
          </p:nvPr>
        </p:nvGraphicFramePr>
        <p:xfrm>
          <a:off x="1981201" y="1905001"/>
          <a:ext cx="4503735" cy="4315857"/>
        </p:xfrm>
        <a:graphic>
          <a:graphicData uri="http://schemas.openxmlformats.org/drawingml/2006/table">
            <a:tbl>
              <a:tblPr firstRow="1" bandRow="1">
                <a:tableStyleId>{5C22544A-7EE6-4342-B048-85BDC9FD1C3A}</a:tableStyleId>
              </a:tblPr>
              <a:tblGrid>
                <a:gridCol w="1989136">
                  <a:extLst>
                    <a:ext uri="{9D8B030D-6E8A-4147-A177-3AD203B41FA5}">
                      <a16:colId xmlns:a16="http://schemas.microsoft.com/office/drawing/2014/main" val="2636304200"/>
                    </a:ext>
                  </a:extLst>
                </a:gridCol>
                <a:gridCol w="1295400">
                  <a:extLst>
                    <a:ext uri="{9D8B030D-6E8A-4147-A177-3AD203B41FA5}">
                      <a16:colId xmlns:a16="http://schemas.microsoft.com/office/drawing/2014/main" val="452946543"/>
                    </a:ext>
                  </a:extLst>
                </a:gridCol>
                <a:gridCol w="1219199">
                  <a:extLst>
                    <a:ext uri="{9D8B030D-6E8A-4147-A177-3AD203B41FA5}">
                      <a16:colId xmlns:a16="http://schemas.microsoft.com/office/drawing/2014/main" val="3351674935"/>
                    </a:ext>
                  </a:extLst>
                </a:gridCol>
              </a:tblGrid>
              <a:tr h="1130802">
                <a:tc>
                  <a:txBody>
                    <a:bodyPr/>
                    <a:lstStyle/>
                    <a:p>
                      <a:r>
                        <a:rPr lang="en-US" sz="2000" dirty="0">
                          <a:latin typeface="+mj-lt"/>
                        </a:rPr>
                        <a:t>Co-occurring</a:t>
                      </a:r>
                      <a:r>
                        <a:rPr lang="en-US" sz="2000" baseline="0" dirty="0">
                          <a:latin typeface="+mj-lt"/>
                        </a:rPr>
                        <a:t> disorders</a:t>
                      </a:r>
                      <a:endParaRPr lang="en-US" sz="2000" dirty="0">
                        <a:latin typeface="+mj-lt"/>
                      </a:endParaRPr>
                    </a:p>
                  </a:txBody>
                  <a:tcPr/>
                </a:tc>
                <a:tc>
                  <a:txBody>
                    <a:bodyPr/>
                    <a:lstStyle/>
                    <a:p>
                      <a:r>
                        <a:rPr lang="en-US" dirty="0">
                          <a:latin typeface="+mj-lt"/>
                        </a:rPr>
                        <a:t>ADHD GIRLS</a:t>
                      </a:r>
                    </a:p>
                  </a:txBody>
                  <a:tcPr/>
                </a:tc>
                <a:tc>
                  <a:txBody>
                    <a:bodyPr/>
                    <a:lstStyle/>
                    <a:p>
                      <a:r>
                        <a:rPr lang="en-US" dirty="0">
                          <a:latin typeface="+mj-lt"/>
                        </a:rPr>
                        <a:t>Non-ADHD GIRLS</a:t>
                      </a:r>
                    </a:p>
                  </a:txBody>
                  <a:tcPr/>
                </a:tc>
                <a:extLst>
                  <a:ext uri="{0D108BD9-81ED-4DB2-BD59-A6C34878D82A}">
                    <a16:rowId xmlns:a16="http://schemas.microsoft.com/office/drawing/2014/main" val="2397656692"/>
                  </a:ext>
                </a:extLst>
              </a:tr>
              <a:tr h="716175">
                <a:tc>
                  <a:txBody>
                    <a:bodyPr/>
                    <a:lstStyle/>
                    <a:p>
                      <a:r>
                        <a:rPr lang="en-US" sz="2400" dirty="0">
                          <a:latin typeface="+mj-lt"/>
                        </a:rPr>
                        <a:t>Anxiety</a:t>
                      </a:r>
                      <a:r>
                        <a:rPr lang="en-US" sz="2400" baseline="0" dirty="0">
                          <a:latin typeface="+mj-lt"/>
                        </a:rPr>
                        <a:t> Disorder</a:t>
                      </a:r>
                      <a:endParaRPr lang="en-US" sz="2400" dirty="0">
                        <a:latin typeface="+mj-lt"/>
                      </a:endParaRPr>
                    </a:p>
                  </a:txBody>
                  <a:tcPr/>
                </a:tc>
                <a:tc>
                  <a:txBody>
                    <a:bodyPr/>
                    <a:lstStyle/>
                    <a:p>
                      <a:pPr algn="ctr"/>
                      <a:r>
                        <a:rPr lang="en-US" sz="3200" dirty="0">
                          <a:latin typeface="+mj-lt"/>
                        </a:rPr>
                        <a:t>38%</a:t>
                      </a:r>
                    </a:p>
                  </a:txBody>
                  <a:tcPr/>
                </a:tc>
                <a:tc>
                  <a:txBody>
                    <a:bodyPr/>
                    <a:lstStyle/>
                    <a:p>
                      <a:pPr algn="ctr"/>
                      <a:r>
                        <a:rPr lang="en-US" sz="3200" dirty="0">
                          <a:latin typeface="+mj-lt"/>
                        </a:rPr>
                        <a:t>14%</a:t>
                      </a:r>
                    </a:p>
                  </a:txBody>
                  <a:tcPr/>
                </a:tc>
                <a:extLst>
                  <a:ext uri="{0D108BD9-81ED-4DB2-BD59-A6C34878D82A}">
                    <a16:rowId xmlns:a16="http://schemas.microsoft.com/office/drawing/2014/main" val="1080175902"/>
                  </a:ext>
                </a:extLst>
              </a:tr>
              <a:tr h="716175">
                <a:tc>
                  <a:txBody>
                    <a:bodyPr/>
                    <a:lstStyle/>
                    <a:p>
                      <a:r>
                        <a:rPr lang="en-US" sz="2400" dirty="0">
                          <a:latin typeface="+mj-lt"/>
                        </a:rPr>
                        <a:t>Depression</a:t>
                      </a:r>
                    </a:p>
                  </a:txBody>
                  <a:tcPr/>
                </a:tc>
                <a:tc>
                  <a:txBody>
                    <a:bodyPr/>
                    <a:lstStyle/>
                    <a:p>
                      <a:pPr algn="ctr"/>
                      <a:r>
                        <a:rPr lang="en-US" sz="3200" dirty="0">
                          <a:latin typeface="+mj-lt"/>
                        </a:rPr>
                        <a:t>10%</a:t>
                      </a:r>
                    </a:p>
                  </a:txBody>
                  <a:tcPr/>
                </a:tc>
                <a:tc>
                  <a:txBody>
                    <a:bodyPr/>
                    <a:lstStyle/>
                    <a:p>
                      <a:pPr algn="ctr"/>
                      <a:r>
                        <a:rPr lang="en-US" sz="3200" dirty="0">
                          <a:latin typeface="+mj-lt"/>
                        </a:rPr>
                        <a:t>3%</a:t>
                      </a:r>
                    </a:p>
                  </a:txBody>
                  <a:tcPr/>
                </a:tc>
                <a:extLst>
                  <a:ext uri="{0D108BD9-81ED-4DB2-BD59-A6C34878D82A}">
                    <a16:rowId xmlns:a16="http://schemas.microsoft.com/office/drawing/2014/main" val="4256050162"/>
                  </a:ext>
                </a:extLst>
              </a:tr>
              <a:tr h="716175">
                <a:tc>
                  <a:txBody>
                    <a:bodyPr/>
                    <a:lstStyle/>
                    <a:p>
                      <a:r>
                        <a:rPr lang="en-US" sz="2400" dirty="0">
                          <a:latin typeface="+mj-lt"/>
                        </a:rPr>
                        <a:t>Oppositional/</a:t>
                      </a:r>
                      <a:br>
                        <a:rPr lang="en-US" sz="2400" dirty="0">
                          <a:latin typeface="+mj-lt"/>
                        </a:rPr>
                      </a:br>
                      <a:r>
                        <a:rPr lang="en-US" sz="2400" dirty="0">
                          <a:latin typeface="+mj-lt"/>
                        </a:rPr>
                        <a:t>Defiant</a:t>
                      </a:r>
                    </a:p>
                  </a:txBody>
                  <a:tcPr/>
                </a:tc>
                <a:tc>
                  <a:txBody>
                    <a:bodyPr/>
                    <a:lstStyle/>
                    <a:p>
                      <a:pPr algn="ctr"/>
                      <a:r>
                        <a:rPr lang="en-US" sz="3200" dirty="0">
                          <a:latin typeface="+mj-lt"/>
                        </a:rPr>
                        <a:t>42%</a:t>
                      </a:r>
                    </a:p>
                  </a:txBody>
                  <a:tcPr/>
                </a:tc>
                <a:tc>
                  <a:txBody>
                    <a:bodyPr/>
                    <a:lstStyle/>
                    <a:p>
                      <a:pPr algn="ctr"/>
                      <a:r>
                        <a:rPr lang="en-US" sz="3200" dirty="0">
                          <a:latin typeface="+mj-lt"/>
                        </a:rPr>
                        <a:t>5%</a:t>
                      </a:r>
                    </a:p>
                  </a:txBody>
                  <a:tcPr/>
                </a:tc>
                <a:extLst>
                  <a:ext uri="{0D108BD9-81ED-4DB2-BD59-A6C34878D82A}">
                    <a16:rowId xmlns:a16="http://schemas.microsoft.com/office/drawing/2014/main" val="3794903108"/>
                  </a:ext>
                </a:extLst>
              </a:tr>
              <a:tr h="716175">
                <a:tc>
                  <a:txBody>
                    <a:bodyPr/>
                    <a:lstStyle/>
                    <a:p>
                      <a:r>
                        <a:rPr lang="en-US" sz="2400" dirty="0">
                          <a:latin typeface="+mj-lt"/>
                        </a:rPr>
                        <a:t>Conduct</a:t>
                      </a:r>
                      <a:r>
                        <a:rPr lang="en-US" sz="2400" baseline="0" dirty="0">
                          <a:latin typeface="+mj-lt"/>
                        </a:rPr>
                        <a:t> Disorder</a:t>
                      </a:r>
                      <a:endParaRPr lang="en-US" sz="2400" dirty="0">
                        <a:latin typeface="+mj-lt"/>
                      </a:endParaRPr>
                    </a:p>
                  </a:txBody>
                  <a:tcPr/>
                </a:tc>
                <a:tc>
                  <a:txBody>
                    <a:bodyPr/>
                    <a:lstStyle/>
                    <a:p>
                      <a:pPr algn="ctr"/>
                      <a:r>
                        <a:rPr lang="en-US" sz="3200" dirty="0">
                          <a:latin typeface="+mj-lt"/>
                        </a:rPr>
                        <a:t>13%</a:t>
                      </a:r>
                    </a:p>
                  </a:txBody>
                  <a:tcPr/>
                </a:tc>
                <a:tc>
                  <a:txBody>
                    <a:bodyPr/>
                    <a:lstStyle/>
                    <a:p>
                      <a:pPr algn="ctr"/>
                      <a:r>
                        <a:rPr lang="en-US" sz="3200" dirty="0">
                          <a:latin typeface="+mj-lt"/>
                        </a:rPr>
                        <a:t>&lt;1%</a:t>
                      </a:r>
                    </a:p>
                  </a:txBody>
                  <a:tcPr/>
                </a:tc>
                <a:extLst>
                  <a:ext uri="{0D108BD9-81ED-4DB2-BD59-A6C34878D82A}">
                    <a16:rowId xmlns:a16="http://schemas.microsoft.com/office/drawing/2014/main" val="2126901170"/>
                  </a:ext>
                </a:extLst>
              </a:tr>
            </a:tbl>
          </a:graphicData>
        </a:graphic>
      </p:graphicFrame>
    </p:spTree>
    <p:extLst>
      <p:ext uri="{BB962C8B-B14F-4D97-AF65-F5344CB8AC3E}">
        <p14:creationId xmlns:p14="http://schemas.microsoft.com/office/powerpoint/2010/main" val="3563167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926431" y="0"/>
            <a:ext cx="8229600" cy="1143000"/>
          </a:xfrm>
        </p:spPr>
        <p:txBody>
          <a:bodyPr/>
          <a:lstStyle/>
          <a:p>
            <a:pPr algn="ctr" eaLnBrk="1" hangingPunct="1"/>
            <a:r>
              <a:rPr lang="en-US" dirty="0"/>
              <a:t>What is ADHD/ADD?</a:t>
            </a:r>
          </a:p>
        </p:txBody>
      </p:sp>
      <p:sp>
        <p:nvSpPr>
          <p:cNvPr id="4099" name="Rectangle 3"/>
          <p:cNvSpPr>
            <a:spLocks noGrp="1" noChangeArrowheads="1"/>
          </p:cNvSpPr>
          <p:nvPr>
            <p:ph idx="1"/>
          </p:nvPr>
        </p:nvSpPr>
        <p:spPr>
          <a:xfrm>
            <a:off x="1028700" y="1447800"/>
            <a:ext cx="10134600" cy="5257800"/>
          </a:xfrm>
        </p:spPr>
        <p:txBody>
          <a:bodyPr>
            <a:normAutofit/>
          </a:bodyPr>
          <a:lstStyle/>
          <a:p>
            <a:r>
              <a:rPr lang="en-US" sz="4800" i="1" dirty="0">
                <a:latin typeface="+mj-lt"/>
              </a:rPr>
              <a:t>Common</a:t>
            </a:r>
            <a:r>
              <a:rPr lang="en-US" sz="4800" dirty="0">
                <a:latin typeface="+mj-lt"/>
              </a:rPr>
              <a:t> disorder (3-6%) </a:t>
            </a:r>
            <a:r>
              <a:rPr lang="en-US" sz="4800" dirty="0" err="1">
                <a:latin typeface="+mj-lt"/>
              </a:rPr>
              <a:t>Crosscultural</a:t>
            </a:r>
            <a:endParaRPr lang="en-US" sz="4800" dirty="0">
              <a:latin typeface="+mj-lt"/>
            </a:endParaRPr>
          </a:p>
          <a:p>
            <a:r>
              <a:rPr lang="en-US" sz="4800" dirty="0">
                <a:latin typeface="+mj-lt"/>
              </a:rPr>
              <a:t>Neurobiological, not “psychological”</a:t>
            </a:r>
          </a:p>
          <a:p>
            <a:r>
              <a:rPr lang="en-US" sz="4800" i="1" dirty="0">
                <a:latin typeface="+mj-lt"/>
              </a:rPr>
              <a:t>Extensively</a:t>
            </a:r>
            <a:r>
              <a:rPr lang="en-US" sz="4800" dirty="0">
                <a:latin typeface="+mj-lt"/>
              </a:rPr>
              <a:t> researched with broad agreement on fundamentals</a:t>
            </a:r>
          </a:p>
          <a:p>
            <a:pPr marL="0" indent="0" algn="ctr">
              <a:buNone/>
            </a:pPr>
            <a:endParaRPr lang="en-US" dirty="0"/>
          </a:p>
          <a:p>
            <a:pPr eaLnBrk="1" hangingPunct="1"/>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fade">
                                      <p:cBhvr>
                                        <p:cTn id="7" dur="500"/>
                                        <p:tgtEl>
                                          <p:spTgt spid="4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99">
                                            <p:txEl>
                                              <p:pRg st="1" end="1"/>
                                            </p:txEl>
                                          </p:spTgt>
                                        </p:tgtEl>
                                        <p:attrNameLst>
                                          <p:attrName>style.visibility</p:attrName>
                                        </p:attrNameLst>
                                      </p:cBhvr>
                                      <p:to>
                                        <p:strVal val="visible"/>
                                      </p:to>
                                    </p:set>
                                    <p:animEffect transition="in" filter="fade">
                                      <p:cBhvr>
                                        <p:cTn id="12" dur="500"/>
                                        <p:tgtEl>
                                          <p:spTgt spid="40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99">
                                            <p:txEl>
                                              <p:pRg st="2" end="2"/>
                                            </p:txEl>
                                          </p:spTgt>
                                        </p:tgtEl>
                                        <p:attrNameLst>
                                          <p:attrName>style.visibility</p:attrName>
                                        </p:attrNameLst>
                                      </p:cBhvr>
                                      <p:to>
                                        <p:strVal val="visible"/>
                                      </p:to>
                                    </p:set>
                                    <p:animEffect transition="in" filter="fade">
                                      <p:cBhvr>
                                        <p:cTn id="17" dur="500"/>
                                        <p:tgtEl>
                                          <p:spTgt spid="40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rlv.zcache.com/this_is_adhd_tshirt-p235504837302746949zwv5s_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2743200"/>
            <a:ext cx="3810000" cy="381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828800" y="914400"/>
            <a:ext cx="6400800" cy="3474720"/>
          </a:xfrm>
          <a:prstGeom prst="rect">
            <a:avLst/>
          </a:prstGeom>
        </p:spPr>
        <p:txBody>
          <a:bodyPr>
            <a:normAutofit/>
          </a:bodyPr>
          <a:lstStyle/>
          <a:p>
            <a:pPr marL="45720" indent="0">
              <a:buNone/>
            </a:pPr>
            <a:r>
              <a:rPr lang="en-US" sz="3600" dirty="0">
                <a:latin typeface="+mj-lt"/>
              </a:rPr>
              <a:t>ADHD is NOT merely a person who has trouble paying attention, who may or may not be hyperactive.</a:t>
            </a:r>
          </a:p>
        </p:txBody>
      </p:sp>
    </p:spTree>
    <p:extLst>
      <p:ext uri="{BB962C8B-B14F-4D97-AF65-F5344CB8AC3E}">
        <p14:creationId xmlns:p14="http://schemas.microsoft.com/office/powerpoint/2010/main" val="4702044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450" y="0"/>
            <a:ext cx="8229600" cy="1143000"/>
          </a:xfrm>
        </p:spPr>
        <p:txBody>
          <a:bodyPr>
            <a:normAutofit fontScale="90000"/>
          </a:bodyPr>
          <a:lstStyle/>
          <a:p>
            <a:r>
              <a:rPr lang="en-US" dirty="0"/>
              <a:t>An example of ADHD complexity</a:t>
            </a:r>
          </a:p>
        </p:txBody>
      </p:sp>
      <p:pic>
        <p:nvPicPr>
          <p:cNvPr id="4" name="Content Placeholder 3"/>
          <p:cNvPicPr>
            <a:picLocks noGrp="1" noChangeAspect="1"/>
          </p:cNvPicPr>
          <p:nvPr>
            <p:ph idx="1"/>
          </p:nvPr>
        </p:nvPicPr>
        <p:blipFill>
          <a:blip r:embed="rId2"/>
          <a:stretch>
            <a:fillRect/>
          </a:stretch>
        </p:blipFill>
        <p:spPr>
          <a:xfrm>
            <a:off x="552450" y="1981200"/>
            <a:ext cx="6134100" cy="35052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6934200" y="1524000"/>
            <a:ext cx="5181600" cy="1077218"/>
          </a:xfrm>
          <a:prstGeom prst="rect">
            <a:avLst/>
          </a:prstGeom>
          <a:noFill/>
        </p:spPr>
        <p:txBody>
          <a:bodyPr wrap="square" rtlCol="0">
            <a:spAutoFit/>
          </a:bodyPr>
          <a:lstStyle/>
          <a:p>
            <a:r>
              <a:rPr lang="en-US" sz="3200" dirty="0">
                <a:solidFill>
                  <a:schemeClr val="bg1">
                    <a:lumMod val="50000"/>
                  </a:schemeClr>
                </a:solidFill>
              </a:rPr>
              <a:t>ADHD patients require more dental care. Why?</a:t>
            </a:r>
          </a:p>
        </p:txBody>
      </p:sp>
    </p:spTree>
    <p:extLst>
      <p:ext uri="{BB962C8B-B14F-4D97-AF65-F5344CB8AC3E}">
        <p14:creationId xmlns:p14="http://schemas.microsoft.com/office/powerpoint/2010/main" val="36021583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450" y="0"/>
            <a:ext cx="8229600" cy="1143000"/>
          </a:xfrm>
        </p:spPr>
        <p:txBody>
          <a:bodyPr>
            <a:normAutofit fontScale="90000"/>
          </a:bodyPr>
          <a:lstStyle/>
          <a:p>
            <a:r>
              <a:rPr lang="en-US" dirty="0"/>
              <a:t>An example of ADHD complexity</a:t>
            </a:r>
          </a:p>
        </p:txBody>
      </p:sp>
      <p:pic>
        <p:nvPicPr>
          <p:cNvPr id="4" name="Content Placeholder 3"/>
          <p:cNvPicPr>
            <a:picLocks noGrp="1" noChangeAspect="1"/>
          </p:cNvPicPr>
          <p:nvPr>
            <p:ph idx="1"/>
          </p:nvPr>
        </p:nvPicPr>
        <p:blipFill>
          <a:blip r:embed="rId2"/>
          <a:stretch>
            <a:fillRect/>
          </a:stretch>
        </p:blipFill>
        <p:spPr>
          <a:xfrm>
            <a:off x="552450" y="1981200"/>
            <a:ext cx="6134100" cy="35052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6934200" y="1524000"/>
            <a:ext cx="5181600" cy="5016758"/>
          </a:xfrm>
          <a:prstGeom prst="rect">
            <a:avLst/>
          </a:prstGeom>
          <a:noFill/>
        </p:spPr>
        <p:txBody>
          <a:bodyPr wrap="square" rtlCol="0">
            <a:spAutoFit/>
          </a:bodyPr>
          <a:lstStyle/>
          <a:p>
            <a:r>
              <a:rPr lang="en-US" sz="3200" dirty="0">
                <a:solidFill>
                  <a:schemeClr val="bg1">
                    <a:lumMod val="50000"/>
                  </a:schemeClr>
                </a:solidFill>
              </a:rPr>
              <a:t>ADHD patients require more dental care. Why?</a:t>
            </a:r>
          </a:p>
          <a:p>
            <a:endParaRPr lang="en-US" sz="3200" dirty="0">
              <a:solidFill>
                <a:schemeClr val="bg1">
                  <a:lumMod val="50000"/>
                </a:schemeClr>
              </a:solidFill>
            </a:endParaRPr>
          </a:p>
          <a:p>
            <a:pPr marL="342900" indent="-342900">
              <a:buAutoNum type="arabicPeriod"/>
            </a:pPr>
            <a:r>
              <a:rPr lang="en-US" sz="3200" dirty="0">
                <a:solidFill>
                  <a:schemeClr val="bg1">
                    <a:lumMod val="50000"/>
                  </a:schemeClr>
                </a:solidFill>
              </a:rPr>
              <a:t>Impulsivity = accidents = dental trauma</a:t>
            </a:r>
          </a:p>
          <a:p>
            <a:pPr marL="342900" indent="-342900">
              <a:buAutoNum type="arabicPeriod"/>
            </a:pPr>
            <a:r>
              <a:rPr lang="en-US" sz="3200" dirty="0">
                <a:solidFill>
                  <a:schemeClr val="bg1">
                    <a:lumMod val="50000"/>
                  </a:schemeClr>
                </a:solidFill>
              </a:rPr>
              <a:t>Poor hygiene</a:t>
            </a:r>
          </a:p>
          <a:p>
            <a:pPr marL="342900" indent="-342900">
              <a:buAutoNum type="arabicPeriod"/>
            </a:pPr>
            <a:r>
              <a:rPr lang="en-US" sz="3200" dirty="0">
                <a:solidFill>
                  <a:schemeClr val="bg1">
                    <a:lumMod val="50000"/>
                  </a:schemeClr>
                </a:solidFill>
              </a:rPr>
              <a:t>Grinding teeth</a:t>
            </a:r>
          </a:p>
          <a:p>
            <a:pPr marL="342900" indent="-342900">
              <a:buAutoNum type="arabicPeriod"/>
            </a:pPr>
            <a:r>
              <a:rPr lang="en-US" sz="3200" dirty="0">
                <a:solidFill>
                  <a:schemeClr val="bg1">
                    <a:lumMod val="50000"/>
                  </a:schemeClr>
                </a:solidFill>
              </a:rPr>
              <a:t>Genetics: thinner enamel?</a:t>
            </a:r>
          </a:p>
          <a:p>
            <a:pPr marL="342900" indent="-342900">
              <a:buAutoNum type="arabicPeriod"/>
            </a:pPr>
            <a:r>
              <a:rPr lang="en-US" sz="3200" dirty="0">
                <a:solidFill>
                  <a:schemeClr val="bg1">
                    <a:lumMod val="50000"/>
                  </a:schemeClr>
                </a:solidFill>
              </a:rPr>
              <a:t>Genetics: less resistance to oral bacteria</a:t>
            </a:r>
          </a:p>
        </p:txBody>
      </p:sp>
    </p:spTree>
    <p:extLst>
      <p:ext uri="{BB962C8B-B14F-4D97-AF65-F5344CB8AC3E}">
        <p14:creationId xmlns:p14="http://schemas.microsoft.com/office/powerpoint/2010/main" val="12141098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t>Controversies</a:t>
            </a:r>
          </a:p>
        </p:txBody>
      </p:sp>
      <p:sp>
        <p:nvSpPr>
          <p:cNvPr id="33795" name="Rectangle 3"/>
          <p:cNvSpPr>
            <a:spLocks noGrp="1" noChangeArrowheads="1"/>
          </p:cNvSpPr>
          <p:nvPr>
            <p:ph idx="1"/>
          </p:nvPr>
        </p:nvSpPr>
        <p:spPr>
          <a:xfrm>
            <a:off x="838200" y="2039112"/>
            <a:ext cx="7661275" cy="4114800"/>
          </a:xfrm>
        </p:spPr>
        <p:txBody>
          <a:bodyPr>
            <a:normAutofit/>
          </a:bodyPr>
          <a:lstStyle/>
          <a:p>
            <a:pPr eaLnBrk="1" hangingPunct="1"/>
            <a:r>
              <a:rPr lang="en-US" sz="3600" dirty="0"/>
              <a:t>Is it </a:t>
            </a:r>
            <a:r>
              <a:rPr lang="en-US" sz="3600" dirty="0" err="1"/>
              <a:t>overdiagnosed</a:t>
            </a:r>
            <a:r>
              <a:rPr lang="en-US" sz="3600" dirty="0"/>
              <a:t>?</a:t>
            </a:r>
          </a:p>
          <a:p>
            <a:pPr eaLnBrk="1" hangingPunct="1"/>
            <a:r>
              <a:rPr lang="en-US" sz="3600" dirty="0"/>
              <a:t>Is medication overused?</a:t>
            </a:r>
          </a:p>
          <a:p>
            <a:pPr eaLnBrk="1" hangingPunct="1"/>
            <a:r>
              <a:rPr lang="en-US" sz="3600" dirty="0"/>
              <a:t>Does it work over the long-term?</a:t>
            </a:r>
          </a:p>
          <a:p>
            <a:pPr eaLnBrk="1" hangingPunct="1"/>
            <a:r>
              <a:rPr lang="en-US" sz="3600" dirty="0"/>
              <a:t>Do stimulant meds have a long-term downside?</a:t>
            </a:r>
          </a:p>
          <a:p>
            <a:pPr eaLnBrk="1" hangingPunct="1"/>
            <a:r>
              <a:rPr lang="en-US" sz="3600" dirty="0"/>
              <a:t>Do “alternative” treatments work?</a:t>
            </a:r>
          </a:p>
        </p:txBody>
      </p:sp>
      <p:pic>
        <p:nvPicPr>
          <p:cNvPr id="37892" name="Picture 4" descr="adhdquestion"/>
          <p:cNvPicPr>
            <a:picLocks noChangeAspect="1" noChangeArrowheads="1"/>
          </p:cNvPicPr>
          <p:nvPr/>
        </p:nvPicPr>
        <p:blipFill>
          <a:blip r:embed="rId2" cstate="print"/>
          <a:srcRect/>
          <a:stretch>
            <a:fillRect/>
          </a:stretch>
        </p:blipFill>
        <p:spPr bwMode="auto">
          <a:xfrm>
            <a:off x="8305800" y="2095500"/>
            <a:ext cx="2566988" cy="26670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364484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t>Overdiagnosis</a:t>
            </a:r>
          </a:p>
        </p:txBody>
      </p:sp>
      <p:sp>
        <p:nvSpPr>
          <p:cNvPr id="34819" name="Content Placeholder 2"/>
          <p:cNvSpPr>
            <a:spLocks noGrp="1"/>
          </p:cNvSpPr>
          <p:nvPr>
            <p:ph idx="1"/>
          </p:nvPr>
        </p:nvSpPr>
        <p:spPr/>
        <p:txBody>
          <a:bodyPr>
            <a:normAutofit/>
          </a:bodyPr>
          <a:lstStyle/>
          <a:p>
            <a:pPr>
              <a:buNone/>
            </a:pPr>
            <a:r>
              <a:rPr lang="en-US" sz="3600" dirty="0"/>
              <a:t>A hypothetical cluster of human mental abilities:</a:t>
            </a:r>
          </a:p>
          <a:p>
            <a:pPr lvl="1"/>
            <a:r>
              <a:rPr lang="en-US" sz="3600" dirty="0"/>
              <a:t>Ability to focus attention appropriately</a:t>
            </a:r>
          </a:p>
          <a:p>
            <a:pPr lvl="1"/>
            <a:r>
              <a:rPr lang="en-US" sz="3600" dirty="0"/>
              <a:t>Ability to control one’s impulses</a:t>
            </a:r>
          </a:p>
          <a:p>
            <a:pPr lvl="1"/>
            <a:r>
              <a:rPr lang="en-US" sz="3600" dirty="0"/>
              <a:t>Ability to plan and organize</a:t>
            </a:r>
          </a:p>
          <a:p>
            <a:pPr lvl="2"/>
            <a:r>
              <a:rPr lang="en-US" sz="3200" dirty="0"/>
              <a:t>Etc.</a:t>
            </a:r>
          </a:p>
        </p:txBody>
      </p:sp>
    </p:spTree>
    <p:extLst>
      <p:ext uri="{BB962C8B-B14F-4D97-AF65-F5344CB8AC3E}">
        <p14:creationId xmlns:p14="http://schemas.microsoft.com/office/powerpoint/2010/main" val="18990438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2" cstate="print"/>
          <a:srcRect/>
          <a:stretch>
            <a:fillRect/>
          </a:stretch>
        </p:blipFill>
        <p:spPr bwMode="auto">
          <a:xfrm>
            <a:off x="1676400" y="0"/>
            <a:ext cx="9144000" cy="6858000"/>
          </a:xfrm>
          <a:prstGeom prst="rect">
            <a:avLst/>
          </a:prstGeom>
          <a:noFill/>
          <a:ln w="9525">
            <a:noFill/>
            <a:miter lim="800000"/>
            <a:headEnd/>
            <a:tailEnd/>
          </a:ln>
        </p:spPr>
      </p:pic>
    </p:spTree>
    <p:extLst>
      <p:ext uri="{BB962C8B-B14F-4D97-AF65-F5344CB8AC3E}">
        <p14:creationId xmlns:p14="http://schemas.microsoft.com/office/powerpoint/2010/main" val="4237969913"/>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www.jmg-galleries.com/blog_images/092307_the_bell_curve_520cc.jpg"/>
          <p:cNvPicPr>
            <a:picLocks noChangeAspect="1" noChangeArrowheads="1"/>
          </p:cNvPicPr>
          <p:nvPr/>
        </p:nvPicPr>
        <p:blipFill>
          <a:blip r:embed="rId2" cstate="print"/>
          <a:srcRect l="1943" t="4032" r="1862" b="7279"/>
          <a:stretch>
            <a:fillRect/>
          </a:stretch>
        </p:blipFill>
        <p:spPr bwMode="auto">
          <a:xfrm>
            <a:off x="2514600" y="685800"/>
            <a:ext cx="7543800"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70661783"/>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ChangeAspect="1" noChangeArrowheads="1"/>
          </p:cNvPicPr>
          <p:nvPr/>
        </p:nvPicPr>
        <p:blipFill>
          <a:blip r:embed="rId2" cstate="print"/>
          <a:srcRect/>
          <a:stretch>
            <a:fillRect/>
          </a:stretch>
        </p:blipFill>
        <p:spPr bwMode="auto">
          <a:xfrm>
            <a:off x="1676400" y="0"/>
            <a:ext cx="9144000" cy="6858000"/>
          </a:xfrm>
          <a:prstGeom prst="rect">
            <a:avLst/>
          </a:prstGeom>
          <a:noFill/>
          <a:ln w="9525">
            <a:noFill/>
            <a:miter lim="800000"/>
            <a:headEnd/>
            <a:tailEnd/>
          </a:ln>
        </p:spPr>
      </p:pic>
    </p:spTree>
    <p:extLst>
      <p:ext uri="{BB962C8B-B14F-4D97-AF65-F5344CB8AC3E}">
        <p14:creationId xmlns:p14="http://schemas.microsoft.com/office/powerpoint/2010/main" val="303437210"/>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p:cNvPicPr>
            <a:picLocks noChangeAspect="1" noChangeArrowheads="1"/>
          </p:cNvPicPr>
          <p:nvPr/>
        </p:nvPicPr>
        <p:blipFill>
          <a:blip r:embed="rId2" cstate="print"/>
          <a:srcRect/>
          <a:stretch>
            <a:fillRect/>
          </a:stretch>
        </p:blipFill>
        <p:spPr bwMode="auto">
          <a:xfrm>
            <a:off x="1524000" y="0"/>
            <a:ext cx="9126538" cy="6858000"/>
          </a:xfrm>
          <a:prstGeom prst="rect">
            <a:avLst/>
          </a:prstGeom>
          <a:noFill/>
          <a:ln w="9525">
            <a:noFill/>
            <a:miter lim="800000"/>
            <a:headEnd/>
            <a:tailEnd/>
          </a:ln>
        </p:spPr>
      </p:pic>
    </p:spTree>
    <p:extLst>
      <p:ext uri="{BB962C8B-B14F-4D97-AF65-F5344CB8AC3E}">
        <p14:creationId xmlns:p14="http://schemas.microsoft.com/office/powerpoint/2010/main" val="1555817867"/>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1524001" y="-6350"/>
            <a:ext cx="9134475" cy="6864350"/>
          </a:xfrm>
          <a:prstGeom prst="rect">
            <a:avLst/>
          </a:prstGeom>
          <a:noFill/>
          <a:ln w="9525">
            <a:noFill/>
            <a:miter lim="800000"/>
            <a:headEnd/>
            <a:tailEnd/>
          </a:ln>
        </p:spPr>
      </p:pic>
    </p:spTree>
    <p:extLst>
      <p:ext uri="{BB962C8B-B14F-4D97-AF65-F5344CB8AC3E}">
        <p14:creationId xmlns:p14="http://schemas.microsoft.com/office/powerpoint/2010/main" val="437160986"/>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926431" y="0"/>
            <a:ext cx="8229600" cy="1143000"/>
          </a:xfrm>
        </p:spPr>
        <p:txBody>
          <a:bodyPr/>
          <a:lstStyle/>
          <a:p>
            <a:pPr algn="ctr" eaLnBrk="1" hangingPunct="1"/>
            <a:r>
              <a:rPr lang="en-US" dirty="0"/>
              <a:t>What is ADHD/ADD?</a:t>
            </a:r>
          </a:p>
        </p:txBody>
      </p:sp>
      <p:sp>
        <p:nvSpPr>
          <p:cNvPr id="4099" name="Rectangle 3"/>
          <p:cNvSpPr>
            <a:spLocks noGrp="1" noChangeArrowheads="1"/>
          </p:cNvSpPr>
          <p:nvPr>
            <p:ph idx="1"/>
          </p:nvPr>
        </p:nvSpPr>
        <p:spPr>
          <a:xfrm>
            <a:off x="1028700" y="1447800"/>
            <a:ext cx="10134600" cy="5257800"/>
          </a:xfrm>
        </p:spPr>
        <p:txBody>
          <a:bodyPr>
            <a:normAutofit/>
          </a:bodyPr>
          <a:lstStyle/>
          <a:p>
            <a:r>
              <a:rPr lang="en-US" sz="4800" dirty="0">
                <a:latin typeface="+mj-lt"/>
              </a:rPr>
              <a:t>Treatable, but potentially serious chronic disorder  </a:t>
            </a:r>
          </a:p>
          <a:p>
            <a:r>
              <a:rPr lang="en-US" sz="4800" dirty="0">
                <a:latin typeface="+mj-lt"/>
              </a:rPr>
              <a:t>As a rule, without treatment, ADHD contributes to lots of problems, extending into adulthood</a:t>
            </a:r>
          </a:p>
          <a:p>
            <a:pPr marL="0" indent="0" algn="ctr">
              <a:buNone/>
            </a:pPr>
            <a:endParaRPr lang="en-US" dirty="0"/>
          </a:p>
          <a:p>
            <a:pPr eaLnBrk="1" hangingPunct="1"/>
            <a:endParaRPr lang="en-US" dirty="0"/>
          </a:p>
        </p:txBody>
      </p:sp>
    </p:spTree>
    <p:extLst>
      <p:ext uri="{BB962C8B-B14F-4D97-AF65-F5344CB8AC3E}">
        <p14:creationId xmlns:p14="http://schemas.microsoft.com/office/powerpoint/2010/main" val="20361605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fade">
                                      <p:cBhvr>
                                        <p:cTn id="7" dur="500"/>
                                        <p:tgtEl>
                                          <p:spTgt spid="4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99">
                                            <p:txEl>
                                              <p:pRg st="1" end="1"/>
                                            </p:txEl>
                                          </p:spTgt>
                                        </p:tgtEl>
                                        <p:attrNameLst>
                                          <p:attrName>style.visibility</p:attrName>
                                        </p:attrNameLst>
                                      </p:cBhvr>
                                      <p:to>
                                        <p:strVal val="visible"/>
                                      </p:to>
                                    </p:set>
                                    <p:animEffect transition="in" filter="fade">
                                      <p:cBhvr>
                                        <p:cTn id="12" dur="500"/>
                                        <p:tgtEl>
                                          <p:spTgt spid="40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p:cNvPicPr>
            <a:picLocks noChangeAspect="1" noChangeArrowheads="1"/>
          </p:cNvPicPr>
          <p:nvPr/>
        </p:nvPicPr>
        <p:blipFill>
          <a:blip r:embed="rId2" cstate="print"/>
          <a:srcRect/>
          <a:stretch>
            <a:fillRect/>
          </a:stretch>
        </p:blipFill>
        <p:spPr bwMode="auto">
          <a:xfrm>
            <a:off x="1524000" y="0"/>
            <a:ext cx="9144000" cy="6872288"/>
          </a:xfrm>
          <a:prstGeom prst="rect">
            <a:avLst/>
          </a:prstGeom>
          <a:noFill/>
          <a:ln w="9525">
            <a:noFill/>
            <a:miter lim="800000"/>
            <a:headEnd/>
            <a:tailEnd/>
          </a:ln>
        </p:spPr>
      </p:pic>
    </p:spTree>
    <p:extLst>
      <p:ext uri="{BB962C8B-B14F-4D97-AF65-F5344CB8AC3E}">
        <p14:creationId xmlns:p14="http://schemas.microsoft.com/office/powerpoint/2010/main" val="4169619864"/>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1524000" y="0"/>
            <a:ext cx="9144000" cy="6872288"/>
          </a:xfrm>
          <a:prstGeom prst="rect">
            <a:avLst/>
          </a:prstGeom>
          <a:noFill/>
          <a:ln w="9525">
            <a:noFill/>
            <a:miter lim="800000"/>
            <a:headEnd/>
            <a:tailEnd/>
          </a:ln>
        </p:spPr>
      </p:pic>
    </p:spTree>
    <p:extLst>
      <p:ext uri="{BB962C8B-B14F-4D97-AF65-F5344CB8AC3E}">
        <p14:creationId xmlns:p14="http://schemas.microsoft.com/office/powerpoint/2010/main" val="3427151478"/>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609600" y="152400"/>
            <a:ext cx="10972800" cy="1143000"/>
          </a:xfrm>
        </p:spPr>
        <p:txBody>
          <a:bodyPr>
            <a:normAutofit/>
          </a:bodyPr>
          <a:lstStyle/>
          <a:p>
            <a:pPr eaLnBrk="1" hangingPunct="1"/>
            <a:r>
              <a:rPr lang="en-US" dirty="0"/>
              <a:t>Overtreatment/Medication controversy</a:t>
            </a:r>
          </a:p>
        </p:txBody>
      </p:sp>
      <p:sp>
        <p:nvSpPr>
          <p:cNvPr id="43011" name="Content Placeholder 2"/>
          <p:cNvSpPr>
            <a:spLocks noGrp="1"/>
          </p:cNvSpPr>
          <p:nvPr>
            <p:ph idx="1"/>
          </p:nvPr>
        </p:nvSpPr>
        <p:spPr>
          <a:xfrm>
            <a:off x="1752601" y="1828800"/>
            <a:ext cx="8347076" cy="4114800"/>
          </a:xfrm>
        </p:spPr>
        <p:txBody>
          <a:bodyPr>
            <a:normAutofit fontScale="92500"/>
          </a:bodyPr>
          <a:lstStyle/>
          <a:p>
            <a:pPr eaLnBrk="1" hangingPunct="1">
              <a:lnSpc>
                <a:spcPct val="150000"/>
              </a:lnSpc>
            </a:pPr>
            <a:r>
              <a:rPr lang="en-US" sz="3000" dirty="0"/>
              <a:t>Based largely on myths and lack of knowledge.</a:t>
            </a:r>
          </a:p>
          <a:p>
            <a:pPr eaLnBrk="1" hangingPunct="1">
              <a:lnSpc>
                <a:spcPct val="150000"/>
              </a:lnSpc>
            </a:pPr>
            <a:r>
              <a:rPr lang="en-US" sz="3000" dirty="0"/>
              <a:t>The meds are </a:t>
            </a:r>
            <a:r>
              <a:rPr lang="en-US" sz="3000" i="1" dirty="0"/>
              <a:t>largely</a:t>
            </a:r>
            <a:r>
              <a:rPr lang="en-US" sz="3000" dirty="0"/>
              <a:t> safe and </a:t>
            </a:r>
            <a:r>
              <a:rPr lang="en-US" sz="3000" i="1" dirty="0"/>
              <a:t>largely</a:t>
            </a:r>
            <a:r>
              <a:rPr lang="en-US" sz="3000" dirty="0"/>
              <a:t> effective and are the most researched medications on the planet.</a:t>
            </a:r>
          </a:p>
          <a:p>
            <a:pPr eaLnBrk="1" hangingPunct="1">
              <a:lnSpc>
                <a:spcPct val="150000"/>
              </a:lnSpc>
            </a:pPr>
            <a:r>
              <a:rPr lang="en-US" sz="3000" dirty="0"/>
              <a:t>Accumulating research that most significant downside of stimulant medications: risk of height reduction of about 1 to 1.5 inches</a:t>
            </a:r>
          </a:p>
          <a:p>
            <a:pPr eaLnBrk="1" hangingPunct="1"/>
            <a:endParaRPr lang="en-US" dirty="0"/>
          </a:p>
        </p:txBody>
      </p:sp>
    </p:spTree>
    <p:extLst>
      <p:ext uri="{BB962C8B-B14F-4D97-AF65-F5344CB8AC3E}">
        <p14:creationId xmlns:p14="http://schemas.microsoft.com/office/powerpoint/2010/main" val="26653246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normAutofit fontScale="90000"/>
          </a:bodyPr>
          <a:lstStyle/>
          <a:p>
            <a:pPr eaLnBrk="1" hangingPunct="1"/>
            <a:r>
              <a:rPr lang="en-US"/>
              <a:t>A common misunderstanding about diagnosis and treatment</a:t>
            </a:r>
          </a:p>
        </p:txBody>
      </p:sp>
      <p:sp>
        <p:nvSpPr>
          <p:cNvPr id="3" name="Content Placeholder 2"/>
          <p:cNvSpPr>
            <a:spLocks noGrp="1"/>
          </p:cNvSpPr>
          <p:nvPr>
            <p:ph idx="1"/>
          </p:nvPr>
        </p:nvSpPr>
        <p:spPr/>
        <p:txBody>
          <a:bodyPr/>
          <a:lstStyle/>
          <a:p>
            <a:pPr eaLnBrk="1" hangingPunct="1"/>
            <a:r>
              <a:rPr lang="en-US" sz="2800"/>
              <a:t>“I don’t think Jason has it because ADHD is being overdiagnosed.  I don’t think Jason should take medicine because these medicines are being overprescribed.”</a:t>
            </a:r>
          </a:p>
          <a:p>
            <a:pPr eaLnBrk="1" hangingPunct="1"/>
            <a:r>
              <a:rPr lang="en-US" sz="2800"/>
              <a:t>EVEN IF OVERDIAGNOSIS AND OVERTREATMENT IS A PROBLEM, IT DOESN’T FOLLOW THAT JASON DOESN’T HAVE THE DISORDER OR NEED THE TREATMENT.</a:t>
            </a:r>
          </a:p>
          <a:p>
            <a:pPr eaLnBrk="1" hangingPunct="1">
              <a:buFont typeface="Wingdings" pitchFamily="2" charset="2"/>
              <a:buNone/>
            </a:pPr>
            <a:endParaRPr lang="en-US"/>
          </a:p>
        </p:txBody>
      </p:sp>
    </p:spTree>
    <p:extLst>
      <p:ext uri="{BB962C8B-B14F-4D97-AF65-F5344CB8AC3E}">
        <p14:creationId xmlns:p14="http://schemas.microsoft.com/office/powerpoint/2010/main" val="191570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4"/>
          <p:cNvSpPr>
            <a:spLocks noGrp="1" noChangeArrowheads="1"/>
          </p:cNvSpPr>
          <p:nvPr>
            <p:ph type="ctrTitle"/>
          </p:nvPr>
        </p:nvSpPr>
        <p:spPr/>
        <p:txBody>
          <a:bodyPr/>
          <a:lstStyle/>
          <a:p>
            <a:pPr eaLnBrk="1" hangingPunct="1"/>
            <a:r>
              <a:rPr lang="en-US"/>
              <a:t>Treatment</a:t>
            </a:r>
          </a:p>
        </p:txBody>
      </p:sp>
      <p:sp>
        <p:nvSpPr>
          <p:cNvPr id="19459" name="Rectangle 5"/>
          <p:cNvSpPr>
            <a:spLocks noGrp="1" noChangeArrowheads="1"/>
          </p:cNvSpPr>
          <p:nvPr>
            <p:ph type="subTitle" idx="1"/>
          </p:nvPr>
        </p:nvSpPr>
        <p:spPr/>
        <p:txBody>
          <a:bodyPr/>
          <a:lstStyle/>
          <a:p>
            <a:pPr eaLnBrk="1" hangingPunct="1"/>
            <a:endParaRPr lang="en-US" dirty="0"/>
          </a:p>
        </p:txBody>
      </p:sp>
      <p:pic>
        <p:nvPicPr>
          <p:cNvPr id="61442" name="Picture 2" descr="http://tbn3.google.com/images?q=tbn:hhSLPYMcPhyxKM:http://www.free-press-release.com/members/members_pic/200811/img/1227544921.jpg">
            <a:hlinkClick r:id="rId2"/>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100000"/>
                    </a14:imgEffect>
                    <a14:imgEffect>
                      <a14:brightnessContrast bright="33000" contrast="57000"/>
                    </a14:imgEffect>
                  </a14:imgLayer>
                </a14:imgProps>
              </a:ext>
            </a:extLst>
          </a:blip>
          <a:srcRect/>
          <a:stretch>
            <a:fillRect/>
          </a:stretch>
        </p:blipFill>
        <p:spPr bwMode="auto">
          <a:xfrm>
            <a:off x="2971800" y="2667001"/>
            <a:ext cx="2743200" cy="3449373"/>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A799F-AF90-894E-8CB4-D487217E9208}"/>
              </a:ext>
            </a:extLst>
          </p:cNvPr>
          <p:cNvSpPr>
            <a:spLocks noGrp="1"/>
          </p:cNvSpPr>
          <p:nvPr>
            <p:ph type="title"/>
          </p:nvPr>
        </p:nvSpPr>
        <p:spPr>
          <a:xfrm>
            <a:off x="609600" y="2590800"/>
            <a:ext cx="10972800" cy="2514600"/>
          </a:xfrm>
        </p:spPr>
        <p:txBody>
          <a:bodyPr>
            <a:normAutofit fontScale="90000"/>
          </a:bodyPr>
          <a:lstStyle/>
          <a:p>
            <a:pPr algn="ctr"/>
            <a:r>
              <a:rPr lang="en-US" dirty="0"/>
              <a:t>Benefits vs. risks of medication</a:t>
            </a:r>
            <a:br>
              <a:rPr lang="en-US" dirty="0"/>
            </a:br>
            <a:r>
              <a:rPr lang="en-US" dirty="0"/>
              <a:t>or</a:t>
            </a:r>
            <a:br>
              <a:rPr lang="en-US" dirty="0"/>
            </a:br>
            <a:r>
              <a:rPr lang="en-US" dirty="0"/>
              <a:t>Risks of medication vs. risks of not treating ADHD with medication</a:t>
            </a:r>
            <a:br>
              <a:rPr lang="en-US" dirty="0"/>
            </a:br>
            <a:endParaRPr lang="en-US" dirty="0"/>
          </a:p>
        </p:txBody>
      </p:sp>
    </p:spTree>
    <p:extLst>
      <p:ext uri="{BB962C8B-B14F-4D97-AF65-F5344CB8AC3E}">
        <p14:creationId xmlns:p14="http://schemas.microsoft.com/office/powerpoint/2010/main" val="29814167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8624" y="-377505"/>
            <a:ext cx="8229600" cy="1143000"/>
          </a:xfrm>
        </p:spPr>
        <p:txBody>
          <a:bodyPr>
            <a:normAutofit/>
          </a:bodyPr>
          <a:lstStyle/>
          <a:p>
            <a:r>
              <a:rPr lang="en-US" dirty="0"/>
              <a:t>Life of the child with ADHD</a:t>
            </a:r>
          </a:p>
        </p:txBody>
      </p:sp>
      <p:sp>
        <p:nvSpPr>
          <p:cNvPr id="3" name="Content Placeholder 2"/>
          <p:cNvSpPr>
            <a:spLocks noGrp="1"/>
          </p:cNvSpPr>
          <p:nvPr>
            <p:ph idx="1"/>
          </p:nvPr>
        </p:nvSpPr>
        <p:spPr>
          <a:xfrm>
            <a:off x="840297" y="876648"/>
            <a:ext cx="10459674" cy="5775821"/>
          </a:xfrm>
        </p:spPr>
        <p:txBody>
          <a:bodyPr>
            <a:normAutofit/>
          </a:bodyPr>
          <a:lstStyle/>
          <a:p>
            <a:r>
              <a:rPr lang="en-US" sz="2800" dirty="0">
                <a:latin typeface="+mj-lt"/>
              </a:rPr>
              <a:t>Often inadequate medication treatment.</a:t>
            </a:r>
            <a:br>
              <a:rPr lang="en-US" sz="2800" dirty="0">
                <a:latin typeface="+mj-lt"/>
              </a:rPr>
            </a:br>
            <a:endParaRPr lang="en-US" sz="2800" dirty="0">
              <a:latin typeface="+mj-lt"/>
            </a:endParaRPr>
          </a:p>
          <a:p>
            <a:pPr lvl="1"/>
            <a:r>
              <a:rPr lang="en-US" sz="2800" dirty="0">
                <a:latin typeface="+mj-lt"/>
              </a:rPr>
              <a:t>Tendency to start with low doses (okay?) but then to stay too low</a:t>
            </a:r>
          </a:p>
          <a:p>
            <a:pPr lvl="1"/>
            <a:r>
              <a:rPr lang="en-US" sz="2800" dirty="0">
                <a:latin typeface="+mj-lt"/>
              </a:rPr>
              <a:t>Try 2, then quit</a:t>
            </a:r>
          </a:p>
          <a:p>
            <a:pPr lvl="1"/>
            <a:r>
              <a:rPr lang="en-US" sz="2800" dirty="0">
                <a:latin typeface="+mj-lt"/>
              </a:rPr>
              <a:t>Poor persistence of treatment, even when it works</a:t>
            </a:r>
            <a:br>
              <a:rPr lang="en-US" sz="2800" dirty="0">
                <a:latin typeface="+mj-lt"/>
              </a:rPr>
            </a:br>
            <a:endParaRPr lang="en-US" sz="2800" dirty="0">
              <a:latin typeface="+mj-lt"/>
            </a:endParaRPr>
          </a:p>
          <a:p>
            <a:r>
              <a:rPr lang="en-US" sz="2800" dirty="0">
                <a:latin typeface="+mj-lt"/>
              </a:rPr>
              <a:t>Behavioral treatments helpful, but require large “doses” and so rarely done adequately.</a:t>
            </a:r>
            <a:br>
              <a:rPr lang="en-US" sz="2800" dirty="0">
                <a:latin typeface="+mj-lt"/>
              </a:rPr>
            </a:br>
            <a:endParaRPr lang="en-US" sz="2800" dirty="0">
              <a:latin typeface="+mj-lt"/>
            </a:endParaRPr>
          </a:p>
          <a:p>
            <a:r>
              <a:rPr lang="en-US" sz="2800" dirty="0">
                <a:latin typeface="+mj-lt"/>
              </a:rPr>
              <a:t>Most adults in child’s life don’t understand the disorder. Myths and misunderstandings abound.</a:t>
            </a:r>
          </a:p>
        </p:txBody>
      </p:sp>
    </p:spTree>
    <p:extLst>
      <p:ext uri="{BB962C8B-B14F-4D97-AF65-F5344CB8AC3E}">
        <p14:creationId xmlns:p14="http://schemas.microsoft.com/office/powerpoint/2010/main" val="24506525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519C3-48F8-A849-A13F-DB3097CAEBFB}"/>
              </a:ext>
            </a:extLst>
          </p:cNvPr>
          <p:cNvSpPr>
            <a:spLocks noGrp="1"/>
          </p:cNvSpPr>
          <p:nvPr>
            <p:ph type="title"/>
          </p:nvPr>
        </p:nvSpPr>
        <p:spPr>
          <a:xfrm>
            <a:off x="591207" y="304800"/>
            <a:ext cx="10972800" cy="1143000"/>
          </a:xfrm>
        </p:spPr>
        <p:txBody>
          <a:bodyPr/>
          <a:lstStyle/>
          <a:p>
            <a:r>
              <a:rPr lang="en-US" dirty="0"/>
              <a:t>The MTA ADHD study</a:t>
            </a:r>
          </a:p>
        </p:txBody>
      </p:sp>
      <p:sp>
        <p:nvSpPr>
          <p:cNvPr id="3" name="Content Placeholder 2">
            <a:extLst>
              <a:ext uri="{FF2B5EF4-FFF2-40B4-BE49-F238E27FC236}">
                <a16:creationId xmlns:a16="http://schemas.microsoft.com/office/drawing/2014/main" id="{65B11B4B-944A-9948-8168-462C57FA2F36}"/>
              </a:ext>
            </a:extLst>
          </p:cNvPr>
          <p:cNvSpPr>
            <a:spLocks noGrp="1"/>
          </p:cNvSpPr>
          <p:nvPr>
            <p:ph idx="1"/>
          </p:nvPr>
        </p:nvSpPr>
        <p:spPr/>
        <p:txBody>
          <a:bodyPr>
            <a:normAutofit/>
          </a:bodyPr>
          <a:lstStyle/>
          <a:p>
            <a:r>
              <a:rPr lang="en-US" sz="4000" dirty="0">
                <a:latin typeface="+mj-lt"/>
              </a:rPr>
              <a:t>Study suggests that benefits of ADHD medication diminish over time, but not clear why.</a:t>
            </a:r>
          </a:p>
          <a:p>
            <a:r>
              <a:rPr lang="en-US" sz="4000" dirty="0">
                <a:latin typeface="+mj-lt"/>
              </a:rPr>
              <a:t>Study also suggests risk of reduced adult height increases of time &amp; with more stimulant medication. </a:t>
            </a:r>
          </a:p>
        </p:txBody>
      </p:sp>
    </p:spTree>
    <p:extLst>
      <p:ext uri="{BB962C8B-B14F-4D97-AF65-F5344CB8AC3E}">
        <p14:creationId xmlns:p14="http://schemas.microsoft.com/office/powerpoint/2010/main" val="15946707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057400" y="0"/>
            <a:ext cx="8229600" cy="838200"/>
          </a:xfrm>
        </p:spPr>
        <p:txBody>
          <a:bodyPr>
            <a:normAutofit fontScale="90000"/>
          </a:bodyPr>
          <a:lstStyle/>
          <a:p>
            <a:pPr algn="ctr" eaLnBrk="1" hangingPunct="1"/>
            <a:r>
              <a:rPr lang="en-US" sz="5400" dirty="0">
                <a:effectLst>
                  <a:outerShdw blurRad="38100" dist="38100" dir="2700000" algn="tl">
                    <a:srgbClr val="000000">
                      <a:alpha val="43137"/>
                    </a:srgbClr>
                  </a:outerShdw>
                </a:effectLst>
              </a:rPr>
              <a:t>Treatment</a:t>
            </a:r>
            <a:endParaRPr lang="en-US" dirty="0">
              <a:effectLst>
                <a:outerShdw blurRad="38100" dist="38100" dir="2700000" algn="tl">
                  <a:srgbClr val="000000">
                    <a:alpha val="43137"/>
                  </a:srgbClr>
                </a:outerShdw>
              </a:effectLst>
            </a:endParaRPr>
          </a:p>
        </p:txBody>
      </p:sp>
      <p:graphicFrame>
        <p:nvGraphicFramePr>
          <p:cNvPr id="2" name="Diagram 1"/>
          <p:cNvGraphicFramePr/>
          <p:nvPr/>
        </p:nvGraphicFramePr>
        <p:xfrm>
          <a:off x="3200400" y="13716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001698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099" y="-176756"/>
            <a:ext cx="10972800" cy="1143000"/>
          </a:xfrm>
        </p:spPr>
        <p:txBody>
          <a:bodyPr/>
          <a:lstStyle/>
          <a:p>
            <a:r>
              <a:rPr lang="en-US" dirty="0"/>
              <a:t>ADHD: Medication categories</a:t>
            </a:r>
          </a:p>
        </p:txBody>
      </p:sp>
      <p:sp>
        <p:nvSpPr>
          <p:cNvPr id="3" name="Content Placeholder 2"/>
          <p:cNvSpPr>
            <a:spLocks noGrp="1"/>
          </p:cNvSpPr>
          <p:nvPr>
            <p:ph idx="1"/>
          </p:nvPr>
        </p:nvSpPr>
        <p:spPr>
          <a:xfrm>
            <a:off x="1284914" y="1234440"/>
            <a:ext cx="8229600" cy="4937760"/>
          </a:xfrm>
        </p:spPr>
        <p:txBody>
          <a:bodyPr>
            <a:normAutofit/>
          </a:bodyPr>
          <a:lstStyle/>
          <a:p>
            <a:r>
              <a:rPr lang="en-US" sz="3200" b="1" dirty="0">
                <a:latin typeface="+mj-lt"/>
              </a:rPr>
              <a:t>Stimulants (short-acting/long-acting)</a:t>
            </a:r>
          </a:p>
          <a:p>
            <a:r>
              <a:rPr lang="en-US" sz="3200" b="1" dirty="0">
                <a:latin typeface="+mj-lt"/>
              </a:rPr>
              <a:t>Non-Stimulants specifically for ADHD </a:t>
            </a:r>
            <a:r>
              <a:rPr lang="en-US" sz="3200" dirty="0">
                <a:latin typeface="+mj-lt"/>
              </a:rPr>
              <a:t>(Strattera)</a:t>
            </a:r>
          </a:p>
          <a:p>
            <a:r>
              <a:rPr lang="en-US" sz="3200" b="1" dirty="0">
                <a:latin typeface="+mj-lt"/>
              </a:rPr>
              <a:t>Non-Stimulants, devised and used for other disorders, but also used for ADHD </a:t>
            </a:r>
          </a:p>
          <a:p>
            <a:pPr marL="0" indent="0">
              <a:buNone/>
            </a:pPr>
            <a:endParaRPr lang="en-US" sz="3200" b="1" dirty="0">
              <a:latin typeface="+mj-lt"/>
            </a:endParaRPr>
          </a:p>
          <a:p>
            <a:pPr marL="393192" lvl="1" indent="0">
              <a:buNone/>
            </a:pPr>
            <a:r>
              <a:rPr lang="en-US" sz="3200" dirty="0"/>
              <a:t>Complete, updated listings</a:t>
            </a:r>
          </a:p>
          <a:p>
            <a:pPr marL="393192" lvl="1" indent="0">
              <a:buNone/>
            </a:pPr>
            <a:r>
              <a:rPr lang="en-US" sz="3200" dirty="0"/>
              <a:t>http://www.adhdmedicationguide.com</a:t>
            </a:r>
            <a:r>
              <a:rPr lang="en-US" dirty="0"/>
              <a:t>/</a:t>
            </a:r>
          </a:p>
          <a:p>
            <a:pPr lvl="1"/>
            <a:endParaRPr lang="en-US" dirty="0"/>
          </a:p>
        </p:txBody>
      </p:sp>
    </p:spTree>
    <p:extLst>
      <p:ext uri="{BB962C8B-B14F-4D97-AF65-F5344CB8AC3E}">
        <p14:creationId xmlns:p14="http://schemas.microsoft.com/office/powerpoint/2010/main" val="2912210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981200" y="-13138"/>
            <a:ext cx="8229600" cy="1143000"/>
          </a:xfrm>
        </p:spPr>
        <p:txBody>
          <a:bodyPr/>
          <a:lstStyle/>
          <a:p>
            <a:pPr algn="ctr" eaLnBrk="1" hangingPunct="1"/>
            <a:r>
              <a:rPr lang="en-US" dirty="0"/>
              <a:t>What is ADHD/ADD?</a:t>
            </a:r>
          </a:p>
        </p:txBody>
      </p:sp>
      <p:sp>
        <p:nvSpPr>
          <p:cNvPr id="7171" name="Rectangle 3"/>
          <p:cNvSpPr>
            <a:spLocks noGrp="1" noChangeArrowheads="1"/>
          </p:cNvSpPr>
          <p:nvPr>
            <p:ph idx="1"/>
          </p:nvPr>
        </p:nvSpPr>
        <p:spPr>
          <a:xfrm>
            <a:off x="914400" y="1371600"/>
            <a:ext cx="10591800" cy="4876800"/>
          </a:xfrm>
        </p:spPr>
        <p:txBody>
          <a:bodyPr/>
          <a:lstStyle/>
          <a:p>
            <a:pPr eaLnBrk="1" hangingPunct="1">
              <a:buFont typeface="Wingdings" pitchFamily="2" charset="2"/>
              <a:buNone/>
            </a:pPr>
            <a:r>
              <a:rPr lang="en-US" sz="4400" dirty="0">
                <a:latin typeface="+mj-lt"/>
              </a:rPr>
              <a:t>Problems with</a:t>
            </a:r>
          </a:p>
          <a:p>
            <a:pPr lvl="1" eaLnBrk="1" hangingPunct="1"/>
            <a:r>
              <a:rPr lang="en-US" sz="4000" dirty="0">
                <a:latin typeface="+mj-lt"/>
              </a:rPr>
              <a:t>Focus &amp; attention </a:t>
            </a:r>
          </a:p>
          <a:p>
            <a:pPr lvl="1"/>
            <a:r>
              <a:rPr lang="en-US" sz="4000" dirty="0">
                <a:latin typeface="+mj-lt"/>
              </a:rPr>
              <a:t>Impulse control / hyperactivity</a:t>
            </a:r>
            <a:r>
              <a:rPr lang="en-US" sz="4000" dirty="0"/>
              <a:t> </a:t>
            </a:r>
            <a:r>
              <a:rPr lang="en-US" sz="4000" dirty="0">
                <a:latin typeface="+mj-lt"/>
              </a:rPr>
              <a:t>(in most cases)</a:t>
            </a:r>
          </a:p>
          <a:p>
            <a:pPr lvl="1"/>
            <a:r>
              <a:rPr lang="en-US" sz="4000" dirty="0">
                <a:latin typeface="+mj-lt"/>
              </a:rPr>
              <a:t>Emotional regulation</a:t>
            </a:r>
          </a:p>
          <a:p>
            <a:pPr lvl="1"/>
            <a:r>
              <a:rPr lang="en-US" sz="4000" dirty="0">
                <a:latin typeface="+mj-lt"/>
              </a:rPr>
              <a:t>Other associated problems</a:t>
            </a:r>
          </a:p>
          <a:p>
            <a:pPr lvl="1" eaLnBrk="1" hangingPunct="1"/>
            <a:endParaRPr lang="en-US" sz="3200" dirty="0"/>
          </a:p>
          <a:p>
            <a:pPr eaLnBrk="1" hangingPunct="1">
              <a:buFont typeface="Wingdings" pitchFamily="2" charset="2"/>
              <a:buNone/>
            </a:pPr>
            <a:endParaRPr lang="en-US" dirty="0"/>
          </a:p>
          <a:p>
            <a:pPr eaLnBrk="1" hangingPunct="1"/>
            <a:endParaRPr lang="en-US" dirty="0"/>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7" name="Rectangle 3"/>
          <p:cNvSpPr>
            <a:spLocks noGrp="1" noChangeArrowheads="1"/>
          </p:cNvSpPr>
          <p:nvPr>
            <p:ph idx="1"/>
          </p:nvPr>
        </p:nvSpPr>
        <p:spPr>
          <a:xfrm>
            <a:off x="2209800" y="1316038"/>
            <a:ext cx="8229600" cy="5292725"/>
          </a:xfrm>
        </p:spPr>
        <p:txBody>
          <a:bodyPr/>
          <a:lstStyle/>
          <a:p>
            <a:pPr marL="0" indent="0">
              <a:lnSpc>
                <a:spcPct val="90000"/>
              </a:lnSpc>
              <a:buNone/>
            </a:pPr>
            <a:endParaRPr lang="en-US" sz="3600" dirty="0"/>
          </a:p>
          <a:p>
            <a:pPr lvl="1" eaLnBrk="1" hangingPunct="1">
              <a:lnSpc>
                <a:spcPct val="90000"/>
              </a:lnSpc>
            </a:pPr>
            <a:r>
              <a:rPr lang="en-US" sz="4000" dirty="0">
                <a:latin typeface="+mj-lt"/>
              </a:rPr>
              <a:t>Most common</a:t>
            </a:r>
          </a:p>
          <a:p>
            <a:pPr lvl="1" eaLnBrk="1" hangingPunct="1">
              <a:lnSpc>
                <a:spcPct val="90000"/>
              </a:lnSpc>
            </a:pPr>
            <a:r>
              <a:rPr lang="en-US" sz="4000" dirty="0">
                <a:latin typeface="+mj-lt"/>
              </a:rPr>
              <a:t>Short acting vs. Long acting</a:t>
            </a:r>
          </a:p>
          <a:p>
            <a:pPr lvl="1" eaLnBrk="1" hangingPunct="1">
              <a:lnSpc>
                <a:spcPct val="90000"/>
              </a:lnSpc>
            </a:pPr>
            <a:r>
              <a:rPr lang="en-US" sz="4000" dirty="0">
                <a:latin typeface="+mj-lt"/>
              </a:rPr>
              <a:t>Could say short, medium, long</a:t>
            </a:r>
          </a:p>
          <a:p>
            <a:pPr lvl="1" eaLnBrk="1" hangingPunct="1">
              <a:lnSpc>
                <a:spcPct val="90000"/>
              </a:lnSpc>
            </a:pPr>
            <a:r>
              <a:rPr lang="en-US" sz="4000" dirty="0">
                <a:latin typeface="+mj-lt"/>
              </a:rPr>
              <a:t>In and out</a:t>
            </a:r>
          </a:p>
          <a:p>
            <a:pPr lvl="1" eaLnBrk="1" hangingPunct="1">
              <a:lnSpc>
                <a:spcPct val="90000"/>
              </a:lnSpc>
            </a:pPr>
            <a:r>
              <a:rPr lang="en-US" sz="4000" dirty="0">
                <a:latin typeface="+mj-lt"/>
              </a:rPr>
              <a:t>Side effects</a:t>
            </a:r>
          </a:p>
          <a:p>
            <a:pPr lvl="1" eaLnBrk="1" hangingPunct="1">
              <a:lnSpc>
                <a:spcPct val="90000"/>
              </a:lnSpc>
            </a:pPr>
            <a:r>
              <a:rPr lang="en-US" sz="4000" dirty="0">
                <a:latin typeface="+mj-lt"/>
              </a:rPr>
              <a:t>Addiction?</a:t>
            </a:r>
          </a:p>
          <a:p>
            <a:pPr eaLnBrk="1" hangingPunct="1">
              <a:lnSpc>
                <a:spcPct val="90000"/>
              </a:lnSpc>
              <a:buFont typeface="Wingdings" pitchFamily="2" charset="2"/>
              <a:buNone/>
            </a:pPr>
            <a:endParaRPr lang="en-US" sz="3600" dirty="0"/>
          </a:p>
        </p:txBody>
      </p:sp>
      <p:pic>
        <p:nvPicPr>
          <p:cNvPr id="28676" name="Picture 4" descr="pills%20red%20and%20blue"/>
          <p:cNvPicPr>
            <a:picLocks noChangeAspect="1" noChangeArrowheads="1"/>
          </p:cNvPicPr>
          <p:nvPr/>
        </p:nvPicPr>
        <p:blipFill>
          <a:blip r:embed="rId3" cstate="print"/>
          <a:srcRect/>
          <a:stretch>
            <a:fillRect/>
          </a:stretch>
        </p:blipFill>
        <p:spPr bwMode="auto">
          <a:xfrm>
            <a:off x="8077200" y="3962401"/>
            <a:ext cx="3505200" cy="3040063"/>
          </a:xfrm>
          <a:prstGeom prst="rect">
            <a:avLst/>
          </a:prstGeom>
          <a:noFill/>
          <a:ln w="9525">
            <a:noFill/>
            <a:miter lim="800000"/>
            <a:headEnd/>
            <a:tailEnd/>
          </a:ln>
        </p:spPr>
      </p:pic>
      <p:sp>
        <p:nvSpPr>
          <p:cNvPr id="6" name="Title 1"/>
          <p:cNvSpPr>
            <a:spLocks noGrp="1"/>
          </p:cNvSpPr>
          <p:nvPr>
            <p:ph type="title"/>
          </p:nvPr>
        </p:nvSpPr>
        <p:spPr>
          <a:xfrm>
            <a:off x="1981200" y="76200"/>
            <a:ext cx="8229600" cy="1143000"/>
          </a:xfrm>
        </p:spPr>
        <p:txBody>
          <a:bodyPr/>
          <a:lstStyle/>
          <a:p>
            <a:r>
              <a:rPr lang="en-US" dirty="0"/>
              <a:t>Stimulants</a:t>
            </a:r>
          </a:p>
        </p:txBody>
      </p:sp>
    </p:spTree>
    <p:extLst>
      <p:ext uri="{BB962C8B-B14F-4D97-AF65-F5344CB8AC3E}">
        <p14:creationId xmlns:p14="http://schemas.microsoft.com/office/powerpoint/2010/main" val="33164669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7">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747">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747">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747">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747">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74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981200" y="76200"/>
            <a:ext cx="8229600" cy="1143000"/>
          </a:xfrm>
        </p:spPr>
        <p:txBody>
          <a:bodyPr/>
          <a:lstStyle/>
          <a:p>
            <a:pPr eaLnBrk="1" hangingPunct="1"/>
            <a:r>
              <a:rPr lang="en-US" dirty="0"/>
              <a:t>Stimulant controversies</a:t>
            </a:r>
          </a:p>
        </p:txBody>
      </p:sp>
      <p:sp>
        <p:nvSpPr>
          <p:cNvPr id="30723" name="Rectangle 3"/>
          <p:cNvSpPr>
            <a:spLocks noGrp="1" noChangeArrowheads="1"/>
          </p:cNvSpPr>
          <p:nvPr>
            <p:ph idx="1"/>
          </p:nvPr>
        </p:nvSpPr>
        <p:spPr>
          <a:xfrm>
            <a:off x="1050021" y="1533787"/>
            <a:ext cx="9385883" cy="4841846"/>
          </a:xfrm>
        </p:spPr>
        <p:txBody>
          <a:bodyPr>
            <a:normAutofit fontScale="85000" lnSpcReduction="10000"/>
          </a:bodyPr>
          <a:lstStyle/>
          <a:p>
            <a:pPr eaLnBrk="1" hangingPunct="1">
              <a:buFont typeface="Wingdings" pitchFamily="2" charset="2"/>
              <a:buNone/>
            </a:pPr>
            <a:r>
              <a:rPr lang="en-US" sz="3200" dirty="0">
                <a:latin typeface="+mj-lt"/>
              </a:rPr>
              <a:t>Does stimulant treatment of ADHD lead to substance abuse?</a:t>
            </a:r>
          </a:p>
          <a:p>
            <a:pPr eaLnBrk="1" hangingPunct="1"/>
            <a:r>
              <a:rPr lang="en-US" sz="3200" dirty="0">
                <a:latin typeface="+mj-lt"/>
              </a:rPr>
              <a:t>No.  Accumulating evidence </a:t>
            </a:r>
            <a:r>
              <a:rPr lang="en-US" sz="3200" i="1" dirty="0">
                <a:latin typeface="+mj-lt"/>
              </a:rPr>
              <a:t>ADHD</a:t>
            </a:r>
            <a:r>
              <a:rPr lang="en-US" sz="3200" dirty="0">
                <a:latin typeface="+mj-lt"/>
              </a:rPr>
              <a:t> puts people at risk for substance abuse.  </a:t>
            </a:r>
          </a:p>
          <a:p>
            <a:pPr eaLnBrk="1" hangingPunct="1"/>
            <a:r>
              <a:rPr lang="en-US" sz="3200" dirty="0" err="1">
                <a:latin typeface="+mj-lt"/>
              </a:rPr>
              <a:t>Metastudy</a:t>
            </a:r>
            <a:r>
              <a:rPr lang="en-US" sz="3200" dirty="0">
                <a:latin typeface="+mj-lt"/>
              </a:rPr>
              <a:t> published in 2003 suggested stimulant Rx </a:t>
            </a:r>
            <a:r>
              <a:rPr lang="en-US" sz="3200" i="1" dirty="0">
                <a:latin typeface="+mj-lt"/>
              </a:rPr>
              <a:t>reduced</a:t>
            </a:r>
            <a:r>
              <a:rPr lang="en-US" sz="3200" dirty="0">
                <a:latin typeface="+mj-lt"/>
              </a:rPr>
              <a:t> subsequent risk of substance abuse.</a:t>
            </a:r>
          </a:p>
          <a:p>
            <a:pPr eaLnBrk="1" hangingPunct="1"/>
            <a:r>
              <a:rPr lang="en-US" sz="3200" dirty="0">
                <a:latin typeface="+mj-lt"/>
              </a:rPr>
              <a:t>More recent and larger </a:t>
            </a:r>
            <a:r>
              <a:rPr lang="en-US" sz="3200" dirty="0" err="1">
                <a:latin typeface="+mj-lt"/>
              </a:rPr>
              <a:t>metastudy</a:t>
            </a:r>
            <a:r>
              <a:rPr lang="en-US" sz="3200" dirty="0">
                <a:latin typeface="+mj-lt"/>
              </a:rPr>
              <a:t> (2013) found no link between stimulant treatment &amp; subsequent risk of substance abuse.</a:t>
            </a:r>
          </a:p>
          <a:p>
            <a:pPr eaLnBrk="1" hangingPunct="1"/>
            <a:r>
              <a:rPr lang="en-US" sz="3200" dirty="0">
                <a:latin typeface="+mj-lt"/>
              </a:rPr>
              <a:t>ADHD is associated with increased risk of substance abuse. Use of meds does not contribute to that risk. Whether use of ADHD meds REDUCES risk of subsequent substance abuse is unclear.</a:t>
            </a:r>
          </a:p>
        </p:txBody>
      </p:sp>
    </p:spTree>
    <p:extLst>
      <p:ext uri="{BB962C8B-B14F-4D97-AF65-F5344CB8AC3E}">
        <p14:creationId xmlns:p14="http://schemas.microsoft.com/office/powerpoint/2010/main" val="8467176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91486" y="-109644"/>
            <a:ext cx="10972800" cy="1143000"/>
          </a:xfrm>
        </p:spPr>
        <p:txBody>
          <a:bodyPr/>
          <a:lstStyle/>
          <a:p>
            <a:pPr eaLnBrk="1" hangingPunct="1"/>
            <a:r>
              <a:rPr lang="en-US" dirty="0"/>
              <a:t>Growth suppression </a:t>
            </a:r>
          </a:p>
        </p:txBody>
      </p:sp>
      <p:sp>
        <p:nvSpPr>
          <p:cNvPr id="31747" name="Rectangle 3"/>
          <p:cNvSpPr>
            <a:spLocks noGrp="1" noChangeArrowheads="1"/>
          </p:cNvSpPr>
          <p:nvPr>
            <p:ph idx="1"/>
          </p:nvPr>
        </p:nvSpPr>
        <p:spPr>
          <a:xfrm>
            <a:off x="609600" y="1591530"/>
            <a:ext cx="10972800" cy="4885469"/>
          </a:xfrm>
        </p:spPr>
        <p:txBody>
          <a:bodyPr>
            <a:normAutofit fontScale="92500" lnSpcReduction="10000"/>
          </a:bodyPr>
          <a:lstStyle/>
          <a:p>
            <a:r>
              <a:rPr lang="en-US" sz="3600" dirty="0">
                <a:latin typeface="+mj-lt"/>
              </a:rPr>
              <a:t>Over time, research suggests that stimulant medications do carry risk of reduction of adult height. </a:t>
            </a:r>
          </a:p>
          <a:p>
            <a:r>
              <a:rPr lang="en-US" sz="3600" dirty="0">
                <a:latin typeface="+mj-lt"/>
              </a:rPr>
              <a:t>With longer use and higher doses, more reduction of adult height. As much as 1.5 inches.</a:t>
            </a:r>
          </a:p>
          <a:p>
            <a:r>
              <a:rPr lang="en-US" sz="3600" dirty="0">
                <a:latin typeface="+mj-lt"/>
              </a:rPr>
              <a:t>In short-run, benefits of ADHD meds likely outweigh this risk.  In long-run, more questionable because research generally suggests that effectiveness of meds decline after the first 3 years.</a:t>
            </a:r>
          </a:p>
          <a:p>
            <a:r>
              <a:rPr lang="en-US" sz="3600" dirty="0">
                <a:latin typeface="+mj-lt"/>
              </a:rPr>
              <a:t>Lots of confusing and contradictory information.</a:t>
            </a:r>
          </a:p>
        </p:txBody>
      </p:sp>
    </p:spTree>
    <p:extLst>
      <p:ext uri="{BB962C8B-B14F-4D97-AF65-F5344CB8AC3E}">
        <p14:creationId xmlns:p14="http://schemas.microsoft.com/office/powerpoint/2010/main" val="11314056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3" name="Rectangle 3"/>
          <p:cNvSpPr>
            <a:spLocks noGrp="1" noChangeArrowheads="1"/>
          </p:cNvSpPr>
          <p:nvPr>
            <p:ph idx="1"/>
          </p:nvPr>
        </p:nvSpPr>
        <p:spPr>
          <a:xfrm>
            <a:off x="834006" y="546682"/>
            <a:ext cx="9652233" cy="4724400"/>
          </a:xfrm>
        </p:spPr>
        <p:txBody>
          <a:bodyPr>
            <a:noAutofit/>
          </a:bodyPr>
          <a:lstStyle/>
          <a:p>
            <a:pPr eaLnBrk="1" hangingPunct="1">
              <a:lnSpc>
                <a:spcPct val="80000"/>
              </a:lnSpc>
              <a:buFont typeface="Wingdings" pitchFamily="2" charset="2"/>
              <a:buNone/>
            </a:pPr>
            <a:r>
              <a:rPr lang="en-US" sz="4400" dirty="0">
                <a:latin typeface="+mj-lt"/>
              </a:rPr>
              <a:t>Strattera</a:t>
            </a:r>
            <a:r>
              <a:rPr lang="en-US" sz="3200" dirty="0">
                <a:latin typeface="+mj-lt"/>
              </a:rPr>
              <a:t> (</a:t>
            </a:r>
            <a:r>
              <a:rPr lang="en-US" sz="3200" dirty="0" err="1">
                <a:latin typeface="+mj-lt"/>
              </a:rPr>
              <a:t>atomoxetine</a:t>
            </a:r>
            <a:r>
              <a:rPr lang="en-US" sz="3200" dirty="0">
                <a:latin typeface="+mj-lt"/>
              </a:rPr>
              <a:t> </a:t>
            </a:r>
            <a:r>
              <a:rPr lang="en-US" sz="3200" dirty="0" err="1">
                <a:latin typeface="+mj-lt"/>
              </a:rPr>
              <a:t>HCl</a:t>
            </a:r>
            <a:r>
              <a:rPr lang="en-US" sz="3200" dirty="0">
                <a:latin typeface="+mj-lt"/>
              </a:rPr>
              <a:t>)</a:t>
            </a:r>
            <a:br>
              <a:rPr lang="en-US" sz="3200" dirty="0">
                <a:latin typeface="+mj-lt"/>
              </a:rPr>
            </a:br>
            <a:endParaRPr lang="en-US" sz="3200" dirty="0">
              <a:latin typeface="+mj-lt"/>
            </a:endParaRPr>
          </a:p>
          <a:p>
            <a:pPr lvl="1" eaLnBrk="1" hangingPunct="1">
              <a:lnSpc>
                <a:spcPct val="80000"/>
              </a:lnSpc>
            </a:pPr>
            <a:r>
              <a:rPr lang="en-US" sz="4000" dirty="0">
                <a:latin typeface="+mj-lt"/>
              </a:rPr>
              <a:t>Non-stimulant</a:t>
            </a:r>
          </a:p>
          <a:p>
            <a:pPr lvl="1" eaLnBrk="1" hangingPunct="1">
              <a:lnSpc>
                <a:spcPct val="80000"/>
              </a:lnSpc>
            </a:pPr>
            <a:r>
              <a:rPr lang="en-US" sz="4000" dirty="0">
                <a:latin typeface="+mj-lt"/>
              </a:rPr>
              <a:t>2-4 weeks to get going &amp; stays in system</a:t>
            </a:r>
          </a:p>
          <a:p>
            <a:pPr lvl="1" eaLnBrk="1" hangingPunct="1">
              <a:lnSpc>
                <a:spcPct val="80000"/>
              </a:lnSpc>
            </a:pPr>
            <a:r>
              <a:rPr lang="en-US" sz="4000" dirty="0">
                <a:latin typeface="+mj-lt"/>
              </a:rPr>
              <a:t>Some (low) risks of allergic reaction, heart problems, liver disease.</a:t>
            </a:r>
          </a:p>
          <a:p>
            <a:pPr lvl="1" eaLnBrk="1" hangingPunct="1">
              <a:lnSpc>
                <a:spcPct val="80000"/>
              </a:lnSpc>
            </a:pPr>
            <a:r>
              <a:rPr lang="en-US" sz="4000" dirty="0">
                <a:latin typeface="+mj-lt"/>
              </a:rPr>
              <a:t>When it works, it works.</a:t>
            </a:r>
          </a:p>
        </p:txBody>
      </p:sp>
    </p:spTree>
    <p:extLst>
      <p:ext uri="{BB962C8B-B14F-4D97-AF65-F5344CB8AC3E}">
        <p14:creationId xmlns:p14="http://schemas.microsoft.com/office/powerpoint/2010/main" val="3934671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84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84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84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8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628" y="-140516"/>
            <a:ext cx="8229600" cy="1143000"/>
          </a:xfrm>
        </p:spPr>
        <p:txBody>
          <a:bodyPr/>
          <a:lstStyle/>
          <a:p>
            <a:r>
              <a:rPr lang="en-US" dirty="0"/>
              <a:t>Alternative Therapies</a:t>
            </a:r>
          </a:p>
        </p:txBody>
      </p:sp>
      <p:sp>
        <p:nvSpPr>
          <p:cNvPr id="3" name="Content Placeholder 2"/>
          <p:cNvSpPr>
            <a:spLocks noGrp="1"/>
          </p:cNvSpPr>
          <p:nvPr>
            <p:ph idx="1"/>
          </p:nvPr>
        </p:nvSpPr>
        <p:spPr>
          <a:xfrm>
            <a:off x="1040934" y="1374396"/>
            <a:ext cx="9627066" cy="4992848"/>
          </a:xfrm>
        </p:spPr>
        <p:txBody>
          <a:bodyPr>
            <a:normAutofit/>
          </a:bodyPr>
          <a:lstStyle/>
          <a:p>
            <a:pPr marL="0" indent="0">
              <a:buNone/>
            </a:pPr>
            <a:r>
              <a:rPr lang="en-US" dirty="0">
                <a:latin typeface="+mj-lt"/>
              </a:rPr>
              <a:t>Uncle Dale’s rule of Some:</a:t>
            </a:r>
            <a:br>
              <a:rPr lang="en-US" dirty="0">
                <a:latin typeface="+mj-lt"/>
              </a:rPr>
            </a:br>
            <a:endParaRPr lang="en-US" dirty="0">
              <a:latin typeface="+mj-lt"/>
            </a:endParaRPr>
          </a:p>
          <a:p>
            <a:r>
              <a:rPr lang="en-US" i="1" dirty="0">
                <a:latin typeface="+mj-lt"/>
              </a:rPr>
              <a:t>Some</a:t>
            </a:r>
            <a:r>
              <a:rPr lang="en-US" dirty="0">
                <a:latin typeface="+mj-lt"/>
              </a:rPr>
              <a:t> studies show </a:t>
            </a:r>
            <a:r>
              <a:rPr lang="en-US" i="1" dirty="0">
                <a:latin typeface="+mj-lt"/>
              </a:rPr>
              <a:t>some</a:t>
            </a:r>
            <a:r>
              <a:rPr lang="en-US" dirty="0">
                <a:latin typeface="+mj-lt"/>
              </a:rPr>
              <a:t> ADHD people may get </a:t>
            </a:r>
            <a:r>
              <a:rPr lang="en-US" i="1" dirty="0">
                <a:latin typeface="+mj-lt"/>
              </a:rPr>
              <a:t>some</a:t>
            </a:r>
            <a:r>
              <a:rPr lang="en-US" dirty="0">
                <a:latin typeface="+mj-lt"/>
              </a:rPr>
              <a:t> better on </a:t>
            </a:r>
            <a:r>
              <a:rPr lang="en-US" i="1" dirty="0">
                <a:latin typeface="+mj-lt"/>
              </a:rPr>
              <a:t>some</a:t>
            </a:r>
            <a:r>
              <a:rPr lang="en-US" dirty="0">
                <a:latin typeface="+mj-lt"/>
              </a:rPr>
              <a:t> alternative treatments.</a:t>
            </a:r>
          </a:p>
          <a:p>
            <a:r>
              <a:rPr lang="en-US" dirty="0">
                <a:latin typeface="+mj-lt"/>
              </a:rPr>
              <a:t>No alternative treatments work as well as medication.</a:t>
            </a:r>
          </a:p>
          <a:p>
            <a:r>
              <a:rPr lang="en-US" dirty="0">
                <a:latin typeface="+mj-lt"/>
              </a:rPr>
              <a:t>Rarely will an alternative treatment be adequate alone (without medication).</a:t>
            </a:r>
          </a:p>
          <a:p>
            <a:r>
              <a:rPr lang="en-US" sz="3200" dirty="0">
                <a:latin typeface="+mj-lt"/>
              </a:rPr>
              <a:t>Look for </a:t>
            </a:r>
            <a:r>
              <a:rPr lang="en-US" sz="3200" i="1" dirty="0">
                <a:latin typeface="+mj-lt"/>
              </a:rPr>
              <a:t>research basis</a:t>
            </a:r>
            <a:r>
              <a:rPr lang="en-US" sz="3200" dirty="0">
                <a:latin typeface="+mj-lt"/>
              </a:rPr>
              <a:t>, not individual success stories.</a:t>
            </a:r>
          </a:p>
          <a:p>
            <a:r>
              <a:rPr lang="en-US" dirty="0">
                <a:latin typeface="+mj-lt"/>
              </a:rPr>
              <a:t>Consider the cost/benefit.</a:t>
            </a:r>
          </a:p>
        </p:txBody>
      </p:sp>
    </p:spTree>
    <p:extLst>
      <p:ext uri="{BB962C8B-B14F-4D97-AF65-F5344CB8AC3E}">
        <p14:creationId xmlns:p14="http://schemas.microsoft.com/office/powerpoint/2010/main" val="21649258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normAutofit fontScale="90000"/>
          </a:bodyPr>
          <a:lstStyle/>
          <a:p>
            <a:pPr eaLnBrk="1" hangingPunct="1"/>
            <a:r>
              <a:rPr lang="en-US" dirty="0"/>
              <a:t>Alternative treatments with inadequate or no scientific support</a:t>
            </a:r>
          </a:p>
        </p:txBody>
      </p:sp>
      <p:sp>
        <p:nvSpPr>
          <p:cNvPr id="45059" name="Content Placeholder 2"/>
          <p:cNvSpPr>
            <a:spLocks noGrp="1"/>
          </p:cNvSpPr>
          <p:nvPr>
            <p:ph sz="half" idx="1"/>
          </p:nvPr>
        </p:nvSpPr>
        <p:spPr>
          <a:xfrm>
            <a:off x="1068898" y="1949042"/>
            <a:ext cx="4038600" cy="4114800"/>
          </a:xfrm>
        </p:spPr>
        <p:txBody>
          <a:bodyPr>
            <a:normAutofit fontScale="92500" lnSpcReduction="10000"/>
          </a:bodyPr>
          <a:lstStyle/>
          <a:p>
            <a:pPr eaLnBrk="1" hangingPunct="1"/>
            <a:r>
              <a:rPr lang="en-US" sz="2800" dirty="0">
                <a:latin typeface="+mj-lt"/>
              </a:rPr>
              <a:t>Diet supplements*</a:t>
            </a:r>
          </a:p>
          <a:p>
            <a:pPr eaLnBrk="1" hangingPunct="1"/>
            <a:r>
              <a:rPr lang="en-US" sz="2800" dirty="0">
                <a:latin typeface="+mj-lt"/>
              </a:rPr>
              <a:t>Herbal supplements</a:t>
            </a:r>
          </a:p>
          <a:p>
            <a:pPr eaLnBrk="1" hangingPunct="1"/>
            <a:r>
              <a:rPr lang="en-US" sz="2800" dirty="0">
                <a:latin typeface="+mj-lt"/>
              </a:rPr>
              <a:t>Multivitamins</a:t>
            </a:r>
          </a:p>
          <a:p>
            <a:pPr eaLnBrk="1" hangingPunct="1"/>
            <a:r>
              <a:rPr lang="en-US" sz="2800" dirty="0">
                <a:latin typeface="+mj-lt"/>
              </a:rPr>
              <a:t>Restricted (elimination) diets (some modest success with extremely strict &amp; limited diets)</a:t>
            </a:r>
          </a:p>
          <a:p>
            <a:pPr eaLnBrk="1" hangingPunct="1"/>
            <a:r>
              <a:rPr lang="en-US" sz="2800" dirty="0">
                <a:latin typeface="+mj-lt"/>
              </a:rPr>
              <a:t>Food dyes-modest effects on small number of people</a:t>
            </a:r>
          </a:p>
          <a:p>
            <a:pPr eaLnBrk="1" hangingPunct="1"/>
            <a:endParaRPr lang="en-US" dirty="0"/>
          </a:p>
          <a:p>
            <a:pPr eaLnBrk="1" hangingPunct="1"/>
            <a:endParaRPr lang="en-US" dirty="0"/>
          </a:p>
        </p:txBody>
      </p:sp>
      <p:sp>
        <p:nvSpPr>
          <p:cNvPr id="45060" name="Content Placeholder 3"/>
          <p:cNvSpPr>
            <a:spLocks noGrp="1"/>
          </p:cNvSpPr>
          <p:nvPr>
            <p:ph sz="half" idx="2"/>
          </p:nvPr>
        </p:nvSpPr>
        <p:spPr>
          <a:xfrm>
            <a:off x="5207285" y="1949042"/>
            <a:ext cx="3754438" cy="4114800"/>
          </a:xfrm>
        </p:spPr>
        <p:txBody>
          <a:bodyPr>
            <a:normAutofit fontScale="92500" lnSpcReduction="10000"/>
          </a:bodyPr>
          <a:lstStyle/>
          <a:p>
            <a:r>
              <a:rPr lang="en-US" sz="2800" dirty="0"/>
              <a:t>Homeopathy</a:t>
            </a:r>
            <a:endParaRPr lang="en-US" sz="2800" dirty="0">
              <a:latin typeface="+mj-lt"/>
            </a:endParaRPr>
          </a:p>
          <a:p>
            <a:r>
              <a:rPr lang="en-US" sz="2800" dirty="0">
                <a:latin typeface="+mj-lt"/>
              </a:rPr>
              <a:t>Chiropractic treatment</a:t>
            </a:r>
          </a:p>
          <a:p>
            <a:pPr eaLnBrk="1" hangingPunct="1"/>
            <a:r>
              <a:rPr lang="en-US" sz="2800" dirty="0">
                <a:latin typeface="+mj-lt"/>
              </a:rPr>
              <a:t>EEG biofeedback (</a:t>
            </a:r>
            <a:r>
              <a:rPr lang="en-US" sz="2800" dirty="0" err="1">
                <a:latin typeface="+mj-lt"/>
              </a:rPr>
              <a:t>neurofeedback</a:t>
            </a:r>
            <a:r>
              <a:rPr lang="en-US" sz="2800" dirty="0">
                <a:latin typeface="+mj-lt"/>
              </a:rPr>
              <a:t>)</a:t>
            </a:r>
          </a:p>
          <a:p>
            <a:pPr eaLnBrk="1" hangingPunct="1"/>
            <a:r>
              <a:rPr lang="en-US" sz="2800" dirty="0">
                <a:latin typeface="+mj-lt"/>
              </a:rPr>
              <a:t>Visual exercises</a:t>
            </a:r>
          </a:p>
          <a:p>
            <a:pPr eaLnBrk="1" hangingPunct="1"/>
            <a:r>
              <a:rPr lang="en-US" sz="2800" dirty="0">
                <a:latin typeface="+mj-lt"/>
              </a:rPr>
              <a:t>Psychotherapy to get at the “root of the problem”</a:t>
            </a:r>
          </a:p>
          <a:p>
            <a:pPr eaLnBrk="1" hangingPunct="1"/>
            <a:endParaRPr lang="en-US" dirty="0"/>
          </a:p>
          <a:p>
            <a:pPr eaLnBrk="1" hangingPunct="1"/>
            <a:endParaRPr lang="en-US" dirty="0"/>
          </a:p>
        </p:txBody>
      </p:sp>
    </p:spTree>
    <p:extLst>
      <p:ext uri="{BB962C8B-B14F-4D97-AF65-F5344CB8AC3E}">
        <p14:creationId xmlns:p14="http://schemas.microsoft.com/office/powerpoint/2010/main" val="3059618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E2160-ADFD-B14F-9E04-29D946021962}"/>
              </a:ext>
            </a:extLst>
          </p:cNvPr>
          <p:cNvSpPr>
            <a:spLocks noGrp="1"/>
          </p:cNvSpPr>
          <p:nvPr>
            <p:ph type="title"/>
          </p:nvPr>
        </p:nvSpPr>
        <p:spPr>
          <a:xfrm>
            <a:off x="609600" y="304800"/>
            <a:ext cx="10972800" cy="1143000"/>
          </a:xfrm>
        </p:spPr>
        <p:txBody>
          <a:bodyPr/>
          <a:lstStyle/>
          <a:p>
            <a:r>
              <a:rPr lang="en-US" dirty="0"/>
              <a:t>CBD Oil &amp; ADHD</a:t>
            </a:r>
          </a:p>
        </p:txBody>
      </p:sp>
      <p:pic>
        <p:nvPicPr>
          <p:cNvPr id="5" name="Content Placeholder 4">
            <a:extLst>
              <a:ext uri="{FF2B5EF4-FFF2-40B4-BE49-F238E27FC236}">
                <a16:creationId xmlns:a16="http://schemas.microsoft.com/office/drawing/2014/main" id="{193D79B1-8286-874C-A02A-125F72CAC87C}"/>
              </a:ext>
            </a:extLst>
          </p:cNvPr>
          <p:cNvPicPr>
            <a:picLocks noGrp="1" noChangeAspect="1"/>
          </p:cNvPicPr>
          <p:nvPr>
            <p:ph sz="half" idx="1"/>
          </p:nvPr>
        </p:nvPicPr>
        <p:blipFill>
          <a:blip r:embed="rId2"/>
          <a:stretch>
            <a:fillRect/>
          </a:stretch>
        </p:blipFill>
        <p:spPr>
          <a:xfrm>
            <a:off x="1589339" y="1920875"/>
            <a:ext cx="3425321" cy="4433888"/>
          </a:xfrm>
          <a:prstGeom prst="rect">
            <a:avLst/>
          </a:prstGeom>
        </p:spPr>
      </p:pic>
      <p:sp>
        <p:nvSpPr>
          <p:cNvPr id="4" name="Content Placeholder 3">
            <a:extLst>
              <a:ext uri="{FF2B5EF4-FFF2-40B4-BE49-F238E27FC236}">
                <a16:creationId xmlns:a16="http://schemas.microsoft.com/office/drawing/2014/main" id="{D1412F05-D7E6-E047-B6BD-3C790EBC7FDE}"/>
              </a:ext>
            </a:extLst>
          </p:cNvPr>
          <p:cNvSpPr>
            <a:spLocks noGrp="1"/>
          </p:cNvSpPr>
          <p:nvPr>
            <p:ph sz="half" idx="2"/>
          </p:nvPr>
        </p:nvSpPr>
        <p:spPr>
          <a:xfrm>
            <a:off x="5334000" y="457200"/>
            <a:ext cx="6553200" cy="5897725"/>
          </a:xfrm>
        </p:spPr>
        <p:txBody>
          <a:bodyPr>
            <a:normAutofit/>
          </a:bodyPr>
          <a:lstStyle/>
          <a:p>
            <a:pPr marL="0" indent="0">
              <a:buNone/>
            </a:pPr>
            <a:r>
              <a:rPr lang="en-US" dirty="0">
                <a:latin typeface="+mj-lt"/>
              </a:rPr>
              <a:t>1 controlled study to date:</a:t>
            </a:r>
          </a:p>
          <a:p>
            <a:r>
              <a:rPr lang="en-US" dirty="0">
                <a:latin typeface="+mj-lt"/>
              </a:rPr>
              <a:t>small sample study of 30 people with ADHD who received a trial cannabinoid/CBD medication. </a:t>
            </a:r>
          </a:p>
          <a:p>
            <a:r>
              <a:rPr lang="en-US" dirty="0">
                <a:latin typeface="+mj-lt"/>
              </a:rPr>
              <a:t>Insignificant improvement on cognitive function &amp; symptom reduction, &amp; nominal improvement on impulsivity and hyperactivity. </a:t>
            </a:r>
          </a:p>
          <a:p>
            <a:r>
              <a:rPr lang="en-US" dirty="0">
                <a:latin typeface="+mj-lt"/>
              </a:rPr>
              <a:t>Researchers expressed concern that participants did not follow instructions to avoid all other medications or alcohol use that could have affected study results. Research authors stated that their results were inconclusive.</a:t>
            </a:r>
          </a:p>
        </p:txBody>
      </p:sp>
    </p:spTree>
    <p:extLst>
      <p:ext uri="{BB962C8B-B14F-4D97-AF65-F5344CB8AC3E}">
        <p14:creationId xmlns:p14="http://schemas.microsoft.com/office/powerpoint/2010/main" val="19234699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E2160-ADFD-B14F-9E04-29D946021962}"/>
              </a:ext>
            </a:extLst>
          </p:cNvPr>
          <p:cNvSpPr>
            <a:spLocks noGrp="1"/>
          </p:cNvSpPr>
          <p:nvPr>
            <p:ph type="title"/>
          </p:nvPr>
        </p:nvSpPr>
        <p:spPr>
          <a:xfrm>
            <a:off x="609600" y="304800"/>
            <a:ext cx="10972800" cy="1143000"/>
          </a:xfrm>
        </p:spPr>
        <p:txBody>
          <a:bodyPr/>
          <a:lstStyle/>
          <a:p>
            <a:r>
              <a:rPr lang="en-US" dirty="0"/>
              <a:t>CBD Oil &amp; ADHD</a:t>
            </a:r>
          </a:p>
        </p:txBody>
      </p:sp>
      <p:pic>
        <p:nvPicPr>
          <p:cNvPr id="5" name="Content Placeholder 4">
            <a:extLst>
              <a:ext uri="{FF2B5EF4-FFF2-40B4-BE49-F238E27FC236}">
                <a16:creationId xmlns:a16="http://schemas.microsoft.com/office/drawing/2014/main" id="{193D79B1-8286-874C-A02A-125F72CAC87C}"/>
              </a:ext>
            </a:extLst>
          </p:cNvPr>
          <p:cNvPicPr>
            <a:picLocks noGrp="1" noChangeAspect="1"/>
          </p:cNvPicPr>
          <p:nvPr>
            <p:ph sz="half" idx="1"/>
          </p:nvPr>
        </p:nvPicPr>
        <p:blipFill>
          <a:blip r:embed="rId2"/>
          <a:stretch>
            <a:fillRect/>
          </a:stretch>
        </p:blipFill>
        <p:spPr>
          <a:xfrm>
            <a:off x="1589339" y="1920875"/>
            <a:ext cx="3425321" cy="4433888"/>
          </a:xfrm>
          <a:prstGeom prst="rect">
            <a:avLst/>
          </a:prstGeom>
        </p:spPr>
      </p:pic>
      <p:sp>
        <p:nvSpPr>
          <p:cNvPr id="4" name="Content Placeholder 3">
            <a:extLst>
              <a:ext uri="{FF2B5EF4-FFF2-40B4-BE49-F238E27FC236}">
                <a16:creationId xmlns:a16="http://schemas.microsoft.com/office/drawing/2014/main" id="{D1412F05-D7E6-E047-B6BD-3C790EBC7FDE}"/>
              </a:ext>
            </a:extLst>
          </p:cNvPr>
          <p:cNvSpPr>
            <a:spLocks noGrp="1"/>
          </p:cNvSpPr>
          <p:nvPr>
            <p:ph sz="half" idx="2"/>
          </p:nvPr>
        </p:nvSpPr>
        <p:spPr>
          <a:xfrm>
            <a:off x="5014660" y="457200"/>
            <a:ext cx="6872540" cy="5897725"/>
          </a:xfrm>
        </p:spPr>
        <p:txBody>
          <a:bodyPr>
            <a:normAutofit/>
          </a:bodyPr>
          <a:lstStyle/>
          <a:p>
            <a:pPr marL="0" indent="0">
              <a:lnSpc>
                <a:spcPct val="170000"/>
              </a:lnSpc>
              <a:buNone/>
            </a:pPr>
            <a:r>
              <a:rPr lang="en-US" sz="2000" dirty="0">
                <a:latin typeface="+mj-lt"/>
              </a:rPr>
              <a:t>“When parents or adults look into CBD oil for someone with ADHD, it’s not just that there’s a lack of evidence out there right now. There’s been no treatment studies. There’s no randomized trials that show it works. And there’s other treatment options available for kids and adults with ADHD. These are unregulated products.”</a:t>
            </a:r>
          </a:p>
          <a:p>
            <a:pPr marL="0" indent="0">
              <a:lnSpc>
                <a:spcPct val="170000"/>
              </a:lnSpc>
              <a:buNone/>
            </a:pPr>
            <a:r>
              <a:rPr lang="en-US" sz="2000" dirty="0">
                <a:latin typeface="+mj-lt"/>
              </a:rPr>
              <a:t>(What about the question of CBD oil being a more natural option than a medication? It comes from a plant, after all.)</a:t>
            </a:r>
          </a:p>
          <a:p>
            <a:pPr marL="0" indent="0">
              <a:lnSpc>
                <a:spcPct val="170000"/>
              </a:lnSpc>
              <a:buNone/>
            </a:pPr>
            <a:r>
              <a:rPr lang="en-US" sz="2000" dirty="0">
                <a:latin typeface="+mj-lt"/>
              </a:rPr>
              <a:t>“Natural doesn’t necessary means it’s less harmful.”</a:t>
            </a:r>
            <a:br>
              <a:rPr lang="en-US" sz="2000" dirty="0">
                <a:latin typeface="+mj-lt"/>
              </a:rPr>
            </a:br>
            <a:r>
              <a:rPr lang="en-US" sz="2000" dirty="0">
                <a:latin typeface="+mj-lt"/>
              </a:rPr>
              <a:t> </a:t>
            </a:r>
          </a:p>
          <a:p>
            <a:pPr marL="0" indent="0">
              <a:buNone/>
            </a:pPr>
            <a:r>
              <a:rPr lang="en-US" sz="1800" dirty="0">
                <a:latin typeface="+mj-lt"/>
              </a:rPr>
              <a:t>-John T. Mitchell PhD</a:t>
            </a:r>
          </a:p>
        </p:txBody>
      </p:sp>
    </p:spTree>
    <p:extLst>
      <p:ext uri="{BB962C8B-B14F-4D97-AF65-F5344CB8AC3E}">
        <p14:creationId xmlns:p14="http://schemas.microsoft.com/office/powerpoint/2010/main" val="37853326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Alternative treatments with best evidence of helpfulness</a:t>
            </a:r>
          </a:p>
        </p:txBody>
      </p:sp>
      <p:sp>
        <p:nvSpPr>
          <p:cNvPr id="3" name="Content Placeholder 2"/>
          <p:cNvSpPr>
            <a:spLocks noGrp="1"/>
          </p:cNvSpPr>
          <p:nvPr>
            <p:ph sz="half" idx="1"/>
          </p:nvPr>
        </p:nvSpPr>
        <p:spPr>
          <a:xfrm>
            <a:off x="1981200" y="1920085"/>
            <a:ext cx="7848600" cy="4434840"/>
          </a:xfrm>
        </p:spPr>
        <p:txBody>
          <a:bodyPr/>
          <a:lstStyle/>
          <a:p>
            <a:pPr marL="0" indent="0" algn="ctr">
              <a:buNone/>
            </a:pPr>
            <a:endParaRPr lang="en-US" dirty="0"/>
          </a:p>
          <a:p>
            <a:pPr marL="0" indent="0" algn="ctr">
              <a:buNone/>
            </a:pPr>
            <a:r>
              <a:rPr lang="en-US" sz="4000" dirty="0">
                <a:latin typeface="+mj-lt"/>
              </a:rPr>
              <a:t>EXERCISE/MOVEMENT</a:t>
            </a:r>
            <a:br>
              <a:rPr lang="en-US" dirty="0">
                <a:latin typeface="+mj-lt"/>
              </a:rPr>
            </a:br>
            <a:r>
              <a:rPr lang="en-US" dirty="0">
                <a:latin typeface="+mj-lt"/>
              </a:rPr>
              <a:t>(strong evidence)</a:t>
            </a:r>
          </a:p>
          <a:p>
            <a:pPr marL="0" indent="0" algn="ctr">
              <a:buNone/>
            </a:pPr>
            <a:endParaRPr lang="en-US" dirty="0">
              <a:latin typeface="+mj-lt"/>
            </a:endParaRPr>
          </a:p>
          <a:p>
            <a:pPr marL="0" indent="0" algn="ctr">
              <a:buNone/>
            </a:pPr>
            <a:r>
              <a:rPr lang="en-US" sz="3600" dirty="0">
                <a:latin typeface="+mj-lt"/>
              </a:rPr>
              <a:t>Increased OMEGA FATTY ACIDS</a:t>
            </a:r>
            <a:br>
              <a:rPr lang="en-US" dirty="0">
                <a:latin typeface="+mj-lt"/>
              </a:rPr>
            </a:br>
            <a:r>
              <a:rPr lang="en-US" dirty="0">
                <a:latin typeface="+mj-lt"/>
              </a:rPr>
              <a:t>(moderate but conflicting evidence)</a:t>
            </a:r>
          </a:p>
        </p:txBody>
      </p:sp>
    </p:spTree>
    <p:extLst>
      <p:ext uri="{BB962C8B-B14F-4D97-AF65-F5344CB8AC3E}">
        <p14:creationId xmlns:p14="http://schemas.microsoft.com/office/powerpoint/2010/main" val="12358007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Alternative treatments with best evidence of helpfulness</a:t>
            </a:r>
          </a:p>
        </p:txBody>
      </p:sp>
      <p:sp>
        <p:nvSpPr>
          <p:cNvPr id="3" name="Content Placeholder 2"/>
          <p:cNvSpPr>
            <a:spLocks noGrp="1"/>
          </p:cNvSpPr>
          <p:nvPr>
            <p:ph sz="half" idx="1"/>
          </p:nvPr>
        </p:nvSpPr>
        <p:spPr>
          <a:xfrm>
            <a:off x="1981200" y="1920085"/>
            <a:ext cx="7848600" cy="4434840"/>
          </a:xfrm>
        </p:spPr>
        <p:txBody>
          <a:bodyPr/>
          <a:lstStyle/>
          <a:p>
            <a:pPr marL="0" indent="0" algn="ctr">
              <a:buNone/>
            </a:pPr>
            <a:endParaRPr lang="en-US" dirty="0"/>
          </a:p>
          <a:p>
            <a:pPr marL="0" indent="0" algn="ctr">
              <a:buNone/>
            </a:pPr>
            <a:r>
              <a:rPr lang="en-US" sz="4000" dirty="0">
                <a:latin typeface="+mj-lt"/>
              </a:rPr>
              <a:t>EXERCISE/MOVEMENT</a:t>
            </a:r>
            <a:br>
              <a:rPr lang="en-US" dirty="0">
                <a:latin typeface="+mj-lt"/>
              </a:rPr>
            </a:br>
            <a:r>
              <a:rPr lang="en-US" dirty="0">
                <a:latin typeface="+mj-lt"/>
              </a:rPr>
              <a:t>(strong evidence)</a:t>
            </a:r>
          </a:p>
          <a:p>
            <a:pPr marL="0" indent="0" algn="ctr">
              <a:buNone/>
            </a:pPr>
            <a:endParaRPr lang="en-US" dirty="0">
              <a:latin typeface="+mj-lt"/>
            </a:endParaRPr>
          </a:p>
          <a:p>
            <a:pPr marL="0" indent="0" algn="ctr">
              <a:buNone/>
            </a:pPr>
            <a:r>
              <a:rPr lang="en-US" dirty="0">
                <a:latin typeface="+mj-lt"/>
              </a:rPr>
              <a:t>Doesn’t matter what kind of exercise.</a:t>
            </a:r>
          </a:p>
          <a:p>
            <a:pPr marL="0" indent="0" algn="ctr">
              <a:buNone/>
            </a:pPr>
            <a:r>
              <a:rPr lang="en-US" dirty="0">
                <a:latin typeface="+mj-lt"/>
              </a:rPr>
              <a:t>Being outside (“Green Therapy”)</a:t>
            </a:r>
          </a:p>
          <a:p>
            <a:pPr marL="0" indent="0" algn="ctr">
              <a:buNone/>
            </a:pPr>
            <a:r>
              <a:rPr lang="en-US" dirty="0">
                <a:latin typeface="+mj-lt"/>
              </a:rPr>
              <a:t>Martial Arts often a good choice.</a:t>
            </a:r>
          </a:p>
        </p:txBody>
      </p:sp>
    </p:spTree>
    <p:extLst>
      <p:ext uri="{BB962C8B-B14F-4D97-AF65-F5344CB8AC3E}">
        <p14:creationId xmlns:p14="http://schemas.microsoft.com/office/powerpoint/2010/main" val="3184533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981200" y="-13138"/>
            <a:ext cx="8229600" cy="1143000"/>
          </a:xfrm>
        </p:spPr>
        <p:txBody>
          <a:bodyPr/>
          <a:lstStyle/>
          <a:p>
            <a:pPr algn="ctr" eaLnBrk="1" hangingPunct="1"/>
            <a:r>
              <a:rPr lang="en-US" dirty="0"/>
              <a:t>What is ADHD/ADD?</a:t>
            </a:r>
          </a:p>
        </p:txBody>
      </p:sp>
      <p:sp>
        <p:nvSpPr>
          <p:cNvPr id="7171" name="Rectangle 3"/>
          <p:cNvSpPr>
            <a:spLocks noGrp="1" noChangeArrowheads="1"/>
          </p:cNvSpPr>
          <p:nvPr>
            <p:ph idx="1"/>
          </p:nvPr>
        </p:nvSpPr>
        <p:spPr>
          <a:xfrm>
            <a:off x="914400" y="1371600"/>
            <a:ext cx="10591800" cy="4876800"/>
          </a:xfrm>
        </p:spPr>
        <p:txBody>
          <a:bodyPr/>
          <a:lstStyle/>
          <a:p>
            <a:pPr eaLnBrk="1" hangingPunct="1">
              <a:buFont typeface="Wingdings" pitchFamily="2" charset="2"/>
              <a:buNone/>
            </a:pPr>
            <a:r>
              <a:rPr lang="en-US" sz="4400" dirty="0">
                <a:latin typeface="+mj-lt"/>
              </a:rPr>
              <a:t>Problems with</a:t>
            </a:r>
          </a:p>
          <a:p>
            <a:pPr lvl="1" eaLnBrk="1" hangingPunct="1"/>
            <a:r>
              <a:rPr lang="en-US" sz="4000" dirty="0">
                <a:latin typeface="+mj-lt"/>
              </a:rPr>
              <a:t>Focus &amp; attention </a:t>
            </a:r>
          </a:p>
          <a:p>
            <a:pPr lvl="1"/>
            <a:r>
              <a:rPr lang="en-US" sz="4000" dirty="0">
                <a:latin typeface="+mj-lt"/>
              </a:rPr>
              <a:t>Impulse control / hyperactivity</a:t>
            </a:r>
            <a:r>
              <a:rPr lang="en-US" sz="4000" dirty="0"/>
              <a:t> </a:t>
            </a:r>
            <a:r>
              <a:rPr lang="en-US" sz="4000" dirty="0">
                <a:latin typeface="+mj-lt"/>
              </a:rPr>
              <a:t>(in most cases)</a:t>
            </a:r>
          </a:p>
          <a:p>
            <a:pPr lvl="1"/>
            <a:r>
              <a:rPr lang="en-US" sz="4000" dirty="0">
                <a:latin typeface="+mj-lt"/>
              </a:rPr>
              <a:t>Emotional regulation</a:t>
            </a:r>
          </a:p>
          <a:p>
            <a:pPr lvl="1"/>
            <a:r>
              <a:rPr lang="en-US" sz="4000" dirty="0">
                <a:latin typeface="+mj-lt"/>
              </a:rPr>
              <a:t>Other associated problems</a:t>
            </a:r>
          </a:p>
          <a:p>
            <a:pPr lvl="1" eaLnBrk="1" hangingPunct="1"/>
            <a:endParaRPr lang="en-US" sz="3200" dirty="0"/>
          </a:p>
          <a:p>
            <a:pPr eaLnBrk="1" hangingPunct="1">
              <a:buFont typeface="Wingdings" pitchFamily="2" charset="2"/>
              <a:buNone/>
            </a:pPr>
            <a:endParaRPr lang="en-US" dirty="0"/>
          </a:p>
          <a:p>
            <a:pPr eaLnBrk="1" hangingPunct="1"/>
            <a:endParaRPr lang="en-US" dirty="0"/>
          </a:p>
        </p:txBody>
      </p:sp>
      <p:sp>
        <p:nvSpPr>
          <p:cNvPr id="4" name="Left Arrow 3">
            <a:extLst>
              <a:ext uri="{FF2B5EF4-FFF2-40B4-BE49-F238E27FC236}">
                <a16:creationId xmlns:a16="http://schemas.microsoft.com/office/drawing/2014/main" id="{D327F5B5-40DD-BA43-AFC1-536AF65D717A}"/>
              </a:ext>
            </a:extLst>
          </p:cNvPr>
          <p:cNvSpPr/>
          <p:nvPr/>
        </p:nvSpPr>
        <p:spPr>
          <a:xfrm rot="2035998">
            <a:off x="2600040" y="5257799"/>
            <a:ext cx="1828800" cy="457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46375087"/>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838200"/>
          </a:xfrm>
        </p:spPr>
        <p:txBody>
          <a:bodyPr/>
          <a:lstStyle/>
          <a:p>
            <a:r>
              <a:rPr lang="en-US" dirty="0"/>
              <a:t>Diet</a:t>
            </a:r>
          </a:p>
        </p:txBody>
      </p:sp>
      <p:sp>
        <p:nvSpPr>
          <p:cNvPr id="5" name="Content Placeholder 4"/>
          <p:cNvSpPr>
            <a:spLocks noGrp="1"/>
          </p:cNvSpPr>
          <p:nvPr>
            <p:ph idx="1"/>
          </p:nvPr>
        </p:nvSpPr>
        <p:spPr>
          <a:xfrm>
            <a:off x="685800" y="1447800"/>
            <a:ext cx="11049000" cy="5105400"/>
          </a:xfrm>
        </p:spPr>
        <p:txBody>
          <a:bodyPr>
            <a:noAutofit/>
          </a:bodyPr>
          <a:lstStyle/>
          <a:p>
            <a:pPr>
              <a:lnSpc>
                <a:spcPct val="120000"/>
              </a:lnSpc>
            </a:pPr>
            <a:r>
              <a:rPr lang="en-US" sz="3200" i="1" dirty="0">
                <a:latin typeface="+mj-lt"/>
              </a:rPr>
              <a:t>Some</a:t>
            </a:r>
            <a:r>
              <a:rPr lang="en-US" sz="3200" dirty="0">
                <a:latin typeface="+mj-lt"/>
              </a:rPr>
              <a:t> studies suggest </a:t>
            </a:r>
            <a:r>
              <a:rPr lang="en-US" sz="3200" i="1" dirty="0">
                <a:latin typeface="+mj-lt"/>
              </a:rPr>
              <a:t>some</a:t>
            </a:r>
            <a:r>
              <a:rPr lang="en-US" sz="3200" dirty="0">
                <a:latin typeface="+mj-lt"/>
              </a:rPr>
              <a:t> patients do </a:t>
            </a:r>
            <a:r>
              <a:rPr lang="en-US" sz="3200" i="1" dirty="0">
                <a:latin typeface="+mj-lt"/>
              </a:rPr>
              <a:t>some</a:t>
            </a:r>
            <a:r>
              <a:rPr lang="en-US" sz="3200" dirty="0">
                <a:latin typeface="+mj-lt"/>
              </a:rPr>
              <a:t> better on </a:t>
            </a:r>
            <a:r>
              <a:rPr lang="en-US" sz="3200" b="1" dirty="0">
                <a:latin typeface="+mj-lt"/>
              </a:rPr>
              <a:t>very strict</a:t>
            </a:r>
            <a:r>
              <a:rPr lang="en-US" sz="3200" dirty="0">
                <a:latin typeface="+mj-lt"/>
              </a:rPr>
              <a:t> elimination diets</a:t>
            </a:r>
          </a:p>
          <a:p>
            <a:pPr>
              <a:lnSpc>
                <a:spcPct val="120000"/>
              </a:lnSpc>
            </a:pPr>
            <a:r>
              <a:rPr lang="en-US" sz="3200" dirty="0">
                <a:latin typeface="+mj-lt"/>
              </a:rPr>
              <a:t>Three European studies indicates good results from a “strictly supervised” “few-foods” elimination diet.</a:t>
            </a:r>
          </a:p>
          <a:p>
            <a:pPr lvl="1">
              <a:lnSpc>
                <a:spcPct val="120000"/>
              </a:lnSpc>
            </a:pPr>
            <a:r>
              <a:rPr lang="en-US" sz="3200" dirty="0">
                <a:latin typeface="+mj-lt"/>
              </a:rPr>
              <a:t>Typical diet:</a:t>
            </a:r>
          </a:p>
          <a:p>
            <a:pPr lvl="2">
              <a:lnSpc>
                <a:spcPct val="120000"/>
              </a:lnSpc>
            </a:pPr>
            <a:r>
              <a:rPr lang="en-US" sz="2800" b="1" dirty="0">
                <a:latin typeface="+mj-lt"/>
              </a:rPr>
              <a:t>Rice, turkey, lamb, vegetables, fruits, margarine, vegetable oil, tea, pear juice.</a:t>
            </a:r>
          </a:p>
          <a:p>
            <a:pPr lvl="2">
              <a:lnSpc>
                <a:spcPct val="120000"/>
              </a:lnSpc>
            </a:pPr>
            <a:r>
              <a:rPr lang="en-US" sz="2800" b="1" dirty="0">
                <a:latin typeface="+mj-lt"/>
              </a:rPr>
              <a:t>No red meat, fish, dairy, pasta, bread, sugar, artificial additives, </a:t>
            </a:r>
            <a:r>
              <a:rPr lang="en-US" sz="2400" b="1" dirty="0">
                <a:latin typeface="+mj-lt"/>
              </a:rPr>
              <a:t>etc.</a:t>
            </a:r>
          </a:p>
        </p:txBody>
      </p:sp>
    </p:spTree>
    <p:extLst>
      <p:ext uri="{BB962C8B-B14F-4D97-AF65-F5344CB8AC3E}">
        <p14:creationId xmlns:p14="http://schemas.microsoft.com/office/powerpoint/2010/main" val="14496140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838200"/>
          </a:xfrm>
        </p:spPr>
        <p:txBody>
          <a:bodyPr/>
          <a:lstStyle/>
          <a:p>
            <a:r>
              <a:rPr lang="en-US" dirty="0"/>
              <a:t>Diet</a:t>
            </a:r>
          </a:p>
        </p:txBody>
      </p:sp>
      <p:sp>
        <p:nvSpPr>
          <p:cNvPr id="5" name="Content Placeholder 4"/>
          <p:cNvSpPr>
            <a:spLocks noGrp="1"/>
          </p:cNvSpPr>
          <p:nvPr>
            <p:ph idx="1"/>
          </p:nvPr>
        </p:nvSpPr>
        <p:spPr>
          <a:xfrm>
            <a:off x="1066801" y="1219200"/>
            <a:ext cx="8728076" cy="5105400"/>
          </a:xfrm>
        </p:spPr>
        <p:txBody>
          <a:bodyPr>
            <a:normAutofit lnSpcReduction="10000"/>
          </a:bodyPr>
          <a:lstStyle/>
          <a:p>
            <a:pPr>
              <a:lnSpc>
                <a:spcPct val="120000"/>
              </a:lnSpc>
            </a:pPr>
            <a:r>
              <a:rPr lang="en-US" sz="4000" dirty="0">
                <a:latin typeface="+mj-lt"/>
              </a:rPr>
              <a:t>A minority of individual children </a:t>
            </a:r>
            <a:r>
              <a:rPr lang="en-US" sz="4000" i="1" dirty="0">
                <a:latin typeface="+mj-lt"/>
              </a:rPr>
              <a:t>may</a:t>
            </a:r>
            <a:r>
              <a:rPr lang="en-US" sz="4000" dirty="0">
                <a:latin typeface="+mj-lt"/>
              </a:rPr>
              <a:t> respond to smaller and more specific dietary changes.</a:t>
            </a:r>
          </a:p>
          <a:p>
            <a:pPr>
              <a:lnSpc>
                <a:spcPct val="120000"/>
              </a:lnSpc>
            </a:pPr>
            <a:r>
              <a:rPr lang="en-US" sz="4000" dirty="0">
                <a:latin typeface="+mj-lt"/>
              </a:rPr>
              <a:t>There is some support for reducing artificial dyes and sodium benzoate.</a:t>
            </a:r>
          </a:p>
          <a:p>
            <a:pPr>
              <a:lnSpc>
                <a:spcPct val="120000"/>
              </a:lnSpc>
            </a:pPr>
            <a:r>
              <a:rPr lang="en-US" sz="4000" dirty="0">
                <a:latin typeface="+mj-lt"/>
              </a:rPr>
              <a:t>Science and I say you can’t fix ADHD with diet.</a:t>
            </a:r>
          </a:p>
        </p:txBody>
      </p:sp>
    </p:spTree>
    <p:extLst>
      <p:ext uri="{BB962C8B-B14F-4D97-AF65-F5344CB8AC3E}">
        <p14:creationId xmlns:p14="http://schemas.microsoft.com/office/powerpoint/2010/main" val="20472394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838200"/>
          </a:xfrm>
        </p:spPr>
        <p:txBody>
          <a:bodyPr/>
          <a:lstStyle/>
          <a:p>
            <a:r>
              <a:rPr lang="en-US" dirty="0"/>
              <a:t>Diet</a:t>
            </a:r>
          </a:p>
        </p:txBody>
      </p:sp>
      <p:sp>
        <p:nvSpPr>
          <p:cNvPr id="5" name="Content Placeholder 4"/>
          <p:cNvSpPr>
            <a:spLocks noGrp="1"/>
          </p:cNvSpPr>
          <p:nvPr>
            <p:ph idx="1"/>
          </p:nvPr>
        </p:nvSpPr>
        <p:spPr>
          <a:xfrm>
            <a:off x="1066800" y="1219200"/>
            <a:ext cx="9524999" cy="5105400"/>
          </a:xfrm>
        </p:spPr>
        <p:txBody>
          <a:bodyPr>
            <a:normAutofit/>
          </a:bodyPr>
          <a:lstStyle/>
          <a:p>
            <a:pPr>
              <a:lnSpc>
                <a:spcPct val="120000"/>
              </a:lnSpc>
            </a:pPr>
            <a:r>
              <a:rPr lang="en-US" sz="3200" dirty="0">
                <a:latin typeface="+mj-lt"/>
              </a:rPr>
              <a:t>We would ALL do well to eat a wholesome, organic diet. Just not clear how much more ADHD patients would benefit from benefit we would ALL get.</a:t>
            </a:r>
          </a:p>
          <a:p>
            <a:pPr>
              <a:lnSpc>
                <a:spcPct val="120000"/>
              </a:lnSpc>
            </a:pPr>
            <a:r>
              <a:rPr lang="en-US" sz="3200" dirty="0">
                <a:latin typeface="+mj-lt"/>
              </a:rPr>
              <a:t>Look for signs of reactions to food additives. Try reducing those. Balance the benefit against the stress it causes you and your child.</a:t>
            </a:r>
          </a:p>
        </p:txBody>
      </p:sp>
    </p:spTree>
    <p:extLst>
      <p:ext uri="{BB962C8B-B14F-4D97-AF65-F5344CB8AC3E}">
        <p14:creationId xmlns:p14="http://schemas.microsoft.com/office/powerpoint/2010/main" val="38776054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1" y="304800"/>
            <a:ext cx="6512511" cy="1143000"/>
          </a:xfrm>
        </p:spPr>
        <p:txBody>
          <a:bodyPr/>
          <a:lstStyle/>
          <a:p>
            <a:r>
              <a:rPr lang="en-US" dirty="0"/>
              <a:t>Omega-3 Fatty Acids</a:t>
            </a:r>
          </a:p>
        </p:txBody>
      </p:sp>
      <p:sp>
        <p:nvSpPr>
          <p:cNvPr id="3" name="Content Placeholder 2"/>
          <p:cNvSpPr>
            <a:spLocks noGrp="1"/>
          </p:cNvSpPr>
          <p:nvPr>
            <p:ph sz="half" idx="1"/>
          </p:nvPr>
        </p:nvSpPr>
        <p:spPr>
          <a:xfrm>
            <a:off x="1560353" y="1904805"/>
            <a:ext cx="3754438" cy="4114800"/>
          </a:xfrm>
          <a:prstGeom prst="rect">
            <a:avLst/>
          </a:prstGeom>
        </p:spPr>
        <p:txBody>
          <a:bodyPr>
            <a:normAutofit fontScale="92500" lnSpcReduction="10000"/>
          </a:bodyPr>
          <a:lstStyle/>
          <a:p>
            <a:pPr marL="0" indent="0">
              <a:buNone/>
            </a:pPr>
            <a:r>
              <a:rPr lang="en-US" sz="2400" dirty="0">
                <a:latin typeface="+mj-lt"/>
              </a:rPr>
              <a:t>Bloch and </a:t>
            </a:r>
            <a:r>
              <a:rPr lang="en-US" sz="2400" dirty="0" err="1">
                <a:latin typeface="+mj-lt"/>
              </a:rPr>
              <a:t>Qawasmi</a:t>
            </a:r>
            <a:r>
              <a:rPr lang="en-US" sz="2400" dirty="0">
                <a:latin typeface="+mj-lt"/>
              </a:rPr>
              <a:t> (2011) reviewed the literature &amp; performed meta-analysis of studies to date.</a:t>
            </a:r>
          </a:p>
          <a:p>
            <a:r>
              <a:rPr lang="en-US" sz="2400" dirty="0">
                <a:latin typeface="+mj-lt"/>
              </a:rPr>
              <a:t>699 subjects in various studies, all children &amp; youth.</a:t>
            </a:r>
          </a:p>
        </p:txBody>
      </p:sp>
      <p:sp>
        <p:nvSpPr>
          <p:cNvPr id="4" name="Content Placeholder 3"/>
          <p:cNvSpPr>
            <a:spLocks noGrp="1"/>
          </p:cNvSpPr>
          <p:nvPr>
            <p:ph sz="half" idx="2"/>
          </p:nvPr>
        </p:nvSpPr>
        <p:spPr>
          <a:xfrm>
            <a:off x="5578679" y="1600200"/>
            <a:ext cx="4805159" cy="4114800"/>
          </a:xfrm>
          <a:prstGeom prst="rect">
            <a:avLst/>
          </a:prstGeom>
        </p:spPr>
        <p:txBody>
          <a:bodyPr>
            <a:normAutofit fontScale="92500" lnSpcReduction="10000"/>
          </a:bodyPr>
          <a:lstStyle/>
          <a:p>
            <a:r>
              <a:rPr lang="en-US" sz="3800" dirty="0">
                <a:latin typeface="+mj-lt"/>
              </a:rPr>
              <a:t>“Small, but significant” overall effect.</a:t>
            </a:r>
          </a:p>
          <a:p>
            <a:r>
              <a:rPr lang="en-US" sz="2400" dirty="0">
                <a:latin typeface="+mj-lt"/>
              </a:rPr>
              <a:t>Higher doses of particular Omega-3, </a:t>
            </a:r>
            <a:r>
              <a:rPr lang="en-US" sz="2400" dirty="0" err="1">
                <a:latin typeface="+mj-lt"/>
              </a:rPr>
              <a:t>eicosapentaenoic</a:t>
            </a:r>
            <a:r>
              <a:rPr lang="en-US" sz="2400" dirty="0">
                <a:latin typeface="+mj-lt"/>
              </a:rPr>
              <a:t> acid (EPA) most effective.</a:t>
            </a:r>
          </a:p>
          <a:p>
            <a:r>
              <a:rPr lang="en-US" sz="3000" dirty="0">
                <a:latin typeface="+mj-lt"/>
              </a:rPr>
              <a:t>Authors recommended against substituting these for ADHD meds.</a:t>
            </a:r>
          </a:p>
          <a:p>
            <a:r>
              <a:rPr lang="en-US" sz="2400" dirty="0">
                <a:latin typeface="+mj-lt"/>
              </a:rPr>
              <a:t>Consult doctor.</a:t>
            </a:r>
          </a:p>
          <a:p>
            <a:pPr marL="0" indent="0">
              <a:buNone/>
            </a:pPr>
            <a:r>
              <a:rPr lang="en-US" sz="2400" dirty="0"/>
              <a:t> </a:t>
            </a:r>
          </a:p>
        </p:txBody>
      </p:sp>
      <p:sp>
        <p:nvSpPr>
          <p:cNvPr id="5" name="TextBox 4"/>
          <p:cNvSpPr txBox="1"/>
          <p:nvPr/>
        </p:nvSpPr>
        <p:spPr>
          <a:xfrm>
            <a:off x="2438400" y="6324209"/>
            <a:ext cx="74676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itchFamily="34" charset="0"/>
                <a:ea typeface="+mn-ea"/>
                <a:cs typeface="+mn-cs"/>
              </a:rPr>
              <a:t>J. of American Academy of Child &amp; Adolescent Psychiatry</a:t>
            </a:r>
          </a:p>
        </p:txBody>
      </p:sp>
    </p:spTree>
    <p:extLst>
      <p:ext uri="{BB962C8B-B14F-4D97-AF65-F5344CB8AC3E}">
        <p14:creationId xmlns:p14="http://schemas.microsoft.com/office/powerpoint/2010/main" val="39055713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altLang="en-US"/>
              <a:t>Rx:  Vayarin</a:t>
            </a:r>
          </a:p>
        </p:txBody>
      </p:sp>
      <p:sp>
        <p:nvSpPr>
          <p:cNvPr id="71683" name="Content Placeholder 2"/>
          <p:cNvSpPr>
            <a:spLocks noGrp="1"/>
          </p:cNvSpPr>
          <p:nvPr>
            <p:ph idx="1"/>
          </p:nvPr>
        </p:nvSpPr>
        <p:spPr/>
        <p:txBody>
          <a:bodyPr/>
          <a:lstStyle/>
          <a:p>
            <a:endParaRPr lang="en-US" altLang="en-US"/>
          </a:p>
        </p:txBody>
      </p:sp>
      <p:pic>
        <p:nvPicPr>
          <p:cNvPr id="7168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4702" y="374010"/>
            <a:ext cx="9045575"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03700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EEC06-E0DE-EC40-A08F-B8BFD5317C73}"/>
              </a:ext>
            </a:extLst>
          </p:cNvPr>
          <p:cNvSpPr>
            <a:spLocks noGrp="1"/>
          </p:cNvSpPr>
          <p:nvPr>
            <p:ph type="title"/>
          </p:nvPr>
        </p:nvSpPr>
        <p:spPr/>
        <p:txBody>
          <a:bodyPr>
            <a:normAutofit fontScale="90000"/>
          </a:bodyPr>
          <a:lstStyle/>
          <a:p>
            <a:r>
              <a:rPr lang="en-US" dirty="0"/>
              <a:t>EQUAZEN, another brand-name fish oil/primrose oil product</a:t>
            </a:r>
          </a:p>
        </p:txBody>
      </p:sp>
      <p:pic>
        <p:nvPicPr>
          <p:cNvPr id="4" name="Content Placeholder 3">
            <a:extLst>
              <a:ext uri="{FF2B5EF4-FFF2-40B4-BE49-F238E27FC236}">
                <a16:creationId xmlns:a16="http://schemas.microsoft.com/office/drawing/2014/main" id="{78DEC74C-E125-EB4E-9AAE-8D3C18A894C2}"/>
              </a:ext>
            </a:extLst>
          </p:cNvPr>
          <p:cNvPicPr>
            <a:picLocks noGrp="1" noChangeAspect="1"/>
          </p:cNvPicPr>
          <p:nvPr>
            <p:ph idx="1"/>
          </p:nvPr>
        </p:nvPicPr>
        <p:blipFill>
          <a:blip r:embed="rId2"/>
          <a:stretch>
            <a:fillRect/>
          </a:stretch>
        </p:blipFill>
        <p:spPr>
          <a:xfrm>
            <a:off x="316624" y="1970795"/>
            <a:ext cx="11558752" cy="4191000"/>
          </a:xfrm>
          <a:prstGeom prst="rect">
            <a:avLst/>
          </a:prstGeom>
        </p:spPr>
      </p:pic>
    </p:spTree>
    <p:extLst>
      <p:ext uri="{BB962C8B-B14F-4D97-AF65-F5344CB8AC3E}">
        <p14:creationId xmlns:p14="http://schemas.microsoft.com/office/powerpoint/2010/main" val="14922366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0C7D7-5F84-C74D-850F-2ABA0A29071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06BA7E6-B8A0-8341-B249-BB5E2D20A57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3577BB3-CAE2-5E4A-AB13-39EBD086EE71}"/>
              </a:ext>
            </a:extLst>
          </p:cNvPr>
          <p:cNvPicPr>
            <a:picLocks noChangeAspect="1"/>
          </p:cNvPicPr>
          <p:nvPr/>
        </p:nvPicPr>
        <p:blipFill>
          <a:blip r:embed="rId2"/>
          <a:stretch>
            <a:fillRect/>
          </a:stretch>
        </p:blipFill>
        <p:spPr>
          <a:xfrm>
            <a:off x="229085" y="304800"/>
            <a:ext cx="11733829" cy="5074962"/>
          </a:xfrm>
          <a:prstGeom prst="rect">
            <a:avLst/>
          </a:prstGeom>
        </p:spPr>
      </p:pic>
    </p:spTree>
    <p:extLst>
      <p:ext uri="{BB962C8B-B14F-4D97-AF65-F5344CB8AC3E}">
        <p14:creationId xmlns:p14="http://schemas.microsoft.com/office/powerpoint/2010/main" val="3196036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1143000"/>
          </a:xfrm>
        </p:spPr>
        <p:txBody>
          <a:bodyPr/>
          <a:lstStyle/>
          <a:p>
            <a:r>
              <a:rPr lang="en-US" dirty="0"/>
              <a:t>ADHD Medications</a:t>
            </a:r>
          </a:p>
        </p:txBody>
      </p:sp>
      <p:sp>
        <p:nvSpPr>
          <p:cNvPr id="3" name="Content Placeholder 2"/>
          <p:cNvSpPr>
            <a:spLocks noGrp="1"/>
          </p:cNvSpPr>
          <p:nvPr>
            <p:ph idx="1"/>
          </p:nvPr>
        </p:nvSpPr>
        <p:spPr>
          <a:xfrm>
            <a:off x="2438400" y="1828800"/>
            <a:ext cx="6781800" cy="4389120"/>
          </a:xfrm>
        </p:spPr>
        <p:txBody>
          <a:bodyPr>
            <a:normAutofit/>
          </a:bodyPr>
          <a:lstStyle/>
          <a:p>
            <a:pPr marL="0" indent="0">
              <a:buNone/>
            </a:pPr>
            <a:r>
              <a:rPr lang="en-US" sz="4000" dirty="0">
                <a:latin typeface="+mj-lt"/>
              </a:rPr>
              <a:t>… are relatively safe </a:t>
            </a:r>
            <a:br>
              <a:rPr lang="en-US" sz="4000" dirty="0">
                <a:latin typeface="+mj-lt"/>
              </a:rPr>
            </a:br>
            <a:r>
              <a:rPr lang="en-US" sz="4000" dirty="0">
                <a:latin typeface="+mj-lt"/>
              </a:rPr>
              <a:t>and relatively effective.</a:t>
            </a:r>
          </a:p>
          <a:p>
            <a:pPr marL="0" indent="0">
              <a:buNone/>
            </a:pPr>
            <a:endParaRPr lang="en-US" sz="4000" dirty="0">
              <a:latin typeface="+mj-lt"/>
            </a:endParaRPr>
          </a:p>
          <a:p>
            <a:pPr marL="0" indent="0">
              <a:buNone/>
            </a:pPr>
            <a:r>
              <a:rPr lang="en-US" sz="4000" dirty="0">
                <a:latin typeface="+mj-lt"/>
              </a:rPr>
              <a:t>… there are no absolutely safe and absolutely effective medications. </a:t>
            </a:r>
          </a:p>
        </p:txBody>
      </p:sp>
    </p:spTree>
    <p:extLst>
      <p:ext uri="{BB962C8B-B14F-4D97-AF65-F5344CB8AC3E}">
        <p14:creationId xmlns:p14="http://schemas.microsoft.com/office/powerpoint/2010/main" val="14669463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057400" y="0"/>
            <a:ext cx="8229600" cy="838200"/>
          </a:xfrm>
        </p:spPr>
        <p:txBody>
          <a:bodyPr>
            <a:normAutofit fontScale="90000"/>
          </a:bodyPr>
          <a:lstStyle/>
          <a:p>
            <a:pPr algn="ctr" eaLnBrk="1" hangingPunct="1"/>
            <a:r>
              <a:rPr lang="en-US" sz="5400" dirty="0">
                <a:effectLst>
                  <a:outerShdw blurRad="38100" dist="38100" dir="2700000" algn="tl">
                    <a:srgbClr val="000000">
                      <a:alpha val="43137"/>
                    </a:srgbClr>
                  </a:outerShdw>
                </a:effectLst>
              </a:rPr>
              <a:t>Treatment</a:t>
            </a:r>
            <a:endParaRPr lang="en-US" dirty="0">
              <a:effectLst>
                <a:outerShdw blurRad="38100" dist="38100" dir="2700000" algn="tl">
                  <a:srgbClr val="000000">
                    <a:alpha val="43137"/>
                  </a:srgbClr>
                </a:outerShdw>
              </a:effectLst>
            </a:endParaRPr>
          </a:p>
        </p:txBody>
      </p:sp>
      <p:graphicFrame>
        <p:nvGraphicFramePr>
          <p:cNvPr id="2" name="Diagram 1"/>
          <p:cNvGraphicFramePr/>
          <p:nvPr/>
        </p:nvGraphicFramePr>
        <p:xfrm>
          <a:off x="3200400" y="13716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850501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Grp="1" noChangeArrowheads="1"/>
          </p:cNvSpPr>
          <p:nvPr>
            <p:ph type="ctrTitle"/>
          </p:nvPr>
        </p:nvSpPr>
        <p:spPr/>
        <p:txBody>
          <a:bodyPr/>
          <a:lstStyle/>
          <a:p>
            <a:pPr eaLnBrk="1" hangingPunct="1"/>
            <a:r>
              <a:rPr lang="en-US"/>
              <a:t>Teaching</a:t>
            </a:r>
          </a:p>
        </p:txBody>
      </p:sp>
      <p:sp>
        <p:nvSpPr>
          <p:cNvPr id="55299" name="Rectangle 5"/>
          <p:cNvSpPr>
            <a:spLocks noGrp="1" noChangeArrowheads="1"/>
          </p:cNvSpPr>
          <p:nvPr>
            <p:ph type="subTitle" idx="1"/>
          </p:nvPr>
        </p:nvSpPr>
        <p:spPr/>
        <p:txBody>
          <a:bodyPr/>
          <a:lstStyle/>
          <a:p>
            <a:pPr eaLnBrk="1" hangingPunct="1"/>
            <a:endParaRPr lang="en-US"/>
          </a:p>
        </p:txBody>
      </p:sp>
    </p:spTree>
    <p:extLst>
      <p:ext uri="{BB962C8B-B14F-4D97-AF65-F5344CB8AC3E}">
        <p14:creationId xmlns:p14="http://schemas.microsoft.com/office/powerpoint/2010/main" val="1762130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t>Three types (DSM)</a:t>
            </a:r>
          </a:p>
        </p:txBody>
      </p:sp>
      <p:sp>
        <p:nvSpPr>
          <p:cNvPr id="10243" name="Rectangle 3"/>
          <p:cNvSpPr>
            <a:spLocks noGrp="1" noChangeArrowheads="1"/>
          </p:cNvSpPr>
          <p:nvPr>
            <p:ph idx="1"/>
          </p:nvPr>
        </p:nvSpPr>
        <p:spPr>
          <a:xfrm>
            <a:off x="6172200" y="2362200"/>
            <a:ext cx="4495800" cy="3581400"/>
          </a:xfrm>
        </p:spPr>
        <p:txBody>
          <a:bodyPr>
            <a:normAutofit fontScale="92500" lnSpcReduction="10000"/>
          </a:bodyPr>
          <a:lstStyle/>
          <a:p>
            <a:pPr marL="0" indent="0" algn="ctr">
              <a:buNone/>
            </a:pPr>
            <a:r>
              <a:rPr lang="en-US" dirty="0"/>
              <a:t>ADHD, Predominantly Inattentive </a:t>
            </a:r>
          </a:p>
          <a:p>
            <a:pPr marL="0" indent="0" algn="ctr">
              <a:buNone/>
            </a:pPr>
            <a:br>
              <a:rPr lang="en-US" dirty="0"/>
            </a:br>
            <a:r>
              <a:rPr lang="en-US" dirty="0"/>
              <a:t>ADHD, Predominantly Hyperactive-Impulsive</a:t>
            </a:r>
          </a:p>
          <a:p>
            <a:pPr marL="0" indent="0" algn="ctr">
              <a:buNone/>
            </a:pPr>
            <a:endParaRPr lang="en-US" dirty="0"/>
          </a:p>
          <a:p>
            <a:pPr marL="0" indent="0" algn="ctr">
              <a:buNone/>
            </a:pPr>
            <a:endParaRPr lang="en-US" dirty="0"/>
          </a:p>
          <a:p>
            <a:pPr marL="0" indent="0" algn="ctr">
              <a:buNone/>
            </a:pPr>
            <a:br>
              <a:rPr lang="en-US" dirty="0"/>
            </a:br>
            <a:r>
              <a:rPr lang="en-US" dirty="0"/>
              <a:t>ADHD, Combined</a:t>
            </a:r>
          </a:p>
        </p:txBody>
      </p:sp>
      <p:sp>
        <p:nvSpPr>
          <p:cNvPr id="4" name="Rectangle 3"/>
          <p:cNvSpPr txBox="1">
            <a:spLocks noChangeArrowheads="1"/>
          </p:cNvSpPr>
          <p:nvPr/>
        </p:nvSpPr>
        <p:spPr bwMode="auto">
          <a:xfrm>
            <a:off x="1524000" y="2514600"/>
            <a:ext cx="3505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47675" indent="-447675" algn="l" rtl="0" eaLnBrk="0" fontAlgn="base" hangingPunct="0">
              <a:spcBef>
                <a:spcPct val="20000"/>
              </a:spcBef>
              <a:spcAft>
                <a:spcPct val="0"/>
              </a:spcAft>
              <a:buClr>
                <a:schemeClr val="accent1"/>
              </a:buClr>
              <a:buSzPct val="70000"/>
              <a:buFont typeface="Wingdings" pitchFamily="2" charset="2"/>
              <a:buChar char="n"/>
              <a:defRPr sz="3200">
                <a:solidFill>
                  <a:schemeClr val="tx1"/>
                </a:solidFill>
                <a:latin typeface="+mn-lt"/>
                <a:ea typeface="+mn-ea"/>
                <a:cs typeface="+mn-cs"/>
              </a:defRPr>
            </a:lvl1pPr>
            <a:lvl2pPr marL="889000" indent="-439738" algn="l" rtl="0" eaLnBrk="0" fontAlgn="base" hangingPunct="0">
              <a:spcBef>
                <a:spcPct val="20000"/>
              </a:spcBef>
              <a:spcAft>
                <a:spcPct val="0"/>
              </a:spcAft>
              <a:buClr>
                <a:schemeClr val="hlink"/>
              </a:buClr>
              <a:buSzPct val="65000"/>
              <a:buFont typeface="Wingdings" pitchFamily="2" charset="2"/>
              <a:buChar char="¡"/>
              <a:defRPr sz="2800">
                <a:solidFill>
                  <a:schemeClr val="tx1"/>
                </a:solidFill>
                <a:latin typeface="+mn-lt"/>
              </a:defRPr>
            </a:lvl2pPr>
            <a:lvl3pPr marL="1293813" indent="-403225" algn="l" rtl="0" eaLnBrk="0" fontAlgn="base" hangingPunct="0">
              <a:spcBef>
                <a:spcPct val="20000"/>
              </a:spcBef>
              <a:spcAft>
                <a:spcPct val="0"/>
              </a:spcAft>
              <a:buClr>
                <a:schemeClr val="accent1"/>
              </a:buClr>
              <a:buSzPct val="70000"/>
              <a:buFont typeface="Wingdings" pitchFamily="2" charset="2"/>
              <a:buChar char="n"/>
              <a:defRPr sz="2400">
                <a:solidFill>
                  <a:schemeClr val="tx1"/>
                </a:solidFill>
                <a:latin typeface="+mn-lt"/>
              </a:defRPr>
            </a:lvl3pPr>
            <a:lvl4pPr marL="1681163" indent="-385763" algn="l" rtl="0" eaLnBrk="0" fontAlgn="base" hangingPunct="0">
              <a:spcBef>
                <a:spcPct val="20000"/>
              </a:spcBef>
              <a:spcAft>
                <a:spcPct val="0"/>
              </a:spcAft>
              <a:buClr>
                <a:schemeClr val="hlink"/>
              </a:buClr>
              <a:buSzPct val="75000"/>
              <a:buFont typeface="Wingdings" pitchFamily="2" charset="2"/>
              <a:buChar char="¡"/>
              <a:defRPr sz="2000">
                <a:solidFill>
                  <a:schemeClr val="tx1"/>
                </a:solidFill>
                <a:latin typeface="+mn-lt"/>
              </a:defRPr>
            </a:lvl4pPr>
            <a:lvl5pPr marL="2070100" indent="-387350" algn="l" rtl="0" eaLnBrk="0" fontAlgn="base" hangingPunct="0">
              <a:spcBef>
                <a:spcPct val="20000"/>
              </a:spcBef>
              <a:spcAft>
                <a:spcPct val="0"/>
              </a:spcAft>
              <a:buClr>
                <a:schemeClr val="accent1"/>
              </a:buClr>
              <a:buSzPct val="70000"/>
              <a:buFont typeface="Wingdings" pitchFamily="2" charset="2"/>
              <a:buChar char="n"/>
              <a:defRPr sz="2000">
                <a:solidFill>
                  <a:schemeClr val="tx1"/>
                </a:solidFill>
                <a:latin typeface="+mn-lt"/>
              </a:defRPr>
            </a:lvl5pPr>
            <a:lvl6pPr marL="25273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6pPr>
            <a:lvl7pPr marL="29845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7pPr>
            <a:lvl8pPr marL="34417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8pPr>
            <a:lvl9pPr marL="38989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9pPr>
          </a:lstStyle>
          <a:p>
            <a:pPr marL="0" indent="0" algn="ctr" eaLnBrk="1" hangingPunct="1">
              <a:buNone/>
            </a:pPr>
            <a:r>
              <a:rPr lang="en-US" dirty="0"/>
              <a:t>Inattention symptoms</a:t>
            </a:r>
          </a:p>
          <a:p>
            <a:pPr marL="0" indent="0" algn="ctr" eaLnBrk="1" hangingPunct="1">
              <a:buNone/>
            </a:pPr>
            <a:endParaRPr lang="en-US" dirty="0"/>
          </a:p>
          <a:p>
            <a:pPr marL="0" indent="0" algn="ctr" eaLnBrk="1" hangingPunct="1">
              <a:buNone/>
            </a:pPr>
            <a:r>
              <a:rPr lang="en-US" dirty="0"/>
              <a:t>Hyperactivity Symptoms</a:t>
            </a:r>
          </a:p>
        </p:txBody>
      </p:sp>
      <p:cxnSp>
        <p:nvCxnSpPr>
          <p:cNvPr id="3" name="Straight Arrow Connector 2"/>
          <p:cNvCxnSpPr/>
          <p:nvPr/>
        </p:nvCxnSpPr>
        <p:spPr bwMode="auto">
          <a:xfrm flipV="1">
            <a:off x="4495800" y="2600986"/>
            <a:ext cx="1905000" cy="37081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 name="Straight Arrow Connector 5"/>
          <p:cNvCxnSpPr/>
          <p:nvPr/>
        </p:nvCxnSpPr>
        <p:spPr bwMode="auto">
          <a:xfrm>
            <a:off x="4343400" y="3048000"/>
            <a:ext cx="2667000" cy="2590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8" name="Straight Arrow Connector 7"/>
          <p:cNvCxnSpPr/>
          <p:nvPr/>
        </p:nvCxnSpPr>
        <p:spPr bwMode="auto">
          <a:xfrm>
            <a:off x="4724400" y="4876800"/>
            <a:ext cx="2133600" cy="762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flipV="1">
            <a:off x="4495800" y="3810000"/>
            <a:ext cx="1981200" cy="762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5792518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lstStyle/>
          <a:p>
            <a:r>
              <a:rPr lang="en-US" dirty="0"/>
              <a:t>The </a:t>
            </a:r>
            <a:r>
              <a:rPr lang="en-US" i="1" dirty="0"/>
              <a:t>ideal</a:t>
            </a:r>
            <a:r>
              <a:rPr lang="en-US" dirty="0"/>
              <a:t> educational program</a:t>
            </a:r>
          </a:p>
        </p:txBody>
      </p:sp>
      <p:sp>
        <p:nvSpPr>
          <p:cNvPr id="3" name="Content Placeholder 2"/>
          <p:cNvSpPr>
            <a:spLocks noGrp="1"/>
          </p:cNvSpPr>
          <p:nvPr>
            <p:ph idx="1"/>
          </p:nvPr>
        </p:nvSpPr>
        <p:spPr>
          <a:xfrm>
            <a:off x="2590800" y="1981200"/>
            <a:ext cx="7391400" cy="4114800"/>
          </a:xfrm>
          <a:prstGeom prst="rect">
            <a:avLst/>
          </a:prstGeom>
        </p:spPr>
        <p:txBody>
          <a:bodyPr>
            <a:noAutofit/>
          </a:bodyPr>
          <a:lstStyle/>
          <a:p>
            <a:r>
              <a:rPr lang="en-US" sz="2800" b="1" dirty="0"/>
              <a:t>Education</a:t>
            </a:r>
            <a:r>
              <a:rPr lang="en-US" sz="2800" dirty="0"/>
              <a:t> </a:t>
            </a:r>
            <a:r>
              <a:rPr lang="en-US" sz="2800" b="1" dirty="0"/>
              <a:t>about ADHD </a:t>
            </a:r>
            <a:r>
              <a:rPr lang="en-US" sz="2800" dirty="0"/>
              <a:t>to student, parents, and educators</a:t>
            </a:r>
          </a:p>
          <a:p>
            <a:r>
              <a:rPr lang="en-US" sz="2800" dirty="0"/>
              <a:t>Better understanding of </a:t>
            </a:r>
            <a:r>
              <a:rPr lang="en-US" sz="2800" b="1" dirty="0"/>
              <a:t>strengths, weaknesses, impairments</a:t>
            </a:r>
          </a:p>
          <a:p>
            <a:r>
              <a:rPr lang="en-US" sz="2800" b="1" dirty="0"/>
              <a:t>Reasonable goals</a:t>
            </a:r>
            <a:r>
              <a:rPr lang="en-US" sz="2800" dirty="0"/>
              <a:t>, with balanced life in mind, monitored and revised</a:t>
            </a:r>
          </a:p>
          <a:p>
            <a:r>
              <a:rPr lang="en-US" sz="2800" b="1" dirty="0"/>
              <a:t>Skills</a:t>
            </a:r>
            <a:r>
              <a:rPr lang="en-US" sz="2800" dirty="0"/>
              <a:t> to address executive function deficits</a:t>
            </a:r>
          </a:p>
          <a:p>
            <a:pPr marL="45720" indent="0">
              <a:buNone/>
            </a:pPr>
            <a:endParaRPr lang="en-US" sz="2400" dirty="0"/>
          </a:p>
        </p:txBody>
      </p:sp>
    </p:spTree>
    <p:extLst>
      <p:ext uri="{BB962C8B-B14F-4D97-AF65-F5344CB8AC3E}">
        <p14:creationId xmlns:p14="http://schemas.microsoft.com/office/powerpoint/2010/main" val="378053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8229600" cy="1143000"/>
          </a:xfrm>
        </p:spPr>
        <p:txBody>
          <a:bodyPr/>
          <a:lstStyle/>
          <a:p>
            <a:r>
              <a:rPr lang="en-US" dirty="0"/>
              <a:t>Just know…</a:t>
            </a:r>
          </a:p>
        </p:txBody>
      </p:sp>
      <p:sp>
        <p:nvSpPr>
          <p:cNvPr id="3" name="Content Placeholder 2"/>
          <p:cNvSpPr>
            <a:spLocks noGrp="1"/>
          </p:cNvSpPr>
          <p:nvPr>
            <p:ph idx="1"/>
          </p:nvPr>
        </p:nvSpPr>
        <p:spPr>
          <a:xfrm>
            <a:off x="1905000" y="1676400"/>
            <a:ext cx="8229600" cy="4389120"/>
          </a:xfrm>
        </p:spPr>
        <p:txBody>
          <a:bodyPr>
            <a:normAutofit/>
          </a:bodyPr>
          <a:lstStyle/>
          <a:p>
            <a:pPr>
              <a:lnSpc>
                <a:spcPct val="150000"/>
              </a:lnSpc>
            </a:pPr>
            <a:r>
              <a:rPr lang="en-US" sz="2800" dirty="0"/>
              <a:t>Number of students with disorders and disabilities we serve has expanded rapidly.</a:t>
            </a:r>
          </a:p>
          <a:p>
            <a:pPr>
              <a:lnSpc>
                <a:spcPct val="150000"/>
              </a:lnSpc>
            </a:pPr>
            <a:r>
              <a:rPr lang="en-US" sz="2800" dirty="0"/>
              <a:t>Range of measures we are expected to take for each child has expanded.</a:t>
            </a:r>
          </a:p>
          <a:p>
            <a:pPr>
              <a:lnSpc>
                <a:spcPct val="150000"/>
              </a:lnSpc>
            </a:pPr>
            <a:r>
              <a:rPr lang="en-US" sz="2800" dirty="0"/>
              <a:t>Resources, and funding, have not expanded.</a:t>
            </a:r>
          </a:p>
        </p:txBody>
      </p:sp>
    </p:spTree>
    <p:extLst>
      <p:ext uri="{BB962C8B-B14F-4D97-AF65-F5344CB8AC3E}">
        <p14:creationId xmlns:p14="http://schemas.microsoft.com/office/powerpoint/2010/main" val="11892193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1" y="3162300"/>
            <a:ext cx="4237703" cy="990600"/>
          </a:xfrm>
        </p:spPr>
        <p:txBody>
          <a:bodyPr>
            <a:noAutofit/>
          </a:bodyPr>
          <a:lstStyle/>
          <a:p>
            <a:r>
              <a:rPr lang="en-US" sz="4800" dirty="0"/>
              <a:t>The curse:  </a:t>
            </a:r>
            <a:br>
              <a:rPr lang="en-US" sz="3600" dirty="0"/>
            </a:br>
            <a:r>
              <a:rPr lang="en-US" sz="3600" dirty="0"/>
              <a:t>Almost no one the student encounters truly understands the disorder.</a:t>
            </a:r>
          </a:p>
        </p:txBody>
      </p:sp>
      <p:sp>
        <p:nvSpPr>
          <p:cNvPr id="3" name="Content Placeholder 2"/>
          <p:cNvSpPr>
            <a:spLocks noGrp="1"/>
          </p:cNvSpPr>
          <p:nvPr>
            <p:ph idx="1"/>
          </p:nvPr>
        </p:nvSpPr>
        <p:spPr>
          <a:xfrm>
            <a:off x="3200401" y="2362200"/>
            <a:ext cx="4267200" cy="3276600"/>
          </a:xfrm>
          <a:prstGeom prst="rect">
            <a:avLst/>
          </a:prstGeom>
        </p:spPr>
        <p:txBody>
          <a:bodyPr/>
          <a:lstStyle/>
          <a:p>
            <a:endParaRPr lang="en-US" dirty="0"/>
          </a:p>
        </p:txBody>
      </p:sp>
      <p:pic>
        <p:nvPicPr>
          <p:cNvPr id="2050" name="Picture 2" descr="https://encrypted-tbn2.google.com/images?q=tbn:ANd9GcQn8yDP3qozBhWhjo1QOCiioWwL5QBHF7b0VsdnaZUeXgGj3ReKn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1524000"/>
            <a:ext cx="2682056" cy="3276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6193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key question</a:t>
            </a:r>
          </a:p>
        </p:txBody>
      </p:sp>
      <p:sp>
        <p:nvSpPr>
          <p:cNvPr id="3" name="Content Placeholder 2"/>
          <p:cNvSpPr>
            <a:spLocks noGrp="1"/>
          </p:cNvSpPr>
          <p:nvPr>
            <p:ph idx="1"/>
          </p:nvPr>
        </p:nvSpPr>
        <p:spPr>
          <a:xfrm>
            <a:off x="2667000" y="2438400"/>
            <a:ext cx="6400800" cy="3474720"/>
          </a:xfrm>
          <a:prstGeom prst="rect">
            <a:avLst/>
          </a:prstGeom>
        </p:spPr>
        <p:txBody>
          <a:bodyPr/>
          <a:lstStyle/>
          <a:p>
            <a:r>
              <a:rPr lang="en-US" sz="2800" dirty="0"/>
              <a:t>ADHD is a DELAY in development of key neuropsychological domains. </a:t>
            </a:r>
            <a:r>
              <a:rPr lang="en-US" dirty="0"/>
              <a:t>NOT related to IQ or intelligence.</a:t>
            </a:r>
          </a:p>
          <a:p>
            <a:r>
              <a:rPr lang="en-US" dirty="0"/>
              <a:t>Rough guide:  1/3 of age</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925679295"/>
              </p:ext>
            </p:extLst>
          </p:nvPr>
        </p:nvGraphicFramePr>
        <p:xfrm>
          <a:off x="2895601" y="4876800"/>
          <a:ext cx="5638800" cy="914400"/>
        </p:xfrm>
        <a:graphic>
          <a:graphicData uri="http://schemas.openxmlformats.org/drawingml/2006/table">
            <a:tbl>
              <a:tblPr firstRow="1" bandRow="1">
                <a:tableStyleId>{D7AC3CCA-C797-4891-BE02-D94E43425B78}</a:tableStyleId>
              </a:tblPr>
              <a:tblGrid>
                <a:gridCol w="18288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8382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696685">
                  <a:extLst>
                    <a:ext uri="{9D8B030D-6E8A-4147-A177-3AD203B41FA5}">
                      <a16:colId xmlns:a16="http://schemas.microsoft.com/office/drawing/2014/main" val="20004"/>
                    </a:ext>
                  </a:extLst>
                </a:gridCol>
                <a:gridCol w="751115">
                  <a:extLst>
                    <a:ext uri="{9D8B030D-6E8A-4147-A177-3AD203B41FA5}">
                      <a16:colId xmlns:a16="http://schemas.microsoft.com/office/drawing/2014/main" val="20005"/>
                    </a:ext>
                  </a:extLst>
                </a:gridCol>
              </a:tblGrid>
              <a:tr h="457200">
                <a:tc>
                  <a:txBody>
                    <a:bodyPr/>
                    <a:lstStyle/>
                    <a:p>
                      <a:r>
                        <a:rPr lang="en-US" dirty="0"/>
                        <a:t>AGE</a:t>
                      </a:r>
                    </a:p>
                  </a:txBody>
                  <a:tcPr/>
                </a:tc>
                <a:tc>
                  <a:txBody>
                    <a:bodyPr/>
                    <a:lstStyle/>
                    <a:p>
                      <a:pPr algn="ctr"/>
                      <a:r>
                        <a:rPr lang="en-US" sz="2400" dirty="0"/>
                        <a:t>6</a:t>
                      </a:r>
                    </a:p>
                  </a:txBody>
                  <a:tcPr/>
                </a:tc>
                <a:tc>
                  <a:txBody>
                    <a:bodyPr/>
                    <a:lstStyle/>
                    <a:p>
                      <a:pPr algn="ctr"/>
                      <a:r>
                        <a:rPr lang="en-US" sz="2400" dirty="0"/>
                        <a:t>9</a:t>
                      </a:r>
                    </a:p>
                  </a:txBody>
                  <a:tcPr/>
                </a:tc>
                <a:tc>
                  <a:txBody>
                    <a:bodyPr/>
                    <a:lstStyle/>
                    <a:p>
                      <a:pPr algn="ctr"/>
                      <a:r>
                        <a:rPr lang="en-US" sz="2400" dirty="0"/>
                        <a:t>12</a:t>
                      </a:r>
                    </a:p>
                  </a:txBody>
                  <a:tcPr/>
                </a:tc>
                <a:tc>
                  <a:txBody>
                    <a:bodyPr/>
                    <a:lstStyle/>
                    <a:p>
                      <a:pPr algn="ctr"/>
                      <a:r>
                        <a:rPr lang="en-US" sz="2400" dirty="0"/>
                        <a:t>15</a:t>
                      </a:r>
                    </a:p>
                  </a:txBody>
                  <a:tcPr/>
                </a:tc>
                <a:tc>
                  <a:txBody>
                    <a:bodyPr/>
                    <a:lstStyle/>
                    <a:p>
                      <a:pPr algn="ctr"/>
                      <a:r>
                        <a:rPr lang="en-US" sz="2400" dirty="0"/>
                        <a:t>18</a:t>
                      </a:r>
                    </a:p>
                  </a:txBody>
                  <a:tcPr/>
                </a:tc>
                <a:extLst>
                  <a:ext uri="{0D108BD9-81ED-4DB2-BD59-A6C34878D82A}">
                    <a16:rowId xmlns:a16="http://schemas.microsoft.com/office/drawing/2014/main" val="10000"/>
                  </a:ext>
                </a:extLst>
              </a:tr>
              <a:tr h="370840">
                <a:tc>
                  <a:txBody>
                    <a:bodyPr/>
                    <a:lstStyle/>
                    <a:p>
                      <a:r>
                        <a:rPr lang="en-US" dirty="0"/>
                        <a:t>ADJUSTED AGE</a:t>
                      </a:r>
                    </a:p>
                  </a:txBody>
                  <a:tcPr/>
                </a:tc>
                <a:tc>
                  <a:txBody>
                    <a:bodyPr/>
                    <a:lstStyle/>
                    <a:p>
                      <a:pPr algn="ctr"/>
                      <a:r>
                        <a:rPr lang="en-US" sz="2400" b="1" dirty="0"/>
                        <a:t>4</a:t>
                      </a:r>
                    </a:p>
                  </a:txBody>
                  <a:tcPr/>
                </a:tc>
                <a:tc>
                  <a:txBody>
                    <a:bodyPr/>
                    <a:lstStyle/>
                    <a:p>
                      <a:pPr algn="ctr"/>
                      <a:r>
                        <a:rPr lang="en-US" sz="2400" b="1" dirty="0"/>
                        <a:t>6</a:t>
                      </a:r>
                    </a:p>
                  </a:txBody>
                  <a:tcPr/>
                </a:tc>
                <a:tc>
                  <a:txBody>
                    <a:bodyPr/>
                    <a:lstStyle/>
                    <a:p>
                      <a:pPr algn="ctr"/>
                      <a:r>
                        <a:rPr lang="en-US" sz="2400" b="1" dirty="0"/>
                        <a:t>8</a:t>
                      </a:r>
                    </a:p>
                  </a:txBody>
                  <a:tcPr/>
                </a:tc>
                <a:tc>
                  <a:txBody>
                    <a:bodyPr/>
                    <a:lstStyle/>
                    <a:p>
                      <a:pPr algn="ctr"/>
                      <a:r>
                        <a:rPr lang="en-US" sz="2400" b="1" dirty="0"/>
                        <a:t>10</a:t>
                      </a:r>
                    </a:p>
                  </a:txBody>
                  <a:tcPr/>
                </a:tc>
                <a:tc>
                  <a:txBody>
                    <a:bodyPr/>
                    <a:lstStyle/>
                    <a:p>
                      <a:pPr algn="ctr"/>
                      <a:r>
                        <a:rPr lang="en-US" sz="2400" b="1" dirty="0"/>
                        <a:t>12</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077439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key question</a:t>
            </a:r>
          </a:p>
        </p:txBody>
      </p:sp>
      <p:sp>
        <p:nvSpPr>
          <p:cNvPr id="3" name="Content Placeholder 2"/>
          <p:cNvSpPr>
            <a:spLocks noGrp="1"/>
          </p:cNvSpPr>
          <p:nvPr>
            <p:ph idx="1"/>
          </p:nvPr>
        </p:nvSpPr>
        <p:spPr>
          <a:xfrm>
            <a:off x="2743200" y="2133600"/>
            <a:ext cx="6400800" cy="3474720"/>
          </a:xfrm>
          <a:prstGeom prst="rect">
            <a:avLst/>
          </a:prstGeom>
        </p:spPr>
        <p:txBody>
          <a:bodyPr>
            <a:normAutofit/>
          </a:bodyPr>
          <a:lstStyle/>
          <a:p>
            <a:r>
              <a:rPr lang="en-US" sz="2400" dirty="0"/>
              <a:t>Would I give this task to a  ____-year-old give the amount of support I have provided?</a:t>
            </a:r>
          </a:p>
          <a:p>
            <a:r>
              <a:rPr lang="en-US" sz="2400" dirty="0"/>
              <a:t>If no, what support would be in place for a ____-year-old to complete the task?</a:t>
            </a:r>
          </a:p>
        </p:txBody>
      </p:sp>
      <p:graphicFrame>
        <p:nvGraphicFramePr>
          <p:cNvPr id="4" name="Table 3"/>
          <p:cNvGraphicFramePr>
            <a:graphicFrameLocks noGrp="1"/>
          </p:cNvGraphicFramePr>
          <p:nvPr>
            <p:extLst>
              <p:ext uri="{D42A27DB-BD31-4B8C-83A1-F6EECF244321}">
                <p14:modId xmlns:p14="http://schemas.microsoft.com/office/powerpoint/2010/main" val="2235564202"/>
              </p:ext>
            </p:extLst>
          </p:nvPr>
        </p:nvGraphicFramePr>
        <p:xfrm>
          <a:off x="3124202" y="4724400"/>
          <a:ext cx="5867399" cy="1097280"/>
        </p:xfrm>
        <a:graphic>
          <a:graphicData uri="http://schemas.openxmlformats.org/drawingml/2006/table">
            <a:tbl>
              <a:tblPr firstRow="1" bandRow="1">
                <a:tableStyleId>{D7AC3CCA-C797-4891-BE02-D94E43425B78}</a:tableStyleId>
              </a:tblPr>
              <a:tblGrid>
                <a:gridCol w="1488743">
                  <a:extLst>
                    <a:ext uri="{9D8B030D-6E8A-4147-A177-3AD203B41FA5}">
                      <a16:colId xmlns:a16="http://schemas.microsoft.com/office/drawing/2014/main" val="20000"/>
                    </a:ext>
                  </a:extLst>
                </a:gridCol>
                <a:gridCol w="875731">
                  <a:extLst>
                    <a:ext uri="{9D8B030D-6E8A-4147-A177-3AD203B41FA5}">
                      <a16:colId xmlns:a16="http://schemas.microsoft.com/office/drawing/2014/main" val="20001"/>
                    </a:ext>
                  </a:extLst>
                </a:gridCol>
                <a:gridCol w="963304">
                  <a:extLst>
                    <a:ext uri="{9D8B030D-6E8A-4147-A177-3AD203B41FA5}">
                      <a16:colId xmlns:a16="http://schemas.microsoft.com/office/drawing/2014/main" val="20002"/>
                    </a:ext>
                  </a:extLst>
                </a:gridCol>
                <a:gridCol w="875731">
                  <a:extLst>
                    <a:ext uri="{9D8B030D-6E8A-4147-A177-3AD203B41FA5}">
                      <a16:colId xmlns:a16="http://schemas.microsoft.com/office/drawing/2014/main" val="20003"/>
                    </a:ext>
                  </a:extLst>
                </a:gridCol>
                <a:gridCol w="800668">
                  <a:extLst>
                    <a:ext uri="{9D8B030D-6E8A-4147-A177-3AD203B41FA5}">
                      <a16:colId xmlns:a16="http://schemas.microsoft.com/office/drawing/2014/main" val="20004"/>
                    </a:ext>
                  </a:extLst>
                </a:gridCol>
                <a:gridCol w="863222">
                  <a:extLst>
                    <a:ext uri="{9D8B030D-6E8A-4147-A177-3AD203B41FA5}">
                      <a16:colId xmlns:a16="http://schemas.microsoft.com/office/drawing/2014/main" val="20005"/>
                    </a:ext>
                  </a:extLst>
                </a:gridCol>
              </a:tblGrid>
              <a:tr h="370840">
                <a:tc>
                  <a:txBody>
                    <a:bodyPr/>
                    <a:lstStyle/>
                    <a:p>
                      <a:r>
                        <a:rPr lang="en-US" dirty="0"/>
                        <a:t>AGE</a:t>
                      </a:r>
                    </a:p>
                  </a:txBody>
                  <a:tcPr/>
                </a:tc>
                <a:tc>
                  <a:txBody>
                    <a:bodyPr/>
                    <a:lstStyle/>
                    <a:p>
                      <a:pPr algn="ctr"/>
                      <a:r>
                        <a:rPr lang="en-US" sz="2400" dirty="0"/>
                        <a:t>6</a:t>
                      </a:r>
                    </a:p>
                  </a:txBody>
                  <a:tcPr/>
                </a:tc>
                <a:tc>
                  <a:txBody>
                    <a:bodyPr/>
                    <a:lstStyle/>
                    <a:p>
                      <a:pPr algn="ctr"/>
                      <a:r>
                        <a:rPr lang="en-US" sz="2400" dirty="0"/>
                        <a:t>9</a:t>
                      </a:r>
                    </a:p>
                  </a:txBody>
                  <a:tcPr/>
                </a:tc>
                <a:tc>
                  <a:txBody>
                    <a:bodyPr/>
                    <a:lstStyle/>
                    <a:p>
                      <a:pPr algn="ctr"/>
                      <a:r>
                        <a:rPr lang="en-US" sz="2400" dirty="0"/>
                        <a:t>12</a:t>
                      </a:r>
                    </a:p>
                  </a:txBody>
                  <a:tcPr/>
                </a:tc>
                <a:tc>
                  <a:txBody>
                    <a:bodyPr/>
                    <a:lstStyle/>
                    <a:p>
                      <a:pPr algn="ctr"/>
                      <a:r>
                        <a:rPr lang="en-US" sz="2400" dirty="0"/>
                        <a:t>15</a:t>
                      </a:r>
                    </a:p>
                  </a:txBody>
                  <a:tcPr/>
                </a:tc>
                <a:tc>
                  <a:txBody>
                    <a:bodyPr/>
                    <a:lstStyle/>
                    <a:p>
                      <a:pPr algn="ctr"/>
                      <a:r>
                        <a:rPr lang="en-US" sz="2400" dirty="0"/>
                        <a:t>18</a:t>
                      </a:r>
                    </a:p>
                  </a:txBody>
                  <a:tcPr/>
                </a:tc>
                <a:extLst>
                  <a:ext uri="{0D108BD9-81ED-4DB2-BD59-A6C34878D82A}">
                    <a16:rowId xmlns:a16="http://schemas.microsoft.com/office/drawing/2014/main" val="10000"/>
                  </a:ext>
                </a:extLst>
              </a:tr>
              <a:tr h="370840">
                <a:tc>
                  <a:txBody>
                    <a:bodyPr/>
                    <a:lstStyle/>
                    <a:p>
                      <a:r>
                        <a:rPr lang="en-US" dirty="0"/>
                        <a:t>ADJUSTED AGE</a:t>
                      </a:r>
                    </a:p>
                  </a:txBody>
                  <a:tcPr/>
                </a:tc>
                <a:tc>
                  <a:txBody>
                    <a:bodyPr/>
                    <a:lstStyle/>
                    <a:p>
                      <a:pPr algn="ctr"/>
                      <a:r>
                        <a:rPr lang="en-US" sz="2400" b="1" dirty="0"/>
                        <a:t>4</a:t>
                      </a:r>
                    </a:p>
                  </a:txBody>
                  <a:tcPr/>
                </a:tc>
                <a:tc>
                  <a:txBody>
                    <a:bodyPr/>
                    <a:lstStyle/>
                    <a:p>
                      <a:pPr algn="ctr"/>
                      <a:r>
                        <a:rPr lang="en-US" sz="2400" b="1" dirty="0"/>
                        <a:t>6</a:t>
                      </a:r>
                    </a:p>
                  </a:txBody>
                  <a:tcPr/>
                </a:tc>
                <a:tc>
                  <a:txBody>
                    <a:bodyPr/>
                    <a:lstStyle/>
                    <a:p>
                      <a:pPr algn="ctr"/>
                      <a:r>
                        <a:rPr lang="en-US" sz="2400" b="1" dirty="0"/>
                        <a:t>8</a:t>
                      </a:r>
                    </a:p>
                  </a:txBody>
                  <a:tcPr/>
                </a:tc>
                <a:tc>
                  <a:txBody>
                    <a:bodyPr/>
                    <a:lstStyle/>
                    <a:p>
                      <a:pPr algn="ctr"/>
                      <a:r>
                        <a:rPr lang="en-US" sz="2400" b="1" dirty="0"/>
                        <a:t>10</a:t>
                      </a:r>
                    </a:p>
                  </a:txBody>
                  <a:tcPr/>
                </a:tc>
                <a:tc>
                  <a:txBody>
                    <a:bodyPr/>
                    <a:lstStyle/>
                    <a:p>
                      <a:pPr algn="ctr"/>
                      <a:r>
                        <a:rPr lang="en-US" sz="2400" b="1" dirty="0"/>
                        <a:t>12</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823359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Point of Performance reminders</a:t>
            </a:r>
          </a:p>
        </p:txBody>
      </p:sp>
      <p:sp>
        <p:nvSpPr>
          <p:cNvPr id="3" name="Content Placeholder 2"/>
          <p:cNvSpPr>
            <a:spLocks noGrp="1"/>
          </p:cNvSpPr>
          <p:nvPr>
            <p:ph idx="1"/>
          </p:nvPr>
        </p:nvSpPr>
        <p:spPr>
          <a:xfrm>
            <a:off x="2819400" y="2286000"/>
            <a:ext cx="6400800" cy="3474720"/>
          </a:xfrm>
          <a:prstGeom prst="rect">
            <a:avLst/>
          </a:prstGeom>
        </p:spPr>
        <p:txBody>
          <a:bodyPr>
            <a:noAutofit/>
          </a:bodyPr>
          <a:lstStyle/>
          <a:p>
            <a:r>
              <a:rPr lang="en-US" sz="3200" dirty="0"/>
              <a:t>Creative, supportive, non-judgmental, non-embarrassing PROMPTS or REMINDERS to perform a task, remember a task, transition from one task to another</a:t>
            </a:r>
          </a:p>
          <a:p>
            <a:r>
              <a:rPr lang="en-US" sz="3200" dirty="0"/>
              <a:t>Verbal, nonverbal, written</a:t>
            </a:r>
          </a:p>
        </p:txBody>
      </p:sp>
    </p:spTree>
    <p:extLst>
      <p:ext uri="{BB962C8B-B14F-4D97-AF65-F5344CB8AC3E}">
        <p14:creationId xmlns:p14="http://schemas.microsoft.com/office/powerpoint/2010/main" val="12150191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Self-monitoring aides</a:t>
            </a:r>
          </a:p>
        </p:txBody>
      </p:sp>
      <p:sp>
        <p:nvSpPr>
          <p:cNvPr id="3" name="Content Placeholder 2"/>
          <p:cNvSpPr>
            <a:spLocks noGrp="1"/>
          </p:cNvSpPr>
          <p:nvPr>
            <p:ph idx="1"/>
          </p:nvPr>
        </p:nvSpPr>
        <p:spPr>
          <a:xfrm>
            <a:off x="2743200" y="2362200"/>
            <a:ext cx="7010400" cy="3474720"/>
          </a:xfrm>
          <a:prstGeom prst="rect">
            <a:avLst/>
          </a:prstGeom>
        </p:spPr>
        <p:txBody>
          <a:bodyPr/>
          <a:lstStyle/>
          <a:p>
            <a:r>
              <a:rPr lang="en-US" sz="3600" dirty="0"/>
              <a:t>Notes</a:t>
            </a:r>
          </a:p>
          <a:p>
            <a:r>
              <a:rPr lang="en-US" sz="3600" dirty="0"/>
              <a:t>Checklists</a:t>
            </a:r>
          </a:p>
          <a:p>
            <a:r>
              <a:rPr lang="en-US" sz="3600" dirty="0"/>
              <a:t>Calendars !!</a:t>
            </a:r>
          </a:p>
          <a:p>
            <a:pPr marL="45720" indent="0">
              <a:buNone/>
            </a:pPr>
            <a:endParaRPr lang="en-US" sz="2400" b="1" dirty="0"/>
          </a:p>
          <a:p>
            <a:pPr marL="45720" indent="0">
              <a:buNone/>
            </a:pPr>
            <a:r>
              <a:rPr lang="en-US" sz="2400" b="1" i="1" dirty="0"/>
              <a:t>REMEMBER: DEFICITS IN WORKING MEMORY</a:t>
            </a:r>
          </a:p>
          <a:p>
            <a:pPr marL="45720" indent="0">
              <a:buNone/>
            </a:pPr>
            <a:endParaRPr lang="en-US" sz="2400" dirty="0"/>
          </a:p>
        </p:txBody>
      </p:sp>
    </p:spTree>
    <p:extLst>
      <p:ext uri="{BB962C8B-B14F-4D97-AF65-F5344CB8AC3E}">
        <p14:creationId xmlns:p14="http://schemas.microsoft.com/office/powerpoint/2010/main" val="26047149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Training self-speech is training self-monitoring</a:t>
            </a:r>
          </a:p>
        </p:txBody>
      </p:sp>
      <p:sp>
        <p:nvSpPr>
          <p:cNvPr id="3" name="Content Placeholder 2"/>
          <p:cNvSpPr>
            <a:spLocks noGrp="1"/>
          </p:cNvSpPr>
          <p:nvPr>
            <p:ph idx="1"/>
          </p:nvPr>
        </p:nvSpPr>
        <p:spPr>
          <a:xfrm>
            <a:off x="1752600" y="2514600"/>
            <a:ext cx="8686800" cy="3474720"/>
          </a:xfrm>
          <a:prstGeom prst="rect">
            <a:avLst/>
          </a:prstGeom>
        </p:spPr>
        <p:txBody>
          <a:bodyPr>
            <a:normAutofit/>
          </a:bodyPr>
          <a:lstStyle/>
          <a:p>
            <a:pPr marL="45720" indent="0" algn="ctr">
              <a:buNone/>
            </a:pPr>
            <a:r>
              <a:rPr lang="en-US" sz="2800" dirty="0"/>
              <a:t>FEELINGS            </a:t>
            </a:r>
          </a:p>
          <a:p>
            <a:pPr marL="45720" indent="0" algn="ctr">
              <a:buNone/>
            </a:pPr>
            <a:endParaRPr lang="en-US" sz="2800" dirty="0"/>
          </a:p>
          <a:p>
            <a:pPr marL="45720" indent="0" algn="ctr">
              <a:buNone/>
            </a:pPr>
            <a:r>
              <a:rPr lang="en-US" sz="2800" dirty="0"/>
              <a:t>THOUGHTS  </a:t>
            </a:r>
            <a:r>
              <a:rPr lang="en-US" sz="2000" dirty="0"/>
              <a:t>(SELF-SPEECH)             </a:t>
            </a:r>
          </a:p>
          <a:p>
            <a:pPr marL="45720" indent="0" algn="ctr">
              <a:buNone/>
            </a:pPr>
            <a:endParaRPr lang="en-US" sz="2000" dirty="0"/>
          </a:p>
          <a:p>
            <a:pPr marL="45720" indent="0" algn="ctr">
              <a:buNone/>
            </a:pPr>
            <a:endParaRPr lang="en-US" sz="2000" dirty="0"/>
          </a:p>
          <a:p>
            <a:pPr marL="45720" indent="0" algn="ctr">
              <a:buNone/>
            </a:pPr>
            <a:r>
              <a:rPr lang="en-US" sz="2800" dirty="0"/>
              <a:t>BEHAVIOR</a:t>
            </a:r>
          </a:p>
        </p:txBody>
      </p:sp>
      <p:cxnSp>
        <p:nvCxnSpPr>
          <p:cNvPr id="5" name="Straight Arrow Connector 4"/>
          <p:cNvCxnSpPr/>
          <p:nvPr/>
        </p:nvCxnSpPr>
        <p:spPr>
          <a:xfrm>
            <a:off x="5867400" y="3045542"/>
            <a:ext cx="152400" cy="4572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6" name="Straight Arrow Connector 5"/>
          <p:cNvCxnSpPr/>
          <p:nvPr/>
        </p:nvCxnSpPr>
        <p:spPr>
          <a:xfrm>
            <a:off x="5867400" y="4070555"/>
            <a:ext cx="304800" cy="6096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4633800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581400" y="1600200"/>
            <a:ext cx="6400800" cy="3474720"/>
          </a:xfrm>
          <a:prstGeom prst="rect">
            <a:avLst/>
          </a:prstGeom>
        </p:spPr>
        <p:txBody>
          <a:bodyPr>
            <a:normAutofit/>
          </a:bodyPr>
          <a:lstStyle/>
          <a:p>
            <a:r>
              <a:rPr lang="en-US" sz="3600" dirty="0"/>
              <a:t>BREATHING</a:t>
            </a:r>
          </a:p>
          <a:p>
            <a:r>
              <a:rPr lang="en-US" sz="3600" dirty="0"/>
              <a:t>TALKING TO SELF</a:t>
            </a:r>
          </a:p>
        </p:txBody>
      </p:sp>
    </p:spTree>
    <p:extLst>
      <p:ext uri="{BB962C8B-B14F-4D97-AF65-F5344CB8AC3E}">
        <p14:creationId xmlns:p14="http://schemas.microsoft.com/office/powerpoint/2010/main" val="39423392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685800"/>
            <a:ext cx="8077200" cy="3474720"/>
          </a:xfrm>
          <a:prstGeom prst="rect">
            <a:avLst/>
          </a:prstGeom>
        </p:spPr>
        <p:txBody>
          <a:bodyPr>
            <a:normAutofit/>
          </a:bodyPr>
          <a:lstStyle/>
          <a:p>
            <a:pPr marL="45720" indent="0">
              <a:buNone/>
            </a:pPr>
            <a:r>
              <a:rPr lang="en-US" sz="3600" dirty="0"/>
              <a:t>Homework</a:t>
            </a:r>
            <a:endParaRPr lang="en-US" sz="2800" dirty="0"/>
          </a:p>
          <a:p>
            <a:r>
              <a:rPr lang="en-US" sz="3200" dirty="0"/>
              <a:t>Reduce as much as you are able and willing, provide more time WITH PROMPTS and support.</a:t>
            </a:r>
          </a:p>
        </p:txBody>
      </p:sp>
      <p:pic>
        <p:nvPicPr>
          <p:cNvPr id="5122" name="Picture 2" descr="http://pre.cloudfront.goodinc.com/posts/post_half_1282935090homework.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3276601"/>
            <a:ext cx="3048000" cy="30480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4" name="Picture 4" descr="http://www.edconsult.org/Portals/41331/images/frustrated%20teen%20student%20long%20hair%20adh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1" y="3755572"/>
            <a:ext cx="4048125" cy="26860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544607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14636</TotalTime>
  <Words>3382</Words>
  <Application>Microsoft Macintosh PowerPoint</Application>
  <PresentationFormat>Widescreen</PresentationFormat>
  <Paragraphs>554</Paragraphs>
  <Slides>124</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124</vt:i4>
      </vt:variant>
    </vt:vector>
  </HeadingPairs>
  <TitlesOfParts>
    <vt:vector size="130" baseType="lpstr">
      <vt:lpstr>Arial</vt:lpstr>
      <vt:lpstr>Calibri</vt:lpstr>
      <vt:lpstr>Constantia</vt:lpstr>
      <vt:lpstr>Wingdings</vt:lpstr>
      <vt:lpstr>Wingdings 2</vt:lpstr>
      <vt:lpstr>Flow</vt:lpstr>
      <vt:lpstr>PowerPoint Presentation</vt:lpstr>
      <vt:lpstr>No greater blessing in the life of a child with ADHD than adults who understand ADHD.</vt:lpstr>
      <vt:lpstr>The Disorder(s)</vt:lpstr>
      <vt:lpstr>  </vt:lpstr>
      <vt:lpstr>What is ADHD/ADD?</vt:lpstr>
      <vt:lpstr>What is ADHD/ADD?</vt:lpstr>
      <vt:lpstr>What is ADHD/ADD?</vt:lpstr>
      <vt:lpstr>What is ADHD/ADD?</vt:lpstr>
      <vt:lpstr>Three types (DSM)</vt:lpstr>
      <vt:lpstr>ADHD, Combined Type</vt:lpstr>
      <vt:lpstr>ADHD/ADD:  Developmental </vt:lpstr>
      <vt:lpstr>ADHD/ADD:  Developmental </vt:lpstr>
      <vt:lpstr>“Growing out” of ADHD</vt:lpstr>
      <vt:lpstr>“Growing out” of ADHD</vt:lpstr>
      <vt:lpstr>PowerPoint Presentation</vt:lpstr>
      <vt:lpstr>ADHD:  The Core Deficits</vt:lpstr>
      <vt:lpstr>ADHD:  The Core Deficits</vt:lpstr>
      <vt:lpstr>What is ADHD?</vt:lpstr>
      <vt:lpstr>(notes about paying attention)</vt:lpstr>
      <vt:lpstr>ADHD:  The Core Deficits</vt:lpstr>
      <vt:lpstr>Civilization requires that most people, most of the time, inhibit their impulses.  No one can function without this ability.  That ability is (often) RELATIVELY lacking in ADHD. </vt:lpstr>
      <vt:lpstr>PowerPoint Presentation</vt:lpstr>
      <vt:lpstr>ADHD:  The Core Deficits</vt:lpstr>
      <vt:lpstr>PowerPoint Presentation</vt:lpstr>
      <vt:lpstr>PowerPoint Presentation</vt:lpstr>
      <vt:lpstr>The question of motivation. What is lazy?</vt:lpstr>
      <vt:lpstr>ADHD:  The Core Deficits</vt:lpstr>
      <vt:lpstr>PowerPoint Presentation</vt:lpstr>
      <vt:lpstr>“ADD WITHOUT HYPERACTIVITY” ADHD, Predominately Inattentive Type</vt:lpstr>
      <vt:lpstr>“ADD WITHOUT HYPERACTIVITY”</vt:lpstr>
      <vt:lpstr>“Sluggish Cognitive Tempo”</vt:lpstr>
      <vt:lpstr>SCT</vt:lpstr>
      <vt:lpstr>“ADD”</vt:lpstr>
      <vt:lpstr>ADD</vt:lpstr>
      <vt:lpstr>ADD</vt:lpstr>
      <vt:lpstr>Treatment implications</vt:lpstr>
      <vt:lpstr>Back now to ADHD in general…</vt:lpstr>
      <vt:lpstr>ADHD: More common features</vt:lpstr>
      <vt:lpstr>Causes?</vt:lpstr>
      <vt:lpstr>ADHD:  The Core Deficits</vt:lpstr>
      <vt:lpstr>Adult Complications of untreated ADHD</vt:lpstr>
      <vt:lpstr>PowerPoint Presentation</vt:lpstr>
      <vt:lpstr>PowerPoint Presentation</vt:lpstr>
      <vt:lpstr>Impulsivity:  A critical factor</vt:lpstr>
      <vt:lpstr>ADHD (NOT the medication) creates added risk of substance abuse</vt:lpstr>
      <vt:lpstr>ADHD and Executive Functioning</vt:lpstr>
      <vt:lpstr>Common co-occurring disorders</vt:lpstr>
      <vt:lpstr>Lifetime Prevalence in Pediatric Population with ADHD (Biederman, 2004)</vt:lpstr>
      <vt:lpstr>ADHD &amp; Girls: New Study (UCLA, PEDIATRICS, Oct 2016)    2000 girls between 8-13 </vt:lpstr>
      <vt:lpstr>PowerPoint Presentation</vt:lpstr>
      <vt:lpstr>An example of ADHD complexity</vt:lpstr>
      <vt:lpstr>An example of ADHD complexity</vt:lpstr>
      <vt:lpstr>Controversies</vt:lpstr>
      <vt:lpstr>Overdiagnosis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Overtreatment/Medication controversy</vt:lpstr>
      <vt:lpstr>A common misunderstanding about diagnosis and treatment</vt:lpstr>
      <vt:lpstr>Treatment</vt:lpstr>
      <vt:lpstr>Benefits vs. risks of medication or Risks of medication vs. risks of not treating ADHD with medication </vt:lpstr>
      <vt:lpstr>Life of the child with ADHD</vt:lpstr>
      <vt:lpstr>The MTA ADHD study</vt:lpstr>
      <vt:lpstr>Treatment</vt:lpstr>
      <vt:lpstr>ADHD: Medication categories</vt:lpstr>
      <vt:lpstr>Stimulants</vt:lpstr>
      <vt:lpstr>Stimulant controversies</vt:lpstr>
      <vt:lpstr>Growth suppression </vt:lpstr>
      <vt:lpstr>PowerPoint Presentation</vt:lpstr>
      <vt:lpstr>Alternative Therapies</vt:lpstr>
      <vt:lpstr>Alternative treatments with inadequate or no scientific support</vt:lpstr>
      <vt:lpstr>CBD Oil &amp; ADHD</vt:lpstr>
      <vt:lpstr>CBD Oil &amp; ADHD</vt:lpstr>
      <vt:lpstr>Alternative treatments with best evidence of helpfulness</vt:lpstr>
      <vt:lpstr>Alternative treatments with best evidence of helpfulness</vt:lpstr>
      <vt:lpstr>Diet</vt:lpstr>
      <vt:lpstr>Diet</vt:lpstr>
      <vt:lpstr>Diet</vt:lpstr>
      <vt:lpstr>Omega-3 Fatty Acids</vt:lpstr>
      <vt:lpstr>Rx:  Vayarin</vt:lpstr>
      <vt:lpstr>EQUAZEN, another brand-name fish oil/primrose oil product</vt:lpstr>
      <vt:lpstr>PowerPoint Presentation</vt:lpstr>
      <vt:lpstr>ADHD Medications</vt:lpstr>
      <vt:lpstr>Treatment</vt:lpstr>
      <vt:lpstr>Teaching</vt:lpstr>
      <vt:lpstr>The ideal educational program</vt:lpstr>
      <vt:lpstr>Just know…</vt:lpstr>
      <vt:lpstr>The curse:   Almost no one the student encounters truly understands the disorder.</vt:lpstr>
      <vt:lpstr>A key question</vt:lpstr>
      <vt:lpstr>A key question</vt:lpstr>
      <vt:lpstr>Point of Performance reminders</vt:lpstr>
      <vt:lpstr>Self-monitoring aides</vt:lpstr>
      <vt:lpstr>Training self-speech is training self-monitoring</vt:lpstr>
      <vt:lpstr>PowerPoint Presentation</vt:lpstr>
      <vt:lpstr>PowerPoint Presentation</vt:lpstr>
      <vt:lpstr>Sandra F. Reif, How to Reach and Teach Children ADD/ADHD (3nd Ed.)</vt:lpstr>
      <vt:lpstr>Critical Factors in Success (Reif)</vt:lpstr>
      <vt:lpstr>Critical Factors in Success (Reif)</vt:lpstr>
      <vt:lpstr>Critical Factors in Success (Reif)</vt:lpstr>
      <vt:lpstr>Critical Factors in Success (Reif)</vt:lpstr>
      <vt:lpstr>PowerPoint Presentation</vt:lpstr>
      <vt:lpstr>Accommodations</vt:lpstr>
      <vt:lpstr>Seating</vt:lpstr>
      <vt:lpstr>Delivery</vt:lpstr>
      <vt:lpstr>Student Work</vt:lpstr>
      <vt:lpstr>Student work</vt:lpstr>
      <vt:lpstr>Organization</vt:lpstr>
      <vt:lpstr>Time management</vt:lpstr>
      <vt:lpstr>Tips on behavioral intervention</vt:lpstr>
      <vt:lpstr>Books  </vt:lpstr>
      <vt:lpstr>Parenting</vt:lpstr>
      <vt:lpstr>PowerPoint Presentation</vt:lpstr>
      <vt:lpstr>The ADHD family</vt:lpstr>
      <vt:lpstr>PowerPoint Presentation</vt:lpstr>
      <vt:lpstr>Parenting</vt:lpstr>
      <vt:lpstr>Russell Barkley’s Principles (modified)</vt:lpstr>
      <vt:lpstr>Russell Barkley’s Principles (modified)</vt:lpstr>
      <vt:lpstr> a discipline program </vt:lpstr>
      <vt:lpstr>PowerPoint Presentation</vt:lpstr>
      <vt:lpstr>A solid discipline program</vt:lpstr>
    </vt:vector>
  </TitlesOfParts>
  <Company>MBS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Dale Wisely</cp:lastModifiedBy>
  <cp:revision>285</cp:revision>
  <cp:lastPrinted>2016-10-12T12:48:38Z</cp:lastPrinted>
  <dcterms:created xsi:type="dcterms:W3CDTF">2008-10-16T19:39:16Z</dcterms:created>
  <dcterms:modified xsi:type="dcterms:W3CDTF">2019-06-17T18:15:27Z</dcterms:modified>
</cp:coreProperties>
</file>