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816" r:id="rId2"/>
  </p:sldMasterIdLst>
  <p:notesMasterIdLst>
    <p:notesMasterId r:id="rId32"/>
  </p:notesMasterIdLst>
  <p:sldIdLst>
    <p:sldId id="397" r:id="rId3"/>
    <p:sldId id="393" r:id="rId4"/>
    <p:sldId id="394" r:id="rId5"/>
    <p:sldId id="395" r:id="rId6"/>
    <p:sldId id="396" r:id="rId7"/>
    <p:sldId id="399" r:id="rId8"/>
    <p:sldId id="319" r:id="rId9"/>
    <p:sldId id="390" r:id="rId10"/>
    <p:sldId id="391" r:id="rId11"/>
    <p:sldId id="277" r:id="rId12"/>
    <p:sldId id="392" r:id="rId13"/>
    <p:sldId id="321" r:id="rId14"/>
    <p:sldId id="282" r:id="rId15"/>
    <p:sldId id="306" r:id="rId16"/>
    <p:sldId id="311" r:id="rId17"/>
    <p:sldId id="309" r:id="rId18"/>
    <p:sldId id="314" r:id="rId19"/>
    <p:sldId id="317" r:id="rId20"/>
    <p:sldId id="382" r:id="rId21"/>
    <p:sldId id="316" r:id="rId22"/>
    <p:sldId id="322" r:id="rId23"/>
    <p:sldId id="323" r:id="rId24"/>
    <p:sldId id="324" r:id="rId25"/>
    <p:sldId id="325" r:id="rId26"/>
    <p:sldId id="326" r:id="rId27"/>
    <p:sldId id="377" r:id="rId28"/>
    <p:sldId id="328" r:id="rId29"/>
    <p:sldId id="329" r:id="rId30"/>
    <p:sldId id="3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62521E-1E55-B840-A61E-9EBAEA298E97}">
          <p14:sldIdLst/>
        </p14:section>
        <p14:section name="main" id="{E8D44756-8254-8D4F-8DD2-4B7F80D216EF}">
          <p14:sldIdLst>
            <p14:sldId id="397"/>
            <p14:sldId id="393"/>
            <p14:sldId id="394"/>
            <p14:sldId id="395"/>
            <p14:sldId id="396"/>
            <p14:sldId id="399"/>
            <p14:sldId id="319"/>
            <p14:sldId id="390"/>
            <p14:sldId id="391"/>
            <p14:sldId id="277"/>
            <p14:sldId id="392"/>
            <p14:sldId id="321"/>
            <p14:sldId id="282"/>
            <p14:sldId id="306"/>
            <p14:sldId id="311"/>
            <p14:sldId id="309"/>
            <p14:sldId id="314"/>
            <p14:sldId id="317"/>
            <p14:sldId id="382"/>
            <p14:sldId id="316"/>
            <p14:sldId id="322"/>
            <p14:sldId id="323"/>
            <p14:sldId id="324"/>
            <p14:sldId id="325"/>
            <p14:sldId id="326"/>
            <p14:sldId id="377"/>
            <p14:sldId id="328"/>
            <p14:sldId id="329"/>
            <p14:sldId id="398"/>
          </p14:sldIdLst>
        </p14:section>
        <p14:section name="Untitled Section" id="{85B4F7E0-A2F6-401E-9003-E8D4DC94C76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81327" autoAdjust="0"/>
  </p:normalViewPr>
  <p:slideViewPr>
    <p:cSldViewPr snapToGrid="0" snapToObjects="1">
      <p:cViewPr varScale="1">
        <p:scale>
          <a:sx n="51" d="100"/>
          <a:sy n="51" d="100"/>
        </p:scale>
        <p:origin x="1192" y="40"/>
      </p:cViewPr>
      <p:guideLst/>
    </p:cSldViewPr>
  </p:slideViewPr>
  <p:outlineViewPr>
    <p:cViewPr>
      <p:scale>
        <a:sx n="33" d="100"/>
        <a:sy n="33" d="100"/>
      </p:scale>
      <p:origin x="0" y="-18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52-4BE0-B6A4-AA194EB82D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F52-4BE0-B6A4-AA194EB82D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52-4BE0-B6A4-AA194EB82D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52-4BE0-B6A4-AA194EB82D2D}"/>
              </c:ext>
            </c:extLst>
          </c:dPt>
          <c:dLbls>
            <c:dLbl>
              <c:idx val="0"/>
              <c:layout>
                <c:manualLayout>
                  <c:x val="-0.19778481012658228"/>
                  <c:y val="0.116992232684372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819620253164556"/>
                      <c:h val="0.181763680605617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52-4BE0-B6A4-AA194EB82D2D}"/>
                </c:ext>
              </c:extLst>
            </c:dLbl>
            <c:dLbl>
              <c:idx val="1"/>
              <c:layout>
                <c:manualLayout>
                  <c:x val="-7.2291769602608443E-3"/>
                  <c:y val="-0.12640606299212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73734177215186"/>
                      <c:h val="0.18709399381985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F52-4BE0-B6A4-AA194EB82D2D}"/>
                </c:ext>
              </c:extLst>
            </c:dLbl>
            <c:dLbl>
              <c:idx val="2"/>
              <c:layout>
                <c:manualLayout>
                  <c:x val="0.19517417522176816"/>
                  <c:y val="-0.142975788794019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626582278481"/>
                      <c:h val="0.14660493464448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F52-4BE0-B6A4-AA194EB82D2D}"/>
                </c:ext>
              </c:extLst>
            </c:dLbl>
            <c:dLbl>
              <c:idx val="3"/>
              <c:layout>
                <c:manualLayout>
                  <c:x val="0.22787188431404248"/>
                  <c:y val="0.19909850393700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11435172142984"/>
                      <c:h val="0.25045698482952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52-4BE0-B6A4-AA194EB82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Accidents</c:v>
                </c:pt>
                <c:pt idx="1">
                  <c:v>Suicide</c:v>
                </c:pt>
                <c:pt idx="2">
                  <c:v>Homicide</c:v>
                </c:pt>
                <c:pt idx="3">
                  <c:v>All illnesses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0.38800000000000001</c:v>
                </c:pt>
                <c:pt idx="1">
                  <c:v>0.192</c:v>
                </c:pt>
                <c:pt idx="2">
                  <c:v>0.14699999999999999</c:v>
                </c:pt>
                <c:pt idx="3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2-4BE0-B6A4-AA194EB82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BC-4A83-A378-F6DAE6145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C-4A83-A378-F6DAE6145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WHITE MALES</c:v>
                </c:pt>
                <c:pt idx="1">
                  <c:v>BLACK MALES</c:v>
                </c:pt>
                <c:pt idx="2">
                  <c:v>WHITE FEMALES</c:v>
                </c:pt>
                <c:pt idx="3">
                  <c:v>BLACK FEMALES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15.5</c:v>
                </c:pt>
                <c:pt idx="1">
                  <c:v>9.1</c:v>
                </c:pt>
                <c:pt idx="2">
                  <c:v>5.5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F-4AA8-9F5A-2D3A179B0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506600"/>
        <c:axId val="561504304"/>
      </c:barChart>
      <c:catAx>
        <c:axId val="56150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04304"/>
        <c:crosses val="autoZero"/>
        <c:auto val="1"/>
        <c:lblAlgn val="ctr"/>
        <c:lblOffset val="100"/>
        <c:noMultiLvlLbl val="0"/>
      </c:catAx>
      <c:valAx>
        <c:axId val="56150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0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5EBB5-2A7D-694A-824A-22B35B70A301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45BB-6B06-8A48-9832-FDEB28A7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45BB-6B06-8A48-9832-FDEB28A77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1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0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72E4E-D21B-4D2B-AC5C-8E689C6F215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0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7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0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4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4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31E-2BCD-CA4C-ABA1-AC215325218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EE0F854-8F21-7644-9119-D4E3D23BC1C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302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4DD5-9133-4A83-93A5-F7371A7934E9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BD46-1B1F-4F97-93D5-6D3B18C9A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3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4C49-3065-41B1-A6C5-36791C06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DC60-4C4D-4C75-BDF9-132F7ED7A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082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Gender/Ethnicity, 15-19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906960"/>
              </p:ext>
            </p:extLst>
          </p:nvPr>
        </p:nvGraphicFramePr>
        <p:xfrm>
          <a:off x="470263" y="1175657"/>
          <a:ext cx="8045087" cy="541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748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00E-8D42-45C8-A285-9C606006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051E-8C14-42F9-968C-8D2DEA4DF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290A5-35E3-40F5-9BF9-2EA7125540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88307" y="681037"/>
            <a:ext cx="10020822" cy="63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8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83" y="338355"/>
            <a:ext cx="7691718" cy="104923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2"/>
                </a:solidFill>
                <a:ea typeface="Al Nile" charset="-78"/>
                <a:cs typeface="Al Nile" charset="-78"/>
              </a:rPr>
              <a:t>Most common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15733"/>
            <a:ext cx="8910918" cy="41340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Firearms 45-50%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1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073"/>
            <a:ext cx="9144000" cy="6142181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14900" dirty="0">
                <a:solidFill>
                  <a:schemeClr val="accent2"/>
                </a:solidFill>
                <a:ea typeface="Al Nile" charset="-78"/>
                <a:cs typeface="Al Nile" charset="-78"/>
              </a:rPr>
              <a:t>ideation</a:t>
            </a:r>
            <a:br>
              <a:rPr lang="en-US" sz="4000" dirty="0">
                <a:solidFill>
                  <a:schemeClr val="accent2"/>
                </a:solidFill>
                <a:ea typeface="Al Nile" charset="-78"/>
                <a:cs typeface="Al Nile" charset="-78"/>
              </a:rPr>
            </a:br>
            <a:r>
              <a:rPr lang="en-US" sz="6600" dirty="0">
                <a:solidFill>
                  <a:schemeClr val="accent2"/>
                </a:solidFill>
                <a:ea typeface="Al Nile" charset="-78"/>
                <a:cs typeface="Al Nile" charset="-78"/>
              </a:rPr>
              <a:t>communication</a:t>
            </a:r>
            <a:br>
              <a:rPr lang="en-US" sz="4000" dirty="0">
                <a:solidFill>
                  <a:schemeClr val="accent2"/>
                </a:solidFill>
                <a:ea typeface="Al Nile" charset="-78"/>
                <a:cs typeface="Al Nile" charset="-78"/>
              </a:rPr>
            </a:br>
            <a:r>
              <a:rPr lang="en-US" sz="5400" dirty="0">
                <a:solidFill>
                  <a:schemeClr val="accent2"/>
                </a:solidFill>
                <a:ea typeface="Al Nile" charset="-78"/>
                <a:cs typeface="Al Nile" charset="-78"/>
              </a:rPr>
              <a:t>planning</a:t>
            </a:r>
            <a:br>
              <a:rPr lang="en-US" sz="4000" dirty="0">
                <a:solidFill>
                  <a:schemeClr val="accent2"/>
                </a:solidFill>
                <a:ea typeface="Al Nile" charset="-78"/>
                <a:cs typeface="Al Nile" charset="-78"/>
              </a:rPr>
            </a:br>
            <a:r>
              <a:rPr lang="en-US" sz="3600" dirty="0">
                <a:solidFill>
                  <a:schemeClr val="accent2"/>
                </a:solidFill>
                <a:ea typeface="Al Nile" charset="-78"/>
                <a:cs typeface="Al Nile" charset="-78"/>
              </a:rPr>
              <a:t>attempts</a:t>
            </a:r>
            <a:br>
              <a:rPr lang="en-US" sz="4000" dirty="0">
                <a:solidFill>
                  <a:schemeClr val="accent2"/>
                </a:solidFill>
                <a:ea typeface="Al Nile" charset="-78"/>
                <a:cs typeface="Al Nile" charset="-78"/>
              </a:rPr>
            </a:br>
            <a:r>
              <a:rPr lang="en-US" sz="1200" dirty="0">
                <a:solidFill>
                  <a:schemeClr val="accent2"/>
                </a:solidFill>
                <a:ea typeface="Al Nile" charset="-78"/>
                <a:cs typeface="Al Nile" charset="-78"/>
              </a:rPr>
              <a:t>deaths</a:t>
            </a:r>
          </a:p>
        </p:txBody>
      </p:sp>
    </p:spTree>
    <p:extLst>
      <p:ext uri="{BB962C8B-B14F-4D97-AF65-F5344CB8AC3E}">
        <p14:creationId xmlns:p14="http://schemas.microsoft.com/office/powerpoint/2010/main" val="42931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93" y="-188801"/>
            <a:ext cx="6251302" cy="118130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ea typeface="Al Nile" charset="-78"/>
                <a:cs typeface="Al Nile" charset="-78"/>
              </a:rPr>
              <a:t>Risk factors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02" y="1644073"/>
            <a:ext cx="6396593" cy="420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R I s k   f a c t o r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43442"/>
            <a:ext cx="6251303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Demographic</a:t>
            </a:r>
          </a:p>
          <a:p>
            <a:pPr marL="0" indent="0" algn="ctr">
              <a:buNone/>
            </a:pPr>
            <a:r>
              <a:rPr lang="en-US" sz="3600" dirty="0"/>
              <a:t>Clinical</a:t>
            </a:r>
          </a:p>
          <a:p>
            <a:pPr marL="0" indent="0" algn="ctr">
              <a:buNone/>
            </a:pPr>
            <a:r>
              <a:rPr lang="en-US" sz="3600" dirty="0"/>
              <a:t>Family/Interpersonal</a:t>
            </a:r>
          </a:p>
        </p:txBody>
      </p:sp>
    </p:spTree>
    <p:extLst>
      <p:ext uri="{BB962C8B-B14F-4D97-AF65-F5344CB8AC3E}">
        <p14:creationId xmlns:p14="http://schemas.microsoft.com/office/powerpoint/2010/main" val="2933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2043442"/>
            <a:ext cx="6251303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Older people more than younger.</a:t>
            </a:r>
          </a:p>
          <a:p>
            <a:pPr marL="0" indent="0" algn="ctr">
              <a:buNone/>
            </a:pPr>
            <a:r>
              <a:rPr lang="en-US" sz="3200" dirty="0"/>
              <a:t>Men more than women.</a:t>
            </a:r>
          </a:p>
          <a:p>
            <a:pPr marL="0" indent="0" algn="ctr">
              <a:buNone/>
            </a:pPr>
            <a:r>
              <a:rPr lang="en-US" sz="3200" dirty="0"/>
              <a:t>White more than Black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44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89" y="464632"/>
            <a:ext cx="6251303" cy="104923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R I s k   f a c t o r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1627805"/>
            <a:ext cx="6251303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Demographic</a:t>
            </a:r>
          </a:p>
          <a:p>
            <a:pPr marL="0" indent="0" algn="ctr">
              <a:buNone/>
            </a:pPr>
            <a:r>
              <a:rPr lang="en-US" sz="3600" dirty="0"/>
              <a:t>Clinical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Family/Interpersonal</a:t>
            </a:r>
          </a:p>
        </p:txBody>
      </p:sp>
    </p:spTree>
    <p:extLst>
      <p:ext uri="{BB962C8B-B14F-4D97-AF65-F5344CB8AC3E}">
        <p14:creationId xmlns:p14="http://schemas.microsoft.com/office/powerpoint/2010/main" val="40653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37902"/>
            <a:ext cx="6251303" cy="104923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Clinical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99" y="1087137"/>
            <a:ext cx="10041748" cy="5636392"/>
          </a:xfrm>
        </p:spPr>
        <p:txBody>
          <a:bodyPr numCol="2">
            <a:normAutofit/>
          </a:bodyPr>
          <a:lstStyle/>
          <a:p>
            <a:r>
              <a:rPr lang="en-US" sz="3600" dirty="0"/>
              <a:t>Psychiatric disorders</a:t>
            </a:r>
          </a:p>
          <a:p>
            <a:pPr lvl="1"/>
            <a:r>
              <a:rPr lang="en-US" sz="2800" dirty="0"/>
              <a:t>Depression / Bipolar</a:t>
            </a:r>
          </a:p>
          <a:p>
            <a:pPr lvl="1"/>
            <a:r>
              <a:rPr lang="en-US" sz="2800" dirty="0"/>
              <a:t>Alcohol / drug</a:t>
            </a:r>
          </a:p>
          <a:p>
            <a:pPr lvl="1"/>
            <a:r>
              <a:rPr lang="en-US" sz="2800" dirty="0"/>
              <a:t>Conduct disorders</a:t>
            </a:r>
          </a:p>
          <a:p>
            <a:pPr lvl="1"/>
            <a:r>
              <a:rPr lang="en-US" sz="2800" dirty="0"/>
              <a:t>PTSD</a:t>
            </a:r>
          </a:p>
          <a:p>
            <a:pPr lvl="1"/>
            <a:r>
              <a:rPr lang="en-US" sz="2800" dirty="0"/>
              <a:t>Others: Anxiety, eating disorder, schizophrenia)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i="1" dirty="0" err="1"/>
              <a:t>Nonsuicidal</a:t>
            </a:r>
            <a:r>
              <a:rPr lang="en-US" sz="3200" i="1" dirty="0"/>
              <a:t> </a:t>
            </a:r>
          </a:p>
          <a:p>
            <a:pPr marL="0" indent="0">
              <a:buNone/>
            </a:pPr>
            <a:r>
              <a:rPr lang="en-US" sz="3200" i="1" dirty="0"/>
              <a:t>Self-Injury</a:t>
            </a:r>
          </a:p>
        </p:txBody>
      </p:sp>
    </p:spTree>
    <p:extLst>
      <p:ext uri="{BB962C8B-B14F-4D97-AF65-F5344CB8AC3E}">
        <p14:creationId xmlns:p14="http://schemas.microsoft.com/office/powerpoint/2010/main" val="20274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37902"/>
            <a:ext cx="6251303" cy="104923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Clinical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088" y="1581938"/>
            <a:ext cx="11994729" cy="4498108"/>
          </a:xfrm>
        </p:spPr>
        <p:txBody>
          <a:bodyPr numCol="2">
            <a:normAutofit/>
          </a:bodyPr>
          <a:lstStyle/>
          <a:p>
            <a:r>
              <a:rPr lang="en-US" sz="3200" dirty="0"/>
              <a:t>Learning Disorders</a:t>
            </a:r>
          </a:p>
          <a:p>
            <a:r>
              <a:rPr lang="en-US" sz="3200" dirty="0"/>
              <a:t>Sleep Disturbance</a:t>
            </a:r>
          </a:p>
          <a:p>
            <a:r>
              <a:rPr lang="en-US" sz="3200" dirty="0"/>
              <a:t>Discharged from Treatment</a:t>
            </a:r>
          </a:p>
          <a:p>
            <a:r>
              <a:rPr lang="en-US" sz="3200" dirty="0"/>
              <a:t>LGBT with Distress/Non-acceptance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29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A253-CD8A-47D5-9F66-E150230D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83" y="95420"/>
            <a:ext cx="6251303" cy="1921270"/>
          </a:xfrm>
        </p:spPr>
        <p:txBody>
          <a:bodyPr>
            <a:normAutofit/>
          </a:bodyPr>
          <a:lstStyle/>
          <a:p>
            <a:r>
              <a:rPr lang="en-US" dirty="0" err="1"/>
              <a:t>AnXiety</a:t>
            </a:r>
            <a:r>
              <a:rPr lang="en-US" dirty="0"/>
              <a:t>, Depression, suicide in youth: Big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62AB-58A5-4CC3-9360-00D85163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6" y="2217107"/>
            <a:ext cx="7603299" cy="5223354"/>
          </a:xfrm>
        </p:spPr>
        <p:txBody>
          <a:bodyPr>
            <a:normAutofit/>
          </a:bodyPr>
          <a:lstStyle/>
          <a:p>
            <a:r>
              <a:rPr lang="en-US" sz="3200" dirty="0"/>
              <a:t>7.1% of children aged 3-17 years (approximately 4.4 million) have diagnosed anxiety.</a:t>
            </a:r>
          </a:p>
          <a:p>
            <a:r>
              <a:rPr lang="en-US" sz="3200" dirty="0"/>
              <a:t>3.2% of children aged 3-17 years (approximately 1.9 million) have diagnosed depression.</a:t>
            </a:r>
            <a:r>
              <a:rPr lang="en-US" sz="3200" baseline="30000" dirty="0"/>
              <a:t> </a:t>
            </a:r>
            <a:endParaRPr lang="en-US" sz="3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3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80739"/>
            <a:ext cx="6170793" cy="17908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/>
                </a:solidFill>
              </a:rPr>
              <a:t>If you are with a person experiencing great psychological pain, who feels truly hopeless, you are in the room with a suicidal person.</a:t>
            </a:r>
          </a:p>
        </p:txBody>
      </p:sp>
    </p:spTree>
    <p:extLst>
      <p:ext uri="{BB962C8B-B14F-4D97-AF65-F5344CB8AC3E}">
        <p14:creationId xmlns:p14="http://schemas.microsoft.com/office/powerpoint/2010/main" val="3616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89" y="464632"/>
            <a:ext cx="6251303" cy="104923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R I s k   f a c t o r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0" y="1627805"/>
            <a:ext cx="6251303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Demographic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Clinical</a:t>
            </a:r>
          </a:p>
          <a:p>
            <a:pPr marL="0" indent="0" algn="ctr">
              <a:buNone/>
            </a:pPr>
            <a:r>
              <a:rPr lang="en-US" sz="3600" dirty="0"/>
              <a:t>Family/Interpersonal</a:t>
            </a:r>
          </a:p>
        </p:txBody>
      </p:sp>
    </p:spTree>
    <p:extLst>
      <p:ext uri="{BB962C8B-B14F-4D97-AF65-F5344CB8AC3E}">
        <p14:creationId xmlns:p14="http://schemas.microsoft.com/office/powerpoint/2010/main" val="26538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30" y="363456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Family / Interpersonal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88" y="1574670"/>
            <a:ext cx="7189185" cy="4772342"/>
          </a:xfrm>
        </p:spPr>
        <p:txBody>
          <a:bodyPr>
            <a:normAutofit/>
          </a:bodyPr>
          <a:lstStyle/>
          <a:p>
            <a:r>
              <a:rPr lang="en-US" sz="2800" dirty="0"/>
              <a:t>Family History of Psychiatric Illness and Suicide</a:t>
            </a:r>
          </a:p>
        </p:txBody>
      </p:sp>
    </p:spTree>
    <p:extLst>
      <p:ext uri="{BB962C8B-B14F-4D97-AF65-F5344CB8AC3E}">
        <p14:creationId xmlns:p14="http://schemas.microsoft.com/office/powerpoint/2010/main" val="34866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30" y="363456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Family / Interpersonal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88" y="1574670"/>
            <a:ext cx="7189185" cy="4223702"/>
          </a:xfrm>
        </p:spPr>
        <p:txBody>
          <a:bodyPr>
            <a:normAutofit/>
          </a:bodyPr>
          <a:lstStyle/>
          <a:p>
            <a:r>
              <a:rPr lang="en-US" sz="2800" dirty="0"/>
              <a:t>Family History of Psychiatric Illness and Suicide</a:t>
            </a:r>
          </a:p>
        </p:txBody>
      </p:sp>
    </p:spTree>
    <p:extLst>
      <p:ext uri="{BB962C8B-B14F-4D97-AF65-F5344CB8AC3E}">
        <p14:creationId xmlns:p14="http://schemas.microsoft.com/office/powerpoint/2010/main" val="6489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30" y="363456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Family / Interpersonal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88" y="1574670"/>
            <a:ext cx="7189185" cy="4772342"/>
          </a:xfrm>
        </p:spPr>
        <p:txBody>
          <a:bodyPr>
            <a:normAutofit/>
          </a:bodyPr>
          <a:lstStyle/>
          <a:p>
            <a:r>
              <a:rPr lang="en-US" sz="2800" dirty="0"/>
              <a:t>Sexual abuse (5-fold increase)</a:t>
            </a:r>
          </a:p>
          <a:p>
            <a:r>
              <a:rPr lang="en-US" sz="2800" dirty="0"/>
              <a:t>Abuse / neglect</a:t>
            </a:r>
          </a:p>
          <a:p>
            <a:r>
              <a:rPr lang="en-US" sz="2800" dirty="0"/>
              <a:t>Bullying (bullies AND victims)</a:t>
            </a:r>
          </a:p>
          <a:p>
            <a:r>
              <a:rPr lang="en-US" sz="2800" dirty="0"/>
              <a:t>Poor peer relationships (“thwarted belongingness”) </a:t>
            </a:r>
          </a:p>
          <a:p>
            <a:r>
              <a:rPr lang="en-US" sz="2800" dirty="0"/>
              <a:t>Poor family support, increased family conflict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3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30" y="363456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Family / Interpersonal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88" y="1574670"/>
            <a:ext cx="7189185" cy="4772342"/>
          </a:xfrm>
        </p:spPr>
        <p:txBody>
          <a:bodyPr>
            <a:normAutofit/>
          </a:bodyPr>
          <a:lstStyle/>
          <a:p>
            <a:r>
              <a:rPr lang="en-US" sz="3200" dirty="0"/>
              <a:t>Sexual orientation &amp; identity</a:t>
            </a:r>
          </a:p>
          <a:p>
            <a:pPr lvl="1"/>
            <a:r>
              <a:rPr lang="en-US" sz="2800" dirty="0"/>
              <a:t>About 30% of LGBT youth attempt suicide at least once.</a:t>
            </a:r>
          </a:p>
          <a:p>
            <a:pPr lvl="1"/>
            <a:r>
              <a:rPr lang="en-US" sz="2800" dirty="0"/>
              <a:t>Males&gt;Females</a:t>
            </a:r>
          </a:p>
          <a:p>
            <a:r>
              <a:rPr lang="en-US" sz="3200" dirty="0"/>
              <a:t>Exposure to suicidal behavior</a:t>
            </a:r>
          </a:p>
          <a:p>
            <a:r>
              <a:rPr lang="en-US" sz="3200" dirty="0"/>
              <a:t>Access to firearms &amp; other means</a:t>
            </a:r>
          </a:p>
        </p:txBody>
      </p:sp>
    </p:spTree>
    <p:extLst>
      <p:ext uri="{BB962C8B-B14F-4D97-AF65-F5344CB8AC3E}">
        <p14:creationId xmlns:p14="http://schemas.microsoft.com/office/powerpoint/2010/main" val="2519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protective factors for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5" y="2015733"/>
            <a:ext cx="7027820" cy="4363552"/>
          </a:xfrm>
        </p:spPr>
        <p:txBody>
          <a:bodyPr rtlCol="0">
            <a:normAutofit/>
          </a:bodyPr>
          <a:lstStyle/>
          <a:p>
            <a:pPr marL="85725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3000" dirty="0"/>
              <a:t>Family connectedness </a:t>
            </a:r>
          </a:p>
          <a:p>
            <a:pPr marL="85725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3000" dirty="0"/>
              <a:t>School connectedness/Safe schools </a:t>
            </a:r>
          </a:p>
          <a:p>
            <a:pPr marL="85725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3000" dirty="0"/>
              <a:t>Mental health services</a:t>
            </a:r>
          </a:p>
          <a:p>
            <a:pPr marL="85725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3000" dirty="0"/>
              <a:t> Reduced access to firearms</a:t>
            </a:r>
          </a:p>
          <a:p>
            <a:pPr marL="85725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3000" dirty="0"/>
              <a:t>Academic Achievement</a:t>
            </a:r>
          </a:p>
          <a:p>
            <a:pPr marL="85725" indent="0" algn="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3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05"/>
    </mc:Choice>
    <mc:Fallback xmlns="">
      <p:transition spd="slow" advTm="8030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protective factors in one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connectedness</a:t>
            </a:r>
          </a:p>
        </p:txBody>
      </p:sp>
    </p:spTree>
    <p:extLst>
      <p:ext uri="{BB962C8B-B14F-4D97-AF65-F5344CB8AC3E}">
        <p14:creationId xmlns:p14="http://schemas.microsoft.com/office/powerpoint/2010/main" val="3003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protective factors in one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belonging</a:t>
            </a:r>
          </a:p>
        </p:txBody>
      </p:sp>
    </p:spTree>
    <p:extLst>
      <p:ext uri="{BB962C8B-B14F-4D97-AF65-F5344CB8AC3E}">
        <p14:creationId xmlns:p14="http://schemas.microsoft.com/office/powerpoint/2010/main" val="14866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B19E-C923-48A1-9C05-0D443862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3942844"/>
          </a:xfrm>
        </p:spPr>
        <p:txBody>
          <a:bodyPr>
            <a:normAutofit/>
          </a:bodyPr>
          <a:lstStyle/>
          <a:p>
            <a:r>
              <a:rPr lang="en-US" dirty="0"/>
              <a:t>SEEK HELP FOR YOURSELF AND ENCOURAGE IT FOR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6970-EAC4-40C4-86F2-92609995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FB59-43C8-4266-BF9B-D0361640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9138-AB01-4B93-8636-B7402A49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r Chart: Mental disorders by age in years - Depression: 3-5 years: 0.1%, 6-11 years: 1.7%, 12-17 years: 6.1% Anxiety: 3-5 years: 1.3%, 6-11 years: 6.6%, 12-17 years: 10.5% Depression: 3-5 years: 3.4%, 6-11 years: 9.1%, 12-17 years: 7.5%">
            <a:extLst>
              <a:ext uri="{FF2B5EF4-FFF2-40B4-BE49-F238E27FC236}">
                <a16:creationId xmlns:a16="http://schemas.microsoft.com/office/drawing/2014/main" id="{1194BAA6-8C02-4760-B6FE-5DA37906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011"/>
            <a:ext cx="9031266" cy="55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A253-CD8A-47D5-9F66-E150230D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83" y="95420"/>
            <a:ext cx="6251303" cy="104923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AnXiety</a:t>
            </a:r>
            <a:r>
              <a:rPr lang="en-US" dirty="0"/>
              <a:t>, Depression, suicide in youth: Big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62AB-58A5-4CC3-9360-00D85163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56" y="1302707"/>
            <a:ext cx="7603299" cy="522335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Anxiety &amp; Depression commonly found together.</a:t>
            </a:r>
          </a:p>
          <a:p>
            <a:r>
              <a:rPr lang="en-US" sz="2800" dirty="0"/>
              <a:t>Co-occurrence of different cognitive, emotional, behavioral disorders is the RULE not the exception.</a:t>
            </a:r>
          </a:p>
          <a:p>
            <a:r>
              <a:rPr lang="en-US" sz="2800" dirty="0"/>
              <a:t>2 symptoms often associated with these</a:t>
            </a:r>
          </a:p>
          <a:p>
            <a:pPr lvl="1"/>
            <a:r>
              <a:rPr lang="en-US" sz="2400" dirty="0"/>
              <a:t>Stomachaches</a:t>
            </a:r>
          </a:p>
          <a:p>
            <a:pPr lvl="1"/>
            <a:r>
              <a:rPr lang="en-US" sz="2400" dirty="0"/>
              <a:t>Headaches</a:t>
            </a:r>
          </a:p>
          <a:p>
            <a:pPr lvl="1"/>
            <a:r>
              <a:rPr lang="en-US" sz="2400" dirty="0"/>
              <a:t>Irritability</a:t>
            </a:r>
          </a:p>
          <a:p>
            <a:pPr marL="0" indent="0">
              <a:buNone/>
            </a:pPr>
            <a:r>
              <a:rPr lang="en-US" sz="2400" i="1" dirty="0"/>
              <a:t>2012</a:t>
            </a:r>
            <a:r>
              <a:rPr lang="en-US" sz="2400" dirty="0"/>
              <a:t> data, Centers for Disease Control</a:t>
            </a:r>
          </a:p>
        </p:txBody>
      </p:sp>
    </p:spTree>
    <p:extLst>
      <p:ext uri="{BB962C8B-B14F-4D97-AF65-F5344CB8AC3E}">
        <p14:creationId xmlns:p14="http://schemas.microsoft.com/office/powerpoint/2010/main" val="22229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7F2C-73DA-4874-93D5-5E21E262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665" y="279902"/>
            <a:ext cx="6251303" cy="1049235"/>
          </a:xfrm>
        </p:spPr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74AF-7CCD-442C-B3E5-9BE23FF0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08" y="1378284"/>
            <a:ext cx="7515615" cy="4646735"/>
          </a:xfrm>
        </p:spPr>
        <p:txBody>
          <a:bodyPr/>
          <a:lstStyle/>
          <a:p>
            <a:r>
              <a:rPr lang="en-US" sz="2800" dirty="0"/>
              <a:t>Personal suffering</a:t>
            </a:r>
          </a:p>
          <a:p>
            <a:r>
              <a:rPr lang="en-US" sz="2800" dirty="0"/>
              <a:t>Family suffering</a:t>
            </a:r>
          </a:p>
          <a:p>
            <a:r>
              <a:rPr lang="en-US" sz="2800" dirty="0"/>
              <a:t>School attendance/performance</a:t>
            </a:r>
          </a:p>
          <a:p>
            <a:r>
              <a:rPr lang="en-US" sz="2800" dirty="0"/>
              <a:t>Social, including more likely to be bullied</a:t>
            </a:r>
          </a:p>
          <a:p>
            <a:r>
              <a:rPr lang="en-US" sz="2800" dirty="0"/>
              <a:t>Economic</a:t>
            </a:r>
          </a:p>
          <a:p>
            <a:r>
              <a:rPr lang="en-US" sz="2800" dirty="0"/>
              <a:t>Health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453F7A-5750-4A99-9EB3-D0F613DEE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196B-9CA4-4600-9921-6D3E9C25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C9803C7-604F-4159-9057-4172BD4D3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705248"/>
              </p:ext>
            </p:extLst>
          </p:nvPr>
        </p:nvGraphicFramePr>
        <p:xfrm>
          <a:off x="212942" y="2016124"/>
          <a:ext cx="8843376" cy="418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688">
                  <a:extLst>
                    <a:ext uri="{9D8B030D-6E8A-4147-A177-3AD203B41FA5}">
                      <a16:colId xmlns:a16="http://schemas.microsoft.com/office/drawing/2014/main" val="3496632908"/>
                    </a:ext>
                  </a:extLst>
                </a:gridCol>
                <a:gridCol w="4421688">
                  <a:extLst>
                    <a:ext uri="{9D8B030D-6E8A-4147-A177-3AD203B41FA5}">
                      <a16:colId xmlns:a16="http://schemas.microsoft.com/office/drawing/2014/main" val="1404819775"/>
                    </a:ext>
                  </a:extLst>
                </a:gridCol>
              </a:tblGrid>
              <a:tr h="681918">
                <a:tc>
                  <a:txBody>
                    <a:bodyPr/>
                    <a:lstStyle/>
                    <a:p>
                      <a:r>
                        <a:rPr lang="en-US" sz="2800" dirty="0"/>
                        <a:t>10-14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15-24 years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2695"/>
                  </a:ext>
                </a:extLst>
              </a:tr>
              <a:tr h="3489815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Unintentional Injuries (860)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Suicide (520)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Cancer (440)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Congenital Abnormalities (190)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Homicide (180)</a:t>
                      </a:r>
                    </a:p>
                    <a:p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Unintentional Injuries (13,440)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Suicide (6,250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Homicide (4900)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Cancer (1370)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Heart Disease (910)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3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783" y="12047"/>
            <a:ext cx="8996217" cy="104923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Leading causes of death, age 15-19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755275"/>
              </p:ext>
            </p:extLst>
          </p:nvPr>
        </p:nvGraphicFramePr>
        <p:xfrm>
          <a:off x="147784" y="508000"/>
          <a:ext cx="8783780" cy="635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4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D741-8923-4DFC-BF4B-99FA4D0B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953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BA8DFD8-6C09-40CD-BF3A-4AD92619C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69" y="1302707"/>
            <a:ext cx="8739546" cy="4555430"/>
          </a:xfrm>
        </p:spPr>
      </p:pic>
    </p:spTree>
    <p:extLst>
      <p:ext uri="{BB962C8B-B14F-4D97-AF65-F5344CB8AC3E}">
        <p14:creationId xmlns:p14="http://schemas.microsoft.com/office/powerpoint/2010/main" val="30655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4D29-A0E1-4D7B-90CE-85A2CD81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2AC4-990A-43EB-8128-4FB504AA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CB15B-7AE9-4795-AEBF-CB9277F51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3" y="804520"/>
            <a:ext cx="8714212" cy="52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4270</TotalTime>
  <Words>454</Words>
  <Application>Microsoft Office PowerPoint</Application>
  <PresentationFormat>On-screen Show (4:3)</PresentationFormat>
  <Paragraphs>109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Rockwell</vt:lpstr>
      <vt:lpstr>Gallery</vt:lpstr>
      <vt:lpstr>Office Theme</vt:lpstr>
      <vt:lpstr>PowerPoint Presentation</vt:lpstr>
      <vt:lpstr>AnXiety, Depression, suicide in youth: Big picture </vt:lpstr>
      <vt:lpstr>PowerPoint Presentation</vt:lpstr>
      <vt:lpstr>AnXiety, Depression, suicide in youth: Big picture </vt:lpstr>
      <vt:lpstr>Impact</vt:lpstr>
      <vt:lpstr>Leading causes of death</vt:lpstr>
      <vt:lpstr>Leading causes of death, age 15-19</vt:lpstr>
      <vt:lpstr>PowerPoint Presentation</vt:lpstr>
      <vt:lpstr>PowerPoint Presentation</vt:lpstr>
      <vt:lpstr>Gender/Ethnicity, 15-19</vt:lpstr>
      <vt:lpstr>PowerPoint Presentation</vt:lpstr>
      <vt:lpstr>Most common Method</vt:lpstr>
      <vt:lpstr>ideation communication planning attempts deaths</vt:lpstr>
      <vt:lpstr>Risk factors</vt:lpstr>
      <vt:lpstr>R I s k   f a c t o r s</vt:lpstr>
      <vt:lpstr>Demographics</vt:lpstr>
      <vt:lpstr>R I s k   f a c t o r s</vt:lpstr>
      <vt:lpstr>Clinical risk factors</vt:lpstr>
      <vt:lpstr>Clinical risk factors</vt:lpstr>
      <vt:lpstr>If you are with a person experiencing great psychological pain, who feels truly hopeless, you are in the room with a suicidal person.</vt:lpstr>
      <vt:lpstr>R I s k   f a c t o r s</vt:lpstr>
      <vt:lpstr>Family / Interpersonal </vt:lpstr>
      <vt:lpstr>Family / Interpersonal </vt:lpstr>
      <vt:lpstr>Family / Interpersonal </vt:lpstr>
      <vt:lpstr>Family / Interpersonal </vt:lpstr>
      <vt:lpstr>protective factors for youth</vt:lpstr>
      <vt:lpstr>The protective factors in one word</vt:lpstr>
      <vt:lpstr>The protective factors in one word</vt:lpstr>
      <vt:lpstr>SEEK HELP FOR YOURSELF AND ENCOURAGE IT FOR 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youth at risk for self-harm</dc:title>
  <dc:creator>Dale Wisely</dc:creator>
  <cp:lastModifiedBy>Dale Wisely</cp:lastModifiedBy>
  <cp:revision>95</cp:revision>
  <dcterms:created xsi:type="dcterms:W3CDTF">2017-10-21T18:27:07Z</dcterms:created>
  <dcterms:modified xsi:type="dcterms:W3CDTF">2019-09-17T11:04:48Z</dcterms:modified>
</cp:coreProperties>
</file>