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705" r:id="rId3"/>
  </p:sldMasterIdLst>
  <p:notesMasterIdLst>
    <p:notesMasterId r:id="rId35"/>
  </p:notesMasterIdLst>
  <p:sldIdLst>
    <p:sldId id="256" r:id="rId4"/>
    <p:sldId id="531" r:id="rId5"/>
    <p:sldId id="265" r:id="rId6"/>
    <p:sldId id="521" r:id="rId7"/>
    <p:sldId id="520" r:id="rId8"/>
    <p:sldId id="527" r:id="rId9"/>
    <p:sldId id="528" r:id="rId10"/>
    <p:sldId id="529" r:id="rId11"/>
    <p:sldId id="268" r:id="rId12"/>
    <p:sldId id="530" r:id="rId13"/>
    <p:sldId id="269" r:id="rId14"/>
    <p:sldId id="516" r:id="rId15"/>
    <p:sldId id="491" r:id="rId16"/>
    <p:sldId id="492" r:id="rId17"/>
    <p:sldId id="496" r:id="rId18"/>
    <p:sldId id="257" r:id="rId19"/>
    <p:sldId id="258" r:id="rId20"/>
    <p:sldId id="498" r:id="rId21"/>
    <p:sldId id="500" r:id="rId22"/>
    <p:sldId id="499" r:id="rId23"/>
    <p:sldId id="485" r:id="rId24"/>
    <p:sldId id="518" r:id="rId25"/>
    <p:sldId id="525" r:id="rId26"/>
    <p:sldId id="357" r:id="rId27"/>
    <p:sldId id="519" r:id="rId28"/>
    <p:sldId id="392" r:id="rId29"/>
    <p:sldId id="388" r:id="rId30"/>
    <p:sldId id="395" r:id="rId31"/>
    <p:sldId id="508" r:id="rId32"/>
    <p:sldId id="523" r:id="rId33"/>
    <p:sldId id="52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893FC-595B-4A73-9304-38D6722D7D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B9A270-CA59-4AF1-9416-96813C561283}">
      <dgm:prSet/>
      <dgm:spPr/>
      <dgm:t>
        <a:bodyPr/>
        <a:lstStyle/>
        <a:p>
          <a:r>
            <a:rPr lang="en-US" dirty="0"/>
            <a:t>PROACTIVELY ask child/teen directly  about suicide. </a:t>
          </a:r>
        </a:p>
      </dgm:t>
    </dgm:pt>
    <dgm:pt modelId="{CF60A758-2298-478F-AC0C-599916AABDD3}" type="parTrans" cxnId="{0712EC08-6F34-4876-9888-FF8DBB6CA15D}">
      <dgm:prSet/>
      <dgm:spPr/>
      <dgm:t>
        <a:bodyPr/>
        <a:lstStyle/>
        <a:p>
          <a:endParaRPr lang="en-US"/>
        </a:p>
      </dgm:t>
    </dgm:pt>
    <dgm:pt modelId="{CBD0F25A-AF11-44D7-9AD5-00216D164451}" type="sibTrans" cxnId="{0712EC08-6F34-4876-9888-FF8DBB6CA15D}">
      <dgm:prSet/>
      <dgm:spPr/>
      <dgm:t>
        <a:bodyPr/>
        <a:lstStyle/>
        <a:p>
          <a:endParaRPr lang="en-US"/>
        </a:p>
      </dgm:t>
    </dgm:pt>
    <dgm:pt modelId="{D983B209-3AE6-475B-9DBE-BD581EFA2A88}">
      <dgm:prSet/>
      <dgm:spPr/>
      <dgm:t>
        <a:bodyPr/>
        <a:lstStyle/>
        <a:p>
          <a:r>
            <a:rPr lang="en-US" dirty="0"/>
            <a:t>Begin as early as age 9 if aware of emotional distress </a:t>
          </a:r>
        </a:p>
      </dgm:t>
    </dgm:pt>
    <dgm:pt modelId="{8F3EF079-BF7D-47FC-875E-A701434A81A3}" type="parTrans" cxnId="{C2632280-7A71-41A6-9D84-7EE99C1DE9A3}">
      <dgm:prSet/>
      <dgm:spPr/>
      <dgm:t>
        <a:bodyPr/>
        <a:lstStyle/>
        <a:p>
          <a:endParaRPr lang="en-US"/>
        </a:p>
      </dgm:t>
    </dgm:pt>
    <dgm:pt modelId="{D254B3D9-0A6F-4FF3-B2D9-95643ADD4EF4}" type="sibTrans" cxnId="{C2632280-7A71-41A6-9D84-7EE99C1DE9A3}">
      <dgm:prSet/>
      <dgm:spPr/>
      <dgm:t>
        <a:bodyPr/>
        <a:lstStyle/>
        <a:p>
          <a:endParaRPr lang="en-US"/>
        </a:p>
      </dgm:t>
    </dgm:pt>
    <dgm:pt modelId="{80C0060E-F01B-4D43-8CD6-FF59F2C01643}">
      <dgm:prSet/>
      <dgm:spPr/>
      <dgm:t>
        <a:bodyPr/>
        <a:lstStyle/>
        <a:p>
          <a:r>
            <a:rPr lang="en-US" dirty="0"/>
            <a:t>routinely for teenagers.</a:t>
          </a:r>
        </a:p>
      </dgm:t>
    </dgm:pt>
    <dgm:pt modelId="{2B2BB6FB-935A-4C4B-A060-E2E8B876F3B0}" type="parTrans" cxnId="{49BC3CEB-3F61-4935-905B-ECC2AE7F6810}">
      <dgm:prSet/>
      <dgm:spPr/>
      <dgm:t>
        <a:bodyPr/>
        <a:lstStyle/>
        <a:p>
          <a:endParaRPr lang="en-US"/>
        </a:p>
      </dgm:t>
    </dgm:pt>
    <dgm:pt modelId="{A09C102F-5CE7-422F-B5AF-2483B577D428}" type="sibTrans" cxnId="{49BC3CEB-3F61-4935-905B-ECC2AE7F6810}">
      <dgm:prSet/>
      <dgm:spPr/>
      <dgm:t>
        <a:bodyPr/>
        <a:lstStyle/>
        <a:p>
          <a:endParaRPr lang="en-US"/>
        </a:p>
      </dgm:t>
    </dgm:pt>
    <dgm:pt modelId="{B2FB076F-116A-4D83-A98C-D8983474181D}" type="pres">
      <dgm:prSet presAssocID="{047893FC-595B-4A73-9304-38D6722D7D95}" presName="linear" presStyleCnt="0">
        <dgm:presLayoutVars>
          <dgm:animLvl val="lvl"/>
          <dgm:resizeHandles val="exact"/>
        </dgm:presLayoutVars>
      </dgm:prSet>
      <dgm:spPr/>
    </dgm:pt>
    <dgm:pt modelId="{93540754-7C23-44B8-8F28-3B8898FDAA30}" type="pres">
      <dgm:prSet presAssocID="{42B9A270-CA59-4AF1-9416-96813C5612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126443-4B79-4B1B-860E-A702B6155D8B}" type="pres">
      <dgm:prSet presAssocID="{CBD0F25A-AF11-44D7-9AD5-00216D164451}" presName="spacer" presStyleCnt="0"/>
      <dgm:spPr/>
    </dgm:pt>
    <dgm:pt modelId="{E8B72F34-02FC-42C8-A505-9D70DB591A7B}" type="pres">
      <dgm:prSet presAssocID="{D983B209-3AE6-475B-9DBE-BD581EFA2A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04C1BC-D134-4AB0-A8D5-FCA56036500A}" type="pres">
      <dgm:prSet presAssocID="{D254B3D9-0A6F-4FF3-B2D9-95643ADD4EF4}" presName="spacer" presStyleCnt="0"/>
      <dgm:spPr/>
    </dgm:pt>
    <dgm:pt modelId="{BDA6357E-BE69-4944-A4EA-99316CBF4366}" type="pres">
      <dgm:prSet presAssocID="{80C0060E-F01B-4D43-8CD6-FF59F2C016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275BB05-D562-4A42-90E5-80FBD4A427E2}" type="presOf" srcId="{42B9A270-CA59-4AF1-9416-96813C561283}" destId="{93540754-7C23-44B8-8F28-3B8898FDAA30}" srcOrd="0" destOrd="0" presId="urn:microsoft.com/office/officeart/2005/8/layout/vList2"/>
    <dgm:cxn modelId="{0712EC08-6F34-4876-9888-FF8DBB6CA15D}" srcId="{047893FC-595B-4A73-9304-38D6722D7D95}" destId="{42B9A270-CA59-4AF1-9416-96813C561283}" srcOrd="0" destOrd="0" parTransId="{CF60A758-2298-478F-AC0C-599916AABDD3}" sibTransId="{CBD0F25A-AF11-44D7-9AD5-00216D164451}"/>
    <dgm:cxn modelId="{0F3F8519-D4D8-4B54-B1BF-8736C933A3FF}" type="presOf" srcId="{D983B209-3AE6-475B-9DBE-BD581EFA2A88}" destId="{E8B72F34-02FC-42C8-A505-9D70DB591A7B}" srcOrd="0" destOrd="0" presId="urn:microsoft.com/office/officeart/2005/8/layout/vList2"/>
    <dgm:cxn modelId="{C3A3CB45-189B-4EB9-953E-CF13BD367481}" type="presOf" srcId="{047893FC-595B-4A73-9304-38D6722D7D95}" destId="{B2FB076F-116A-4D83-A98C-D8983474181D}" srcOrd="0" destOrd="0" presId="urn:microsoft.com/office/officeart/2005/8/layout/vList2"/>
    <dgm:cxn modelId="{C2632280-7A71-41A6-9D84-7EE99C1DE9A3}" srcId="{047893FC-595B-4A73-9304-38D6722D7D95}" destId="{D983B209-3AE6-475B-9DBE-BD581EFA2A88}" srcOrd="1" destOrd="0" parTransId="{8F3EF079-BF7D-47FC-875E-A701434A81A3}" sibTransId="{D254B3D9-0A6F-4FF3-B2D9-95643ADD4EF4}"/>
    <dgm:cxn modelId="{D6D061E9-34F5-4C97-A7CB-20470265D4E5}" type="presOf" srcId="{80C0060E-F01B-4D43-8CD6-FF59F2C01643}" destId="{BDA6357E-BE69-4944-A4EA-99316CBF4366}" srcOrd="0" destOrd="0" presId="urn:microsoft.com/office/officeart/2005/8/layout/vList2"/>
    <dgm:cxn modelId="{49BC3CEB-3F61-4935-905B-ECC2AE7F6810}" srcId="{047893FC-595B-4A73-9304-38D6722D7D95}" destId="{80C0060E-F01B-4D43-8CD6-FF59F2C01643}" srcOrd="2" destOrd="0" parTransId="{2B2BB6FB-935A-4C4B-A060-E2E8B876F3B0}" sibTransId="{A09C102F-5CE7-422F-B5AF-2483B577D428}"/>
    <dgm:cxn modelId="{3F9CDC07-55B6-4C44-8106-01B0E26309B6}" type="presParOf" srcId="{B2FB076F-116A-4D83-A98C-D8983474181D}" destId="{93540754-7C23-44B8-8F28-3B8898FDAA30}" srcOrd="0" destOrd="0" presId="urn:microsoft.com/office/officeart/2005/8/layout/vList2"/>
    <dgm:cxn modelId="{4A63C59E-5C9A-4496-9EAF-BAC1071D4890}" type="presParOf" srcId="{B2FB076F-116A-4D83-A98C-D8983474181D}" destId="{DC126443-4B79-4B1B-860E-A702B6155D8B}" srcOrd="1" destOrd="0" presId="urn:microsoft.com/office/officeart/2005/8/layout/vList2"/>
    <dgm:cxn modelId="{3218016E-877E-4B55-A24A-E58A18D8E4B4}" type="presParOf" srcId="{B2FB076F-116A-4D83-A98C-D8983474181D}" destId="{E8B72F34-02FC-42C8-A505-9D70DB591A7B}" srcOrd="2" destOrd="0" presId="urn:microsoft.com/office/officeart/2005/8/layout/vList2"/>
    <dgm:cxn modelId="{FFAA983C-0CA2-47CB-94A1-F23ACAEF0910}" type="presParOf" srcId="{B2FB076F-116A-4D83-A98C-D8983474181D}" destId="{6C04C1BC-D134-4AB0-A8D5-FCA56036500A}" srcOrd="3" destOrd="0" presId="urn:microsoft.com/office/officeart/2005/8/layout/vList2"/>
    <dgm:cxn modelId="{A43D8EDB-F3DD-4C6D-959F-2AF38D698AC1}" type="presParOf" srcId="{B2FB076F-116A-4D83-A98C-D8983474181D}" destId="{BDA6357E-BE69-4944-A4EA-99316CBF43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40754-7C23-44B8-8F28-3B8898FDAA30}">
      <dsp:nvSpPr>
        <dsp:cNvPr id="0" name=""/>
        <dsp:cNvSpPr/>
      </dsp:nvSpPr>
      <dsp:spPr>
        <a:xfrm>
          <a:off x="0" y="13068"/>
          <a:ext cx="8534400" cy="171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PROACTIVELY ask child/teen directly  about suicide. </a:t>
          </a:r>
        </a:p>
      </dsp:txBody>
      <dsp:txXfrm>
        <a:off x="83502" y="96570"/>
        <a:ext cx="8367396" cy="1543536"/>
      </dsp:txXfrm>
    </dsp:sp>
    <dsp:sp modelId="{E8B72F34-02FC-42C8-A505-9D70DB591A7B}">
      <dsp:nvSpPr>
        <dsp:cNvPr id="0" name=""/>
        <dsp:cNvSpPr/>
      </dsp:nvSpPr>
      <dsp:spPr>
        <a:xfrm>
          <a:off x="0" y="1847448"/>
          <a:ext cx="8534400" cy="171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Begin as early as age 9 if aware of emotional distress </a:t>
          </a:r>
        </a:p>
      </dsp:txBody>
      <dsp:txXfrm>
        <a:off x="83502" y="1930950"/>
        <a:ext cx="8367396" cy="1543536"/>
      </dsp:txXfrm>
    </dsp:sp>
    <dsp:sp modelId="{BDA6357E-BE69-4944-A4EA-99316CBF4366}">
      <dsp:nvSpPr>
        <dsp:cNvPr id="0" name=""/>
        <dsp:cNvSpPr/>
      </dsp:nvSpPr>
      <dsp:spPr>
        <a:xfrm>
          <a:off x="0" y="3681829"/>
          <a:ext cx="8534400" cy="171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routinely for teenagers.</a:t>
          </a:r>
        </a:p>
      </dsp:txBody>
      <dsp:txXfrm>
        <a:off x="83502" y="3765331"/>
        <a:ext cx="8367396" cy="1543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B2A3A-6834-4190-B106-551E0241FD9F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7E48-8AA2-4404-8DCA-4E0E562DC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848F4-BF8F-4D28-8F53-830BF74508D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4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848F4-BF8F-4D28-8F53-830BF74508D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0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6FF69-E44D-46F3-9C59-CD8EA7A7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93E1-4E6C-4353-B9EA-561B021EE6B6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B4BA-0C41-454D-BF62-2CEC506E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3B361-7128-4F00-AE1F-C99BF2ED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2C22-952D-427A-978F-0860F2C69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84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6C108-C360-43BC-8B89-E33FE89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8559-960F-4B89-8C00-C5D9377F9C3B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34427-CC05-468E-B83B-6401D570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7C493-BD2F-4622-8029-4EE2897F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DCB6-95E4-41EB-93F5-29C386226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>
              <a:defRPr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3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994E7-E364-4FBD-8D9E-F4C2380E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C3A8-862B-460C-9CD1-A6451ECA1EF8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E7A67-45A9-4E44-A7FA-1C967DF9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200F3-9B40-4108-AD9D-13B9EC03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B7C2-1BC4-4F60-9740-F6AAD93C0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69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AA45DC-73F9-479A-9617-216F2BC5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C44F-5452-41CC-AE56-840148E1CB4C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C90ECC-68BA-4D82-AC6E-1B3BCFF3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3ABBE2-9E23-4289-A4D9-99A35311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9B2D-E662-4E63-AD95-1117E3350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98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C6D630-FFA4-4532-A8C2-0CCB8B30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CF93-70AC-4FA6-BD3B-50540485B0BF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75EC08-FCE6-46AD-BC44-CC112EA8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B9417-A553-43BC-AD1B-8F7CBE0C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69D1-2DBF-4128-BD30-8D153BBD7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39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AFB185-0DF7-43A4-BFAC-1F04B9E9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B6C6-A36A-4FF2-B61F-FA3CB8AB7106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05CF3D-A0DF-4051-8ECE-182676BA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5FFB5A-4354-4FB1-B2B1-752DAB96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DCE6-1EAF-43C9-9C79-DDD85165F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63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8A172F-C92D-45BC-95F8-F8CC2431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67DC-B310-4782-9CCB-2DB6FB71559F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B06DA7-0DA1-4CD7-9B0C-1FE60358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425DDB-CC2D-4A01-9323-2A87EABB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7CDE-AF61-426B-854B-7F16C9BB3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0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E95AD3-38E5-42C5-88C3-47012CA4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91C0E-A2FC-4AD0-A8D2-BED282C294D0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D431AE-8576-4AA9-B244-296B974C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F1DDC1-311B-4BD1-A1CD-11455D48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46AF-161E-4EC3-8F08-C6EFF8613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99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51EA13-D4AE-4647-A767-EC38212E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707D-B468-446C-A801-2147D38EDE1B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90BF69-8C78-423E-83FA-6174BC04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7B068A-5750-489C-95C8-BC807079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EDCE-BBB5-4BBF-9FB8-B81087A4B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5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4CBAA-4122-4EAD-8659-811141BF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2B1D-F744-4F8C-BE56-71753E3F8ED2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22825-7D97-4D15-94BD-1491D238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F109-957F-40C8-A859-9E70450D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16A4-F17A-4E6B-B991-58A245B2C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71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0BE7B-A8FB-4899-9B2C-CD9EC24D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41FF-5661-468C-8E77-87440EC5BE29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63A5D-8780-465F-8971-1EEA1B45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62AC0-520A-449E-8DA7-B8C7282F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F8A2-3483-4DD2-AFAA-AFFD60F7B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44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4"/>
            <a:ext cx="9753600" cy="2595025"/>
          </a:xfrm>
        </p:spPr>
        <p:txBody>
          <a:bodyPr>
            <a:normAutofit/>
          </a:bodyPr>
          <a:lstStyle>
            <a:lvl1pPr>
              <a:defRPr sz="478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1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180"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9147AB-DE36-4764-AE06-1040DA38DE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6466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375047"/>
            <a:ext cx="9753600" cy="1154097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8" y="1660922"/>
            <a:ext cx="9753600" cy="4607719"/>
          </a:xfrm>
        </p:spPr>
        <p:txBody>
          <a:bodyPr>
            <a:normAutofit/>
          </a:bodyPr>
          <a:lstStyle>
            <a:lvl1pPr>
              <a:defRPr sz="2812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531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25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25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25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3E5D-E0E1-43DA-AFD2-2FB3052EB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9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3"/>
            <a:ext cx="9753600" cy="1293592"/>
          </a:xfrm>
        </p:spPr>
        <p:txBody>
          <a:bodyPr anchor="t"/>
          <a:lstStyle>
            <a:lvl1pPr algn="l">
              <a:defRPr sz="4008" b="0" cap="none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1969">
                <a:solidFill>
                  <a:schemeClr val="tx1"/>
                </a:solidFill>
              </a:defRPr>
            </a:lvl1pPr>
            <a:lvl2pPr marL="457177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4B98-77C3-4AB1-8A8F-1594971125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12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DC6D-EDDE-4AE0-90C2-AC69B9055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6750" y="696515"/>
            <a:ext cx="9753600" cy="1154097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3875" y="2143125"/>
            <a:ext cx="4754880" cy="39647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738813" y="2089547"/>
            <a:ext cx="4754880" cy="4071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867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5" cy="621792"/>
          </a:xfrm>
        </p:spPr>
        <p:txBody>
          <a:bodyPr anchor="b">
            <a:noAutofit/>
          </a:bodyPr>
          <a:lstStyle>
            <a:lvl1pPr marL="0" indent="0">
              <a:buNone/>
              <a:defRPr sz="1969" b="1">
                <a:solidFill>
                  <a:schemeClr val="tx2"/>
                </a:solidFill>
              </a:defRPr>
            </a:lvl1pPr>
            <a:lvl2pPr marL="457177" indent="0">
              <a:buNone/>
              <a:defRPr sz="1969" b="1"/>
            </a:lvl2pPr>
            <a:lvl3pPr marL="914353" indent="0">
              <a:buNone/>
              <a:defRPr sz="1828" b="1"/>
            </a:lvl3pPr>
            <a:lvl4pPr marL="1371530" indent="0">
              <a:buNone/>
              <a:defRPr sz="1617" b="1"/>
            </a:lvl4pPr>
            <a:lvl5pPr marL="1828706" indent="0">
              <a:buNone/>
              <a:defRPr sz="1617" b="1"/>
            </a:lvl5pPr>
            <a:lvl6pPr marL="2285883" indent="0">
              <a:buNone/>
              <a:defRPr sz="1617" b="1"/>
            </a:lvl6pPr>
            <a:lvl7pPr marL="2743060" indent="0">
              <a:buNone/>
              <a:defRPr sz="1617" b="1"/>
            </a:lvl7pPr>
            <a:lvl8pPr marL="3200236" indent="0">
              <a:buNone/>
              <a:defRPr sz="1617" b="1"/>
            </a:lvl8pPr>
            <a:lvl9pPr marL="3657413" indent="0">
              <a:buNone/>
              <a:defRPr sz="16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1969" b="1">
                <a:solidFill>
                  <a:schemeClr val="tx2"/>
                </a:solidFill>
              </a:defRPr>
            </a:lvl1pPr>
            <a:lvl2pPr marL="457177" indent="0">
              <a:buNone/>
              <a:defRPr sz="1969" b="1"/>
            </a:lvl2pPr>
            <a:lvl3pPr marL="914353" indent="0">
              <a:buNone/>
              <a:defRPr sz="1828" b="1"/>
            </a:lvl3pPr>
            <a:lvl4pPr marL="1371530" indent="0">
              <a:buNone/>
              <a:defRPr sz="1617" b="1"/>
            </a:lvl4pPr>
            <a:lvl5pPr marL="1828706" indent="0">
              <a:buNone/>
              <a:defRPr sz="1617" b="1"/>
            </a:lvl5pPr>
            <a:lvl6pPr marL="2285883" indent="0">
              <a:buNone/>
              <a:defRPr sz="1617" b="1"/>
            </a:lvl6pPr>
            <a:lvl7pPr marL="2743060" indent="0">
              <a:buNone/>
              <a:defRPr sz="1617" b="1"/>
            </a:lvl7pPr>
            <a:lvl8pPr marL="3200236" indent="0">
              <a:buNone/>
              <a:defRPr sz="1617" b="1"/>
            </a:lvl8pPr>
            <a:lvl9pPr marL="3657413" indent="0">
              <a:buNone/>
              <a:defRPr sz="16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04D3-379B-4B0A-8519-FB48D78760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7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ED-88DE-472C-BB9E-99FCAE4D8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9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320C-9783-4FB2-ABDC-31BDEF879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83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825362"/>
            <a:ext cx="3934581" cy="2173015"/>
          </a:xfrm>
        </p:spPr>
        <p:txBody>
          <a:bodyPr anchor="b">
            <a:normAutofit/>
          </a:bodyPr>
          <a:lstStyle>
            <a:lvl1pPr algn="l">
              <a:defRPr sz="2812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1969"/>
            </a:lvl1pPr>
            <a:lvl2pPr>
              <a:defRPr sz="1828"/>
            </a:lvl2pPr>
            <a:lvl3pPr>
              <a:defRPr sz="1617"/>
            </a:lvl3pPr>
            <a:lvl4pPr>
              <a:defRPr sz="1406"/>
            </a:lvl4pPr>
            <a:lvl5pPr>
              <a:defRPr sz="1406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4061096"/>
            <a:ext cx="3934581" cy="2245387"/>
          </a:xfrm>
        </p:spPr>
        <p:txBody>
          <a:bodyPr/>
          <a:lstStyle>
            <a:lvl1pPr marL="0" indent="0">
              <a:buNone/>
              <a:defRPr sz="1406"/>
            </a:lvl1pPr>
            <a:lvl2pPr marL="457177" indent="0">
              <a:buNone/>
              <a:defRPr sz="1195"/>
            </a:lvl2pPr>
            <a:lvl3pPr marL="914353" indent="0">
              <a:buNone/>
              <a:defRPr sz="984"/>
            </a:lvl3pPr>
            <a:lvl4pPr marL="1371530" indent="0">
              <a:buNone/>
              <a:defRPr sz="914"/>
            </a:lvl4pPr>
            <a:lvl5pPr marL="1828706" indent="0">
              <a:buNone/>
              <a:defRPr sz="914"/>
            </a:lvl5pPr>
            <a:lvl6pPr marL="2285883" indent="0">
              <a:buNone/>
              <a:defRPr sz="914"/>
            </a:lvl6pPr>
            <a:lvl7pPr marL="2743060" indent="0">
              <a:buNone/>
              <a:defRPr sz="914"/>
            </a:lvl7pPr>
            <a:lvl8pPr marL="3200236" indent="0">
              <a:buNone/>
              <a:defRPr sz="914"/>
            </a:lvl8pPr>
            <a:lvl9pPr marL="3657413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14A-D4C2-4C25-9288-56617E4C4E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68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828800"/>
            <a:ext cx="3938015" cy="2176272"/>
          </a:xfrm>
        </p:spPr>
        <p:txBody>
          <a:bodyPr anchor="b">
            <a:normAutofit/>
          </a:bodyPr>
          <a:lstStyle>
            <a:lvl1pPr algn="l">
              <a:defRPr sz="281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1"/>
            <a:ext cx="5384801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34"/>
            </a:lvl1pPr>
            <a:lvl2pPr marL="457177" indent="0">
              <a:buNone/>
              <a:defRPr sz="2812"/>
            </a:lvl2pPr>
            <a:lvl3pPr marL="914353" indent="0">
              <a:buNone/>
              <a:defRPr sz="2391"/>
            </a:lvl3pPr>
            <a:lvl4pPr marL="1371530" indent="0">
              <a:buNone/>
              <a:defRPr sz="1969"/>
            </a:lvl4pPr>
            <a:lvl5pPr marL="1828706" indent="0">
              <a:buNone/>
              <a:defRPr sz="1969"/>
            </a:lvl5pPr>
            <a:lvl6pPr marL="2285883" indent="0">
              <a:buNone/>
              <a:defRPr sz="1969"/>
            </a:lvl6pPr>
            <a:lvl7pPr marL="2743060" indent="0">
              <a:buNone/>
              <a:defRPr sz="1969"/>
            </a:lvl7pPr>
            <a:lvl8pPr marL="3200236" indent="0">
              <a:buNone/>
              <a:defRPr sz="1969"/>
            </a:lvl8pPr>
            <a:lvl9pPr marL="3657413" indent="0">
              <a:buNone/>
              <a:defRPr sz="196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4059937"/>
            <a:ext cx="3938015" cy="2249424"/>
          </a:xfrm>
        </p:spPr>
        <p:txBody>
          <a:bodyPr/>
          <a:lstStyle>
            <a:lvl1pPr marL="0" indent="0">
              <a:buNone/>
              <a:defRPr sz="1406"/>
            </a:lvl1pPr>
            <a:lvl2pPr marL="457177" indent="0">
              <a:buNone/>
              <a:defRPr sz="1195"/>
            </a:lvl2pPr>
            <a:lvl3pPr marL="914353" indent="0">
              <a:buNone/>
              <a:defRPr sz="984"/>
            </a:lvl3pPr>
            <a:lvl4pPr marL="1371530" indent="0">
              <a:buNone/>
              <a:defRPr sz="914"/>
            </a:lvl4pPr>
            <a:lvl5pPr marL="1828706" indent="0">
              <a:buNone/>
              <a:defRPr sz="914"/>
            </a:lvl5pPr>
            <a:lvl6pPr marL="2285883" indent="0">
              <a:buNone/>
              <a:defRPr sz="914"/>
            </a:lvl6pPr>
            <a:lvl7pPr marL="2743060" indent="0">
              <a:buNone/>
              <a:defRPr sz="914"/>
            </a:lvl7pPr>
            <a:lvl8pPr marL="3200236" indent="0">
              <a:buNone/>
              <a:defRPr sz="914"/>
            </a:lvl8pPr>
            <a:lvl9pPr marL="3657413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154F-296E-43BC-87B7-646928BA2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64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316B-EFB3-49A3-A48D-76D3A1ADC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42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8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2C3-7A63-4F80-A99F-8D33B1847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5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>
            <a:lvl1pPr>
              <a:defRPr sz="3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>
            <a:lvl1pPr>
              <a:defRPr sz="3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6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4600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41CCAE1-2BCC-4BA0-8A16-2EC4216E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AECCEEA-6C86-44B5-947D-0307B2B8F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71AE6-60A2-4745-A922-DBC9FF40A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7D53A5-7D90-41FE-AC13-E68EF833C36A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D2266-39B4-43BB-866D-A1667C78C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6AA37-8B2B-4279-A8C7-B26EC57AF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AFEC2C-97DD-4DB4-B764-76A5C6B36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9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8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87" dirty="0"/>
          </a:p>
        </p:txBody>
      </p:sp>
      <p:sp>
        <p:nvSpPr>
          <p:cNvPr id="11" name="Rectangle 10"/>
          <p:cNvSpPr/>
          <p:nvPr/>
        </p:nvSpPr>
        <p:spPr>
          <a:xfrm>
            <a:off x="11425892" y="573808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87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3" y="548797"/>
            <a:ext cx="1585510" cy="297918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195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8" cy="301752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195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6"/>
            <a:ext cx="2995319" cy="301227"/>
          </a:xfrm>
          <a:prstGeom prst="rect">
            <a:avLst/>
          </a:prstGeom>
        </p:spPr>
        <p:txBody>
          <a:bodyPr vert="horz" lIns="130046" tIns="0" rIns="130046" bIns="65023" rtlCol="0" anchor="t"/>
          <a:lstStyle>
            <a:lvl1pPr algn="l">
              <a:defRPr sz="984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34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353" rtl="0" eaLnBrk="1" latinLnBrk="0" hangingPunct="1">
        <a:spcBef>
          <a:spcPct val="0"/>
        </a:spcBef>
        <a:buNone/>
        <a:defRPr sz="4008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8" indent="-182871" algn="l" defTabSz="914353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502894" indent="-182871" algn="l" defTabSz="914353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indent="-182871" algn="l" defTabSz="914353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17" kern="1200">
          <a:solidFill>
            <a:schemeClr val="tx1"/>
          </a:solidFill>
          <a:latin typeface="+mn-lt"/>
          <a:ea typeface="+mn-ea"/>
          <a:cs typeface="+mn-cs"/>
        </a:defRPr>
      </a:lvl3pPr>
      <a:lvl4pPr marL="914353" indent="-182871" algn="l" defTabSz="914353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142942" indent="-182871" algn="l" defTabSz="914353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371530" indent="-182871" algn="l" defTabSz="914353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1600118" indent="-182871" algn="l" defTabSz="914353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1828706" indent="-182871" algn="l" defTabSz="914353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5" indent="-182871" algn="l" defTabSz="914353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kissing&#10;&#10;Description automatically generated with low confidence">
            <a:extLst>
              <a:ext uri="{FF2B5EF4-FFF2-40B4-BE49-F238E27FC236}">
                <a16:creationId xmlns:a16="http://schemas.microsoft.com/office/drawing/2014/main" id="{A847193E-8B01-CE14-5665-49B584C01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9" y="-167220"/>
            <a:ext cx="8128000" cy="5422900"/>
          </a:xfrm>
          <a:prstGeom prst="rect">
            <a:avLst/>
          </a:prstGeom>
        </p:spPr>
      </p:pic>
      <p:pic>
        <p:nvPicPr>
          <p:cNvPr id="5" name="Picture 4" descr="A group of people wearing boots">
            <a:extLst>
              <a:ext uri="{FF2B5EF4-FFF2-40B4-BE49-F238E27FC236}">
                <a16:creationId xmlns:a16="http://schemas.microsoft.com/office/drawing/2014/main" id="{593E6DB1-8E9D-A8AF-C3BE-E1A729D9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1" y="2134327"/>
            <a:ext cx="6400540" cy="4270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36E0F-BAEA-4F47-AABF-2B613A58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59" y="825758"/>
            <a:ext cx="12120465" cy="297180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  <a:highlight>
                  <a:srgbClr val="000000"/>
                </a:highlight>
              </a:rPr>
              <a:t>Mental health and our youth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B2B95-F7B1-4D11-9A47-8AA1FFA2E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5590" y="5599589"/>
            <a:ext cx="6400800" cy="125841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Dale Wisely</a:t>
            </a:r>
          </a:p>
        </p:txBody>
      </p:sp>
    </p:spTree>
    <p:extLst>
      <p:ext uri="{BB962C8B-B14F-4D97-AF65-F5344CB8AC3E}">
        <p14:creationId xmlns:p14="http://schemas.microsoft.com/office/powerpoint/2010/main" val="35002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0">
              <a:schemeClr val="bg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4D37-F20A-720E-31B8-306E655F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FEE14-68A5-8D28-45D6-C9388792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9148-A5BF-7699-F226-00461B5F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88" y="-525517"/>
            <a:ext cx="6036023" cy="74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2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900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9217-3A2B-8BE7-219C-468C0B59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74700"/>
            <a:ext cx="5943601" cy="5308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The Paul Simon Principle</a:t>
            </a:r>
          </a:p>
          <a:p>
            <a:r>
              <a:rPr lang="en-US" sz="4000" dirty="0">
                <a:solidFill>
                  <a:schemeClr val="tx1"/>
                </a:solidFill>
              </a:rPr>
              <a:t>The Impossible Job</a:t>
            </a:r>
          </a:p>
          <a:p>
            <a:r>
              <a:rPr lang="en-US" sz="4000" dirty="0">
                <a:solidFill>
                  <a:schemeClr val="tx1"/>
                </a:solidFill>
              </a:rPr>
              <a:t>So much to do, but what if just a LITTLE bit of time makes a difference.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BAD346E-7C6D-2BDC-0114-3E2B80C9EFFC}"/>
              </a:ext>
            </a:extLst>
          </p:cNvPr>
          <p:cNvSpPr/>
          <p:nvPr/>
        </p:nvSpPr>
        <p:spPr>
          <a:xfrm>
            <a:off x="-243840" y="873760"/>
            <a:ext cx="6096000" cy="467360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Ink Free" panose="03080402000500000000" pitchFamily="66" charset="0"/>
              </a:rPr>
              <a:t>Dear Teacher: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Ink Free" panose="03080402000500000000" pitchFamily="66" charset="0"/>
              </a:rPr>
              <a:t>Please take care of my child’s mental health, too. 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Ink Free" panose="03080402000500000000" pitchFamily="66" charset="0"/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209692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700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0DDD-0833-EE4D-A53E-357754998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075" y="1363626"/>
            <a:ext cx="8534400" cy="4617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500" dirty="0"/>
              <a:t>Emotional needs</a:t>
            </a:r>
          </a:p>
          <a:p>
            <a:pPr marL="0" indent="0">
              <a:buNone/>
            </a:pPr>
            <a:r>
              <a:rPr lang="en-US" dirty="0"/>
              <a:t>Sense of belonging</a:t>
            </a:r>
          </a:p>
          <a:p>
            <a:pPr marL="0" indent="0">
              <a:buNone/>
            </a:pPr>
            <a:r>
              <a:rPr lang="en-US" dirty="0"/>
              <a:t>Certainty they are loved</a:t>
            </a:r>
          </a:p>
          <a:p>
            <a:pPr marL="0" indent="0">
              <a:buNone/>
            </a:pPr>
            <a:r>
              <a:rPr lang="en-US" dirty="0"/>
              <a:t>Sense of being </a:t>
            </a:r>
            <a:r>
              <a:rPr lang="en-US" i="1" dirty="0"/>
              <a:t>able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Social interaction (rewarding) with peers</a:t>
            </a:r>
          </a:p>
          <a:p>
            <a:pPr marL="0" indent="0">
              <a:buNone/>
            </a:pPr>
            <a:r>
              <a:rPr lang="en-US" dirty="0"/>
              <a:t>Safety &amp; security (freedom from abuse)</a:t>
            </a:r>
          </a:p>
          <a:p>
            <a:pPr marL="0" indent="0">
              <a:buNone/>
            </a:pPr>
            <a:r>
              <a:rPr lang="en-US" dirty="0"/>
              <a:t>Guidance &amp; limits</a:t>
            </a:r>
          </a:p>
        </p:txBody>
      </p:sp>
    </p:spTree>
    <p:extLst>
      <p:ext uri="{BB962C8B-B14F-4D97-AF65-F5344CB8AC3E}">
        <p14:creationId xmlns:p14="http://schemas.microsoft.com/office/powerpoint/2010/main" val="419518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858540-A231-4AB8-98E6-36C2ADBC94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204"/>
            <a:ext cx="12204807" cy="6865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E5F75-E007-405F-BE79-F0BEE837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1230980" cy="150706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MAJOR MENTAL HEALTH PROBLEMS </a:t>
            </a:r>
            <a:b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AMONG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58F6-00AB-4386-AC19-1283B515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5581416" cy="3615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ADHD</a:t>
            </a:r>
          </a:p>
          <a:p>
            <a:pPr marL="0" indent="0">
              <a:buNone/>
            </a:pPr>
            <a:r>
              <a:rPr lang="en-US" dirty="0"/>
              <a:t>Anxiety/Depression</a:t>
            </a:r>
          </a:p>
          <a:p>
            <a:pPr marL="0" indent="0">
              <a:buNone/>
            </a:pPr>
            <a:r>
              <a:rPr lang="en-US" dirty="0"/>
              <a:t>Suicide &amp; Self-Harm</a:t>
            </a:r>
          </a:p>
          <a:p>
            <a:pPr marL="0" indent="0">
              <a:buNone/>
            </a:pPr>
            <a:r>
              <a:rPr lang="en-US" dirty="0"/>
              <a:t>Post-traumatic reactions</a:t>
            </a:r>
          </a:p>
          <a:p>
            <a:pPr marL="0" indent="0">
              <a:buNone/>
            </a:pPr>
            <a:r>
              <a:rPr lang="en-US" dirty="0"/>
              <a:t>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336951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858540-A231-4AB8-98E6-36C2ADBC94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204"/>
            <a:ext cx="12204807" cy="6865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E5F75-E007-405F-BE79-F0BEE837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1230980" cy="150706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MAJOR MENTAL HEALTH PROBLEMS </a:t>
            </a:r>
            <a:b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AMONG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58F6-00AB-4386-AC19-1283B515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ADHD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Anxiety/Depression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Suicide &amp; Self-Harm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Post-traumatic reactions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263174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858540-A231-4AB8-98E6-36C2ADBC94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204"/>
            <a:ext cx="12204807" cy="6865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E5F75-E007-405F-BE79-F0BEE837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1230980" cy="150706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MAJOR MENTAL HEALTH PROBLEMS </a:t>
            </a:r>
            <a:b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AMONG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58F6-00AB-4386-AC19-1283B515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ADHD</a:t>
            </a:r>
          </a:p>
          <a:p>
            <a:pPr marL="0" indent="0">
              <a:buNone/>
            </a:pPr>
            <a:r>
              <a:rPr lang="en-US" dirty="0"/>
              <a:t>Anxiety/Depression</a:t>
            </a:r>
          </a:p>
          <a:p>
            <a:pPr marL="0" indent="0">
              <a:buNone/>
            </a:pPr>
            <a:r>
              <a:rPr lang="en-US" dirty="0"/>
              <a:t>Suicide &amp; Self-Harm</a:t>
            </a:r>
          </a:p>
          <a:p>
            <a:pPr marL="0" indent="0">
              <a:buNone/>
            </a:pPr>
            <a:r>
              <a:rPr lang="en-US" dirty="0"/>
              <a:t>Post-traumatic reactions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112123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ur person sitting on bench in front of body of water">
            <a:extLst>
              <a:ext uri="{FF2B5EF4-FFF2-40B4-BE49-F238E27FC236}">
                <a16:creationId xmlns:a16="http://schemas.microsoft.com/office/drawing/2014/main" id="{C3C27061-57CA-42EA-AA39-8026D9268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677" y="-499962"/>
            <a:ext cx="13398677" cy="82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0789C-7A44-4063-8673-BD3942F8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013D05-7527-40DA-A2D8-22866D83A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3447" y="0"/>
            <a:ext cx="9655736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ur person sitting on bench in front of body of water">
            <a:extLst>
              <a:ext uri="{FF2B5EF4-FFF2-40B4-BE49-F238E27FC236}">
                <a16:creationId xmlns:a16="http://schemas.microsoft.com/office/drawing/2014/main" id="{7AB9E04A-3F26-4B67-95A9-DBBB5186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677" y="-504750"/>
            <a:ext cx="13398677" cy="82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3B8BBD-9D76-4123-9353-BC207ABB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3932F-5AF3-4AF1-8CBC-7512D4BBB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D4114-4A6F-425E-A84F-BA45CE448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3478" y="-504751"/>
            <a:ext cx="6854189" cy="822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1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704" y="5200261"/>
            <a:ext cx="10683551" cy="17230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Symptoms of depression in youth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0745" y="368558"/>
            <a:ext cx="5595255" cy="5724331"/>
          </a:xfrm>
        </p:spPr>
        <p:txBody>
          <a:bodyPr>
            <a:noAutofit/>
          </a:bodyPr>
          <a:lstStyle/>
          <a:p>
            <a:r>
              <a:rPr lang="en-US" sz="2800" dirty="0"/>
              <a:t>Sadness or hopelessness</a:t>
            </a:r>
          </a:p>
          <a:p>
            <a:r>
              <a:rPr lang="en-US" sz="2800" dirty="0"/>
              <a:t>Irritability, anger, or hostility</a:t>
            </a:r>
          </a:p>
          <a:p>
            <a:r>
              <a:rPr lang="en-US" sz="2800" dirty="0"/>
              <a:t>Tearfulness / frequent crying</a:t>
            </a:r>
          </a:p>
          <a:p>
            <a:r>
              <a:rPr lang="en-US" sz="2800" dirty="0"/>
              <a:t>Withdrawal from friends &amp; family</a:t>
            </a:r>
          </a:p>
          <a:p>
            <a:r>
              <a:rPr lang="en-US" sz="2800" dirty="0"/>
              <a:t>Loss of interest in activities</a:t>
            </a:r>
          </a:p>
          <a:p>
            <a:r>
              <a:rPr lang="en-US" sz="2800" dirty="0"/>
              <a:t>Poor school performance</a:t>
            </a:r>
          </a:p>
          <a:p>
            <a:r>
              <a:rPr lang="en-US" sz="2800" dirty="0"/>
              <a:t>Changes in eating &amp; sleeping habits</a:t>
            </a:r>
          </a:p>
          <a:p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E01D91-6E82-43C4-94BB-E0543E976E96}"/>
              </a:ext>
            </a:extLst>
          </p:cNvPr>
          <p:cNvSpPr txBox="1">
            <a:spLocks noChangeArrowheads="1"/>
          </p:cNvSpPr>
          <p:nvPr/>
        </p:nvSpPr>
        <p:spPr>
          <a:xfrm>
            <a:off x="6223080" y="357673"/>
            <a:ext cx="5468175" cy="5313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Restlessness &amp; agitation</a:t>
            </a:r>
          </a:p>
          <a:p>
            <a:r>
              <a:rPr lang="en-US" sz="2800" dirty="0"/>
              <a:t>Feelings of worthlessness &amp; guilt</a:t>
            </a:r>
          </a:p>
          <a:p>
            <a:r>
              <a:rPr lang="en-US" sz="2800" dirty="0"/>
              <a:t>Lack of enthusiasm &amp; motivation</a:t>
            </a:r>
          </a:p>
          <a:p>
            <a:r>
              <a:rPr lang="en-US" sz="2800" dirty="0"/>
              <a:t>Fatigue or lack of energy</a:t>
            </a:r>
          </a:p>
          <a:p>
            <a:r>
              <a:rPr lang="en-US" sz="2800" dirty="0"/>
              <a:t>Difficulty concentrating</a:t>
            </a:r>
          </a:p>
          <a:p>
            <a:r>
              <a:rPr lang="en-US" sz="2800" dirty="0"/>
              <a:t>Unexplained aches &amp; pains (headaches/stomach aches)</a:t>
            </a:r>
          </a:p>
          <a:p>
            <a:r>
              <a:rPr lang="en-US" sz="2800" dirty="0"/>
              <a:t>Thoughts of death or suicide</a:t>
            </a:r>
          </a:p>
        </p:txBody>
      </p:sp>
    </p:spTree>
    <p:extLst>
      <p:ext uri="{BB962C8B-B14F-4D97-AF65-F5344CB8AC3E}">
        <p14:creationId xmlns:p14="http://schemas.microsoft.com/office/powerpoint/2010/main" val="23314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704" y="5200261"/>
            <a:ext cx="10683551" cy="172305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Symptoms of Anxiety in youth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0745" y="368558"/>
            <a:ext cx="11311810" cy="5724331"/>
          </a:xfrm>
        </p:spPr>
        <p:txBody>
          <a:bodyPr>
            <a:noAutofit/>
          </a:bodyPr>
          <a:lstStyle/>
          <a:p>
            <a:r>
              <a:rPr lang="en-US" sz="2800" dirty="0"/>
              <a:t>Feeling nervous or "on edge.“</a:t>
            </a:r>
          </a:p>
          <a:p>
            <a:r>
              <a:rPr lang="en-US" sz="2800" dirty="0"/>
              <a:t>Perfectionism with distress</a:t>
            </a:r>
          </a:p>
          <a:p>
            <a:r>
              <a:rPr lang="en-US" sz="2800" dirty="0"/>
              <a:t>Unfounded or unrealistic fears.</a:t>
            </a:r>
          </a:p>
          <a:p>
            <a:r>
              <a:rPr lang="en-US" sz="2800" dirty="0"/>
              <a:t>Trouble separating from parents.</a:t>
            </a:r>
          </a:p>
          <a:p>
            <a:r>
              <a:rPr lang="en-US" sz="2800" dirty="0"/>
              <a:t>Sleep disturbance.</a:t>
            </a:r>
          </a:p>
          <a:p>
            <a:r>
              <a:rPr lang="en-US" sz="2800" dirty="0"/>
              <a:t>Obsessive thoughts and/or compulsive behaviors.</a:t>
            </a:r>
          </a:p>
          <a:p>
            <a:r>
              <a:rPr lang="en-US" sz="2800" dirty="0"/>
              <a:t>Trembling, sweating, shortness of breath, </a:t>
            </a:r>
            <a:r>
              <a:rPr lang="en-US" sz="2800" b="1" dirty="0"/>
              <a:t>stomachaches, headaches</a:t>
            </a:r>
            <a:r>
              <a:rPr lang="en-US" sz="2800" dirty="0"/>
              <a:t>, and/or muscle tension or other physical symptoms.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791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8180-F3EC-1234-0835-D07D18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60" y="488911"/>
            <a:ext cx="8534400" cy="1507067"/>
          </a:xfrm>
        </p:spPr>
        <p:txBody>
          <a:bodyPr/>
          <a:lstStyle/>
          <a:p>
            <a:r>
              <a:rPr lang="en-US" sz="6600" dirty="0"/>
              <a:t>Slides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2D613-4D8B-E941-2211-BF452280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03" y="2098963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www.dalewisely.com/files/</a:t>
            </a:r>
          </a:p>
        </p:txBody>
      </p:sp>
    </p:spTree>
    <p:extLst>
      <p:ext uri="{BB962C8B-B14F-4D97-AF65-F5344CB8AC3E}">
        <p14:creationId xmlns:p14="http://schemas.microsoft.com/office/powerpoint/2010/main" val="490757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858540-A231-4AB8-98E6-36C2ADBC94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204"/>
            <a:ext cx="12204807" cy="6865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E5F75-E007-405F-BE79-F0BEE837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1230980" cy="150706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MAJOR MENTAL HEALTH PROBLEMS </a:t>
            </a:r>
            <a:b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AMONG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58F6-00AB-4386-AC19-1283B515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ADHD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Anxiety/Depression</a:t>
            </a:r>
          </a:p>
          <a:p>
            <a:pPr marL="0" indent="0">
              <a:buNone/>
            </a:pPr>
            <a:r>
              <a:rPr lang="en-US" dirty="0"/>
              <a:t>Suicide &amp; Self-Harm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Post-traumatic reactions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3239549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A06E99-9A02-4E6E-92FA-DEB54F797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suicide</a:t>
            </a:r>
          </a:p>
        </p:txBody>
      </p:sp>
      <p:sp>
        <p:nvSpPr>
          <p:cNvPr id="13315" name="Subtitle 4">
            <a:extLst>
              <a:ext uri="{FF2B5EF4-FFF2-40B4-BE49-F238E27FC236}">
                <a16:creationId xmlns:a16="http://schemas.microsoft.com/office/drawing/2014/main" id="{1C983F15-0203-41B1-9177-4DC80FA82F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43313"/>
            <a:ext cx="6858000" cy="1655762"/>
          </a:xfrm>
        </p:spPr>
        <p:txBody>
          <a:bodyPr/>
          <a:lstStyle/>
          <a:p>
            <a:r>
              <a:rPr lang="en-US" altLang="en-US" sz="5400" dirty="0"/>
              <a:t>a national crisis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D741-8923-4DFC-BF4B-99FA4D0B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587" y="804601"/>
            <a:ext cx="6251112" cy="1953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BA8DFD8-6C09-40CD-BF3A-4AD92619C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03" y="289035"/>
            <a:ext cx="11791080" cy="6000566"/>
          </a:xfrm>
        </p:spPr>
      </p:pic>
    </p:spTree>
    <p:extLst>
      <p:ext uri="{BB962C8B-B14F-4D97-AF65-F5344CB8AC3E}">
        <p14:creationId xmlns:p14="http://schemas.microsoft.com/office/powerpoint/2010/main" val="30655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7CCABA7C-2C29-6DF3-4FF6-5E3106730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10" b="37747"/>
          <a:stretch/>
        </p:blipFill>
        <p:spPr>
          <a:xfrm>
            <a:off x="-1" y="187718"/>
            <a:ext cx="9104243" cy="667028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A56AF-B023-015D-7A8C-4416F726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582" y="1816239"/>
            <a:ext cx="5247859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to 19-year-olds</a:t>
            </a:r>
          </a:p>
        </p:txBody>
      </p:sp>
    </p:spTree>
    <p:extLst>
      <p:ext uri="{BB962C8B-B14F-4D97-AF65-F5344CB8AC3E}">
        <p14:creationId xmlns:p14="http://schemas.microsoft.com/office/powerpoint/2010/main" val="655192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0A32-A75B-4718-8A3A-FC139F95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-76200"/>
            <a:ext cx="78867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  <a:t>What to do?</a:t>
            </a:r>
          </a:p>
        </p:txBody>
      </p:sp>
      <p:graphicFrame>
        <p:nvGraphicFramePr>
          <p:cNvPr id="19467" name="Content Placeholder 2">
            <a:extLst>
              <a:ext uri="{FF2B5EF4-FFF2-40B4-BE49-F238E27FC236}">
                <a16:creationId xmlns:a16="http://schemas.microsoft.com/office/drawing/2014/main" id="{46A21802-692E-90CC-4555-48968853F6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2354" y="1703962"/>
          <a:ext cx="8534400" cy="540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6553-63DE-924B-A7A9-65D191F8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" y="-297656"/>
            <a:ext cx="10515600" cy="1325563"/>
          </a:xfrm>
        </p:spPr>
        <p:txBody>
          <a:bodyPr/>
          <a:lstStyle/>
          <a:p>
            <a:r>
              <a:rPr lang="en-US" dirty="0"/>
              <a:t>The Columbia Lighthouse Project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BB1FDB-7249-B041-B6FA-6FB8CDC7C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372" y="664549"/>
            <a:ext cx="6127650" cy="619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4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6" y="-115957"/>
            <a:ext cx="10515600" cy="1326321"/>
          </a:xfrm>
        </p:spPr>
        <p:txBody>
          <a:bodyPr>
            <a:normAutofit/>
          </a:bodyPr>
          <a:lstStyle/>
          <a:p>
            <a:r>
              <a:rPr lang="en-US" b="1" dirty="0"/>
              <a:t>Bullying what victims say helps &amp; hurts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006100"/>
              </p:ext>
            </p:extLst>
          </p:nvPr>
        </p:nvGraphicFramePr>
        <p:xfrm>
          <a:off x="921026" y="1092279"/>
          <a:ext cx="11473070" cy="536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7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7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64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helped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Didn’t help or hurt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759">
                <a:tc>
                  <a:txBody>
                    <a:bodyPr/>
                    <a:lstStyle/>
                    <a:p>
                      <a:r>
                        <a:rPr lang="en-US" sz="2800" b="1" dirty="0"/>
                        <a:t>Listened to me</a:t>
                      </a:r>
                    </a:p>
                    <a:p>
                      <a:endParaRPr lang="en-US" sz="2800" b="1" dirty="0"/>
                    </a:p>
                    <a:p>
                      <a:r>
                        <a:rPr lang="en-US" sz="2800" b="1" dirty="0"/>
                        <a:t>Gave me advice</a:t>
                      </a:r>
                    </a:p>
                    <a:p>
                      <a:endParaRPr lang="en-US" sz="2800" b="1" dirty="0"/>
                    </a:p>
                    <a:p>
                      <a:r>
                        <a:rPr lang="en-US" sz="2800" b="1" dirty="0"/>
                        <a:t>Checked in with me over time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Punished</a:t>
                      </a:r>
                      <a:r>
                        <a:rPr lang="en-US" sz="2800" b="1" baseline="0" dirty="0"/>
                        <a:t> other students (can hurt victims)</a:t>
                      </a:r>
                    </a:p>
                    <a:p>
                      <a:r>
                        <a:rPr lang="en-US" sz="2800" b="1" baseline="0" dirty="0"/>
                        <a:t>Sat down with me &amp; other students together</a:t>
                      </a:r>
                    </a:p>
                    <a:p>
                      <a:r>
                        <a:rPr lang="en-US" sz="2800" b="1" baseline="0" dirty="0"/>
                        <a:t>Said they would talk to other students</a:t>
                      </a:r>
                    </a:p>
                    <a:p>
                      <a:r>
                        <a:rPr lang="en-US" sz="2800" b="1" baseline="0" dirty="0"/>
                        <a:t>Processed it in class</a:t>
                      </a:r>
                    </a:p>
                    <a:p>
                      <a:r>
                        <a:rPr lang="en-US" sz="2800" b="1" baseline="0" dirty="0"/>
                        <a:t>Brought in a speaker</a:t>
                      </a:r>
                    </a:p>
                    <a:p>
                      <a:r>
                        <a:rPr lang="en-US" sz="2800" b="1" baseline="0" dirty="0"/>
                        <a:t>Talked with whole class about it</a:t>
                      </a:r>
                    </a:p>
                    <a:p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Told me to work it out</a:t>
                      </a:r>
                    </a:p>
                    <a:p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Told me to ignore it</a:t>
                      </a:r>
                    </a:p>
                    <a:p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Told me if I acted different it wouldn’t happen</a:t>
                      </a:r>
                    </a:p>
                    <a:p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Ignored me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6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340" y="304801"/>
            <a:ext cx="7765321" cy="13263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614" y="2377356"/>
            <a:ext cx="10287000" cy="4604364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600" dirty="0"/>
              <a:t>Do you have nicknames?</a:t>
            </a:r>
          </a:p>
          <a:p>
            <a:pPr marL="342900" indent="-342900"/>
            <a:r>
              <a:rPr lang="en-US" sz="3600" dirty="0"/>
              <a:t>What’s recess/break like for you?  PE?  lunch?</a:t>
            </a:r>
          </a:p>
          <a:p>
            <a:pPr marL="342900" indent="-342900"/>
            <a:r>
              <a:rPr lang="en-US" sz="3600" dirty="0"/>
              <a:t>Have you been teased?</a:t>
            </a:r>
          </a:p>
          <a:p>
            <a:pPr marL="342900" indent="-342900"/>
            <a:r>
              <a:rPr lang="en-US" sz="3600" dirty="0"/>
              <a:t>What kinds of things do the others tease you about?</a:t>
            </a:r>
          </a:p>
          <a:p>
            <a:pPr marL="342900" indent="-342900"/>
            <a:r>
              <a:rPr lang="en-US" sz="3600" dirty="0"/>
              <a:t>(social media?)</a:t>
            </a:r>
          </a:p>
          <a:p>
            <a:endParaRPr lang="en-US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6400800" cy="13716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Helping</a:t>
            </a:r>
            <a:r>
              <a:rPr lang="en-US" dirty="0"/>
              <a:t> victim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525780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4400" dirty="0"/>
              <a:t>praise victim’s non-violent response</a:t>
            </a:r>
          </a:p>
          <a:p>
            <a:pPr marL="342900" indent="-342900"/>
            <a:r>
              <a:rPr lang="en-US" sz="4400" dirty="0"/>
              <a:t>assure </a:t>
            </a:r>
            <a:r>
              <a:rPr lang="en-US" sz="4400" dirty="0">
                <a:solidFill>
                  <a:schemeClr val="accent4"/>
                </a:solidFill>
              </a:rPr>
              <a:t>LONG TERM </a:t>
            </a:r>
            <a:r>
              <a:rPr lang="en-US" sz="4400" dirty="0"/>
              <a:t>availability to listen &amp; help</a:t>
            </a:r>
          </a:p>
          <a:p>
            <a:pPr marL="342900" indent="-342900"/>
            <a:r>
              <a:rPr lang="en-US" sz="4400" dirty="0"/>
              <a:t>be vigilant &amp; monitor on an </a:t>
            </a:r>
            <a:r>
              <a:rPr lang="en-US" sz="5400" i="1" dirty="0">
                <a:solidFill>
                  <a:schemeClr val="accent4"/>
                </a:solidFill>
              </a:rPr>
              <a:t>ongoing basis</a:t>
            </a:r>
            <a:endParaRPr lang="en-US" sz="4400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858540-A231-4AB8-98E6-36C2ADBC94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204"/>
            <a:ext cx="12204807" cy="6865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E5F75-E007-405F-BE79-F0BEE837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1230980" cy="150706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MAJOR MENTAL HEALTH PROBLEMS </a:t>
            </a:r>
            <a:b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AMONG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58F6-00AB-4386-AC19-1283B515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ADHD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Anxiety/Depression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Suicide &amp; Self-Harm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Post-traumatic reactions</a:t>
            </a:r>
          </a:p>
          <a:p>
            <a:pPr marL="0" indent="0">
              <a:buNone/>
            </a:pPr>
            <a:r>
              <a:rPr lang="en-US" dirty="0"/>
              <a:t>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297926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F1AF-B823-967D-D5BF-73C52CB5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36" y="5541432"/>
            <a:ext cx="8534400" cy="1507067"/>
          </a:xfrm>
        </p:spPr>
        <p:txBody>
          <a:bodyPr/>
          <a:lstStyle/>
          <a:p>
            <a:r>
              <a:rPr lang="en-US" dirty="0"/>
              <a:t>COVID &amp;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0E77-FB21-AA1A-884F-8506DEBD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8" y="345440"/>
            <a:ext cx="11500782" cy="549831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MH, esp. in youth, in crisis BEFORE the pandemic</a:t>
            </a:r>
          </a:p>
          <a:p>
            <a:r>
              <a:rPr lang="en-US" sz="3600" dirty="0"/>
              <a:t>Now: Demand up.</a:t>
            </a:r>
          </a:p>
          <a:p>
            <a:r>
              <a:rPr lang="en-US" sz="3600" dirty="0"/>
              <a:t>Anxiety/depression (rising for years) sharply up.</a:t>
            </a:r>
          </a:p>
          <a:p>
            <a:r>
              <a:rPr lang="en-US" sz="3600" dirty="0"/>
              <a:t>Suicide rates NOT up.</a:t>
            </a:r>
          </a:p>
          <a:p>
            <a:r>
              <a:rPr lang="en-US" sz="3600" dirty="0"/>
              <a:t>Demand up, supply grossly in adequate/access to care </a:t>
            </a:r>
          </a:p>
          <a:p>
            <a:r>
              <a:rPr lang="en-US" sz="3600" dirty="0"/>
              <a:t>Child emotional maltreatment: Before COVID, about 20% of kids reported in surveys.  </a:t>
            </a:r>
            <a:r>
              <a:rPr lang="en-US" dirty="0"/>
              <a:t>Most recent data: </a:t>
            </a:r>
            <a:r>
              <a:rPr lang="en-US" sz="4400" dirty="0"/>
              <a:t>55%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098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0DDD-0833-EE4D-A53E-357754998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573" y="713215"/>
            <a:ext cx="8534400" cy="54773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500" dirty="0"/>
              <a:t>Emotional needs</a:t>
            </a:r>
          </a:p>
          <a:p>
            <a:pPr marL="0" indent="0">
              <a:buNone/>
            </a:pPr>
            <a:r>
              <a:rPr lang="en-US" sz="4700" dirty="0"/>
              <a:t>Sense of belonging</a:t>
            </a:r>
          </a:p>
          <a:p>
            <a:pPr marL="0" indent="0">
              <a:buNone/>
            </a:pPr>
            <a:r>
              <a:rPr lang="en-US" sz="4700" dirty="0"/>
              <a:t>Certainty they are loved</a:t>
            </a:r>
          </a:p>
          <a:p>
            <a:pPr marL="0" indent="0">
              <a:buNone/>
            </a:pPr>
            <a:r>
              <a:rPr lang="en-US" sz="4700" dirty="0"/>
              <a:t>Sense of being </a:t>
            </a:r>
            <a:r>
              <a:rPr lang="en-US" sz="4700" i="1" dirty="0"/>
              <a:t>able</a:t>
            </a:r>
            <a:r>
              <a:rPr lang="en-US" sz="4700" dirty="0"/>
              <a:t> </a:t>
            </a:r>
          </a:p>
          <a:p>
            <a:pPr marL="0" indent="0">
              <a:buNone/>
            </a:pPr>
            <a:r>
              <a:rPr lang="en-US" sz="4700" dirty="0"/>
              <a:t>Social interaction (rewarding) with peers</a:t>
            </a:r>
          </a:p>
          <a:p>
            <a:pPr marL="0" indent="0">
              <a:buNone/>
            </a:pPr>
            <a:r>
              <a:rPr lang="en-US" sz="4700" dirty="0"/>
              <a:t>Safety &amp; security (freedom from abuse)</a:t>
            </a:r>
          </a:p>
          <a:p>
            <a:pPr marL="0" indent="0">
              <a:buNone/>
            </a:pPr>
            <a:r>
              <a:rPr lang="en-US" sz="4700" dirty="0"/>
              <a:t>Guidance &amp; limits</a:t>
            </a:r>
          </a:p>
        </p:txBody>
      </p:sp>
    </p:spTree>
    <p:extLst>
      <p:ext uri="{BB962C8B-B14F-4D97-AF65-F5344CB8AC3E}">
        <p14:creationId xmlns:p14="http://schemas.microsoft.com/office/powerpoint/2010/main" val="1190316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CFA5-9119-E72E-1418-8B810AE1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752"/>
            <a:ext cx="10515600" cy="1325563"/>
          </a:xfrm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relationships.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the brief encounter.</a:t>
            </a:r>
          </a:p>
        </p:txBody>
      </p:sp>
    </p:spTree>
    <p:extLst>
      <p:ext uri="{BB962C8B-B14F-4D97-AF65-F5344CB8AC3E}">
        <p14:creationId xmlns:p14="http://schemas.microsoft.com/office/powerpoint/2010/main" val="385697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100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CF0FB-026A-FC4A-B6C1-B8FB21C7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00" y="1234287"/>
            <a:ext cx="11516000" cy="58065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/>
              <a:t>What about COVID? What  do we know?</a:t>
            </a:r>
          </a:p>
          <a:p>
            <a:r>
              <a:rPr lang="en-US" dirty="0"/>
              <a:t>Interrupted school-related supports</a:t>
            </a:r>
          </a:p>
          <a:p>
            <a:r>
              <a:rPr lang="en-US" dirty="0"/>
              <a:t>Greatest impact likely on pre-existing MH</a:t>
            </a:r>
          </a:p>
          <a:p>
            <a:r>
              <a:rPr lang="en-US" dirty="0"/>
              <a:t>How did youth fare with all the insane adult behavior?</a:t>
            </a:r>
          </a:p>
          <a:p>
            <a:r>
              <a:rPr lang="en-US" dirty="0"/>
              <a:t>Has made access to care crisis worse</a:t>
            </a:r>
          </a:p>
          <a:p>
            <a:r>
              <a:rPr lang="en-US" dirty="0"/>
              <a:t>But, highly variable reactions &amp; signs</a:t>
            </a:r>
          </a:p>
          <a:p>
            <a:r>
              <a:rPr lang="en-US" dirty="0"/>
              <a:t>Depression &amp; Anxiety up, but suicide rates not.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2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6F45-93C2-BD4E-9344-EC9C0424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Mental Health: The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24FA-02DB-0F44-8745-8E4DAECB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6" y="1660922"/>
            <a:ext cx="10565353" cy="4607719"/>
          </a:xfrm>
        </p:spPr>
        <p:txBody>
          <a:bodyPr>
            <a:normAutofit/>
          </a:bodyPr>
          <a:lstStyle/>
          <a:p>
            <a:r>
              <a:rPr lang="en-US" sz="3600" dirty="0"/>
              <a:t>10% of youth will have at least one major depressive episode.</a:t>
            </a:r>
          </a:p>
          <a:p>
            <a:r>
              <a:rPr lang="en-US" sz="3600" dirty="0"/>
              <a:t>1 in 6 kids has MH diagnosis, but more like 1 in 15 experiencing serious symptoms at present</a:t>
            </a:r>
          </a:p>
          <a:p>
            <a:r>
              <a:rPr lang="en-US" sz="3600" dirty="0"/>
              <a:t>BEFORE COVID! youth getting worst of MH effects</a:t>
            </a:r>
          </a:p>
        </p:txBody>
      </p:sp>
    </p:spTree>
    <p:extLst>
      <p:ext uri="{BB962C8B-B14F-4D97-AF65-F5344CB8AC3E}">
        <p14:creationId xmlns:p14="http://schemas.microsoft.com/office/powerpoint/2010/main" val="214220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646C-0F08-7D7A-B08C-E5710CC6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7" y="766655"/>
            <a:ext cx="6031063" cy="6190735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en-US" dirty="0"/>
              <a:t>No more than 20% of children with MH diagnosis received care from a mental health provider. Maybe 50% by no one. </a:t>
            </a:r>
            <a:r>
              <a:rPr lang="en-US" i="1" dirty="0"/>
              <a:t>Whether kids are facing trauma because of child abuse or loss of a family member or everyday anxiety about the virus and unpredictable routines, they need even more support now—all amid a more significant shortage of children’s mental health resources.</a:t>
            </a:r>
          </a:p>
          <a:p>
            <a:endParaRPr lang="en-US" dirty="0"/>
          </a:p>
        </p:txBody>
      </p:sp>
      <p:pic>
        <p:nvPicPr>
          <p:cNvPr id="4" name="Picture 3" descr="A picture containing grass, person, outdoor, little&#10;&#10;Description automatically generated">
            <a:extLst>
              <a:ext uri="{FF2B5EF4-FFF2-40B4-BE49-F238E27FC236}">
                <a16:creationId xmlns:a16="http://schemas.microsoft.com/office/drawing/2014/main" id="{B6E8535F-34FF-81DD-FDF6-018B73FB5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5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desk with the hands on the face">
            <a:extLst>
              <a:ext uri="{FF2B5EF4-FFF2-40B4-BE49-F238E27FC236}">
                <a16:creationId xmlns:a16="http://schemas.microsoft.com/office/drawing/2014/main" id="{69F0FB06-3FC3-5B2D-357C-CC538A64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307" y="0"/>
            <a:ext cx="9043516" cy="6782637"/>
          </a:xfrm>
          <a:prstGeom prst="rect">
            <a:avLst/>
          </a:prstGeom>
          <a:gradFill>
            <a:gsLst>
              <a:gs pos="0">
                <a:schemeClr val="bg2">
                  <a:tint val="97000"/>
                  <a:hueMod val="162000"/>
                  <a:satMod val="200000"/>
                  <a:lumMod val="124000"/>
                </a:schemeClr>
              </a:gs>
              <a:gs pos="0">
                <a:schemeClr val="accent1">
                  <a:lumMod val="75000"/>
                  <a:alpha val="88000"/>
                </a:schemeClr>
              </a:gs>
            </a:gsLst>
            <a:lin ang="6120000" scaled="1"/>
          </a:gra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E7A082-3697-8BB2-A002-1BF4751084EB}"/>
              </a:ext>
            </a:extLst>
          </p:cNvPr>
          <p:cNvSpPr/>
          <p:nvPr/>
        </p:nvSpPr>
        <p:spPr>
          <a:xfrm>
            <a:off x="4117451" y="37682"/>
            <a:ext cx="7914640" cy="6782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646C-0F08-7D7A-B08C-E5710CC6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456" y="167215"/>
            <a:ext cx="7679635" cy="6190735"/>
          </a:xfrm>
        </p:spPr>
        <p:txBody>
          <a:bodyPr>
            <a:normAutofit fontScale="92500"/>
          </a:bodyPr>
          <a:lstStyle/>
          <a:p>
            <a:r>
              <a:rPr lang="en-US" dirty="0"/>
              <a:t>2020 survey of 1,000 USA parents: 71% said pandemic had taken a toll on their child’s mental health</a:t>
            </a:r>
          </a:p>
          <a:p>
            <a:r>
              <a:rPr lang="en-US" dirty="0"/>
              <a:t>69% said the pandemic was the worst thing to happen to their child. Survey of 3,300 high schoolers (spring 2020): close to a third of students felt unhappy and depressed much more than usual.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7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646C-0F08-7D7A-B08C-E5710CC6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38" y="333632"/>
            <a:ext cx="7679635" cy="6190735"/>
          </a:xfrm>
        </p:spPr>
        <p:txBody>
          <a:bodyPr>
            <a:normAutofit/>
          </a:bodyPr>
          <a:lstStyle/>
          <a:p>
            <a:r>
              <a:rPr lang="en-US" dirty="0"/>
              <a:t>Mental health crisis on the rise. From March 2020 to October 2020, mental health–related emergency department visits increased 24% for children ages 5 to 11 and 31% for those ages 12 to 17 compared with 2019 (CDC)</a:t>
            </a:r>
          </a:p>
        </p:txBody>
      </p:sp>
    </p:spTree>
    <p:extLst>
      <p:ext uri="{BB962C8B-B14F-4D97-AF65-F5344CB8AC3E}">
        <p14:creationId xmlns:p14="http://schemas.microsoft.com/office/powerpoint/2010/main" val="322730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F1AF-B823-967D-D5BF-73C52CB5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51" y="3527356"/>
            <a:ext cx="10515600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Politics: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MH care in schools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Attacks on SEL &amp; school counselors, 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Antidiscrimination training, on programs that teach acceptance and honor diversity.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7156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469</TotalTime>
  <Words>918</Words>
  <Application>Microsoft Office PowerPoint</Application>
  <PresentationFormat>Widescreen</PresentationFormat>
  <Paragraphs>140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Century Gothic</vt:lpstr>
      <vt:lpstr>Ink Free</vt:lpstr>
      <vt:lpstr>Verdana</vt:lpstr>
      <vt:lpstr>Wingdings</vt:lpstr>
      <vt:lpstr>Wingdings 3</vt:lpstr>
      <vt:lpstr>Slice</vt:lpstr>
      <vt:lpstr>2_Office Theme</vt:lpstr>
      <vt:lpstr>Perspective</vt:lpstr>
      <vt:lpstr>Mental health and our youth</vt:lpstr>
      <vt:lpstr>Slides</vt:lpstr>
      <vt:lpstr>COVID &amp; mental health</vt:lpstr>
      <vt:lpstr>PowerPoint Presentation</vt:lpstr>
      <vt:lpstr>Youth Mental Health: The Crisis</vt:lpstr>
      <vt:lpstr>PowerPoint Presentation</vt:lpstr>
      <vt:lpstr>PowerPoint Presentation</vt:lpstr>
      <vt:lpstr>PowerPoint Presentation</vt:lpstr>
      <vt:lpstr>Politics:   MH care in schools  Attacks on SEL &amp; school counselors, a  Antidiscrimination training, on programs that teach acceptance and honor diversity.  </vt:lpstr>
      <vt:lpstr>PowerPoint Presentation</vt:lpstr>
      <vt:lpstr>PowerPoint Presentation</vt:lpstr>
      <vt:lpstr>PowerPoint Presentation</vt:lpstr>
      <vt:lpstr>MAJOR MENTAL HEALTH PROBLEMS  AMONG YOUTH</vt:lpstr>
      <vt:lpstr>MAJOR MENTAL HEALTH PROBLEMS  AMONG YOUTH</vt:lpstr>
      <vt:lpstr>MAJOR MENTAL HEALTH PROBLEMS  AMONG YOUTH</vt:lpstr>
      <vt:lpstr>PowerPoint Presentation</vt:lpstr>
      <vt:lpstr>PowerPoint Presentation</vt:lpstr>
      <vt:lpstr>Symptoms of depression in youth</vt:lpstr>
      <vt:lpstr>Symptoms of Anxiety in youth</vt:lpstr>
      <vt:lpstr>MAJOR MENTAL HEALTH PROBLEMS  AMONG YOUTH</vt:lpstr>
      <vt:lpstr>suicide</vt:lpstr>
      <vt:lpstr>PowerPoint Presentation</vt:lpstr>
      <vt:lpstr>15 to 19-year-olds</vt:lpstr>
      <vt:lpstr>What to do?</vt:lpstr>
      <vt:lpstr>The Columbia Lighthouse Project</vt:lpstr>
      <vt:lpstr>Bullying what victims say helps &amp; hurts</vt:lpstr>
      <vt:lpstr>questions to ask</vt:lpstr>
      <vt:lpstr>Helping victim</vt:lpstr>
      <vt:lpstr>MAJOR MENTAL HEALTH PROBLEMS  AMONG YOUTH</vt:lpstr>
      <vt:lpstr>PowerPoint Presentation</vt:lpstr>
      <vt:lpstr>The power of relationships. The power of the brief encounter.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and your child</dc:title>
  <dc:creator>Dale Wisely</dc:creator>
  <cp:lastModifiedBy>Dale Wisely</cp:lastModifiedBy>
  <cp:revision>30</cp:revision>
  <dcterms:created xsi:type="dcterms:W3CDTF">2019-03-21T14:54:01Z</dcterms:created>
  <dcterms:modified xsi:type="dcterms:W3CDTF">2023-03-02T00:41:41Z</dcterms:modified>
</cp:coreProperties>
</file>