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7" r:id="rId3"/>
    <p:sldId id="256" r:id="rId4"/>
    <p:sldId id="281" r:id="rId5"/>
    <p:sldId id="282" r:id="rId6"/>
    <p:sldId id="257" r:id="rId7"/>
    <p:sldId id="258" r:id="rId8"/>
    <p:sldId id="259" r:id="rId9"/>
    <p:sldId id="260" r:id="rId10"/>
    <p:sldId id="283" r:id="rId11"/>
    <p:sldId id="284" r:id="rId12"/>
    <p:sldId id="285" r:id="rId13"/>
    <p:sldId id="261" r:id="rId14"/>
    <p:sldId id="289" r:id="rId15"/>
    <p:sldId id="286" r:id="rId16"/>
    <p:sldId id="262" r:id="rId17"/>
    <p:sldId id="263" r:id="rId18"/>
    <p:sldId id="287" r:id="rId19"/>
    <p:sldId id="288" r:id="rId20"/>
    <p:sldId id="290" r:id="rId21"/>
    <p:sldId id="265" r:id="rId22"/>
    <p:sldId id="266" r:id="rId23"/>
    <p:sldId id="267" r:id="rId24"/>
    <p:sldId id="268" r:id="rId25"/>
    <p:sldId id="295" r:id="rId26"/>
    <p:sldId id="296" r:id="rId27"/>
    <p:sldId id="270" r:id="rId28"/>
    <p:sldId id="271" r:id="rId29"/>
    <p:sldId id="272" r:id="rId30"/>
    <p:sldId id="273" r:id="rId31"/>
    <p:sldId id="274" r:id="rId32"/>
    <p:sldId id="275" r:id="rId33"/>
    <p:sldId id="269" r:id="rId34"/>
    <p:sldId id="276" r:id="rId35"/>
    <p:sldId id="277" r:id="rId36"/>
    <p:sldId id="278" r:id="rId37"/>
    <p:sldId id="279" r:id="rId38"/>
    <p:sldId id="291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F2069-B711-4F21-98F3-E0D706C7819E}" v="2" dt="2023-03-01T15:54:11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 Wisely" userId="06c1cab350f895d6" providerId="LiveId" clId="{393F2069-B711-4F21-98F3-E0D706C7819E}"/>
    <pc:docChg chg="custSel addSld modSld">
      <pc:chgData name="Dale Wisely" userId="06c1cab350f895d6" providerId="LiveId" clId="{393F2069-B711-4F21-98F3-E0D706C7819E}" dt="2023-03-01T15:54:11.675" v="14"/>
      <pc:docMkLst>
        <pc:docMk/>
      </pc:docMkLst>
      <pc:sldChg chg="modSp mod">
        <pc:chgData name="Dale Wisely" userId="06c1cab350f895d6" providerId="LiveId" clId="{393F2069-B711-4F21-98F3-E0D706C7819E}" dt="2023-03-01T15:48:40.397" v="7" actId="1076"/>
        <pc:sldMkLst>
          <pc:docMk/>
          <pc:sldMk cId="1074438670" sldId="296"/>
        </pc:sldMkLst>
        <pc:spChg chg="mod">
          <ac:chgData name="Dale Wisely" userId="06c1cab350f895d6" providerId="LiveId" clId="{393F2069-B711-4F21-98F3-E0D706C7819E}" dt="2023-03-01T15:48:40.397" v="7" actId="1076"/>
          <ac:spMkLst>
            <pc:docMk/>
            <pc:sldMk cId="1074438670" sldId="296"/>
            <ac:spMk id="2" creationId="{F4CCB2E0-C0E6-7CB7-9222-BCBD2C4FDD5B}"/>
          </ac:spMkLst>
        </pc:spChg>
        <pc:spChg chg="mod">
          <ac:chgData name="Dale Wisely" userId="06c1cab350f895d6" providerId="LiveId" clId="{393F2069-B711-4F21-98F3-E0D706C7819E}" dt="2023-03-01T15:48:35.153" v="6" actId="403"/>
          <ac:spMkLst>
            <pc:docMk/>
            <pc:sldMk cId="1074438670" sldId="296"/>
            <ac:spMk id="3" creationId="{CAD74978-81D9-0B3E-FA44-2BDE0FBCBA1A}"/>
          </ac:spMkLst>
        </pc:spChg>
      </pc:sldChg>
      <pc:sldChg chg="addSp modSp new mod setBg">
        <pc:chgData name="Dale Wisely" userId="06c1cab350f895d6" providerId="LiveId" clId="{393F2069-B711-4F21-98F3-E0D706C7819E}" dt="2023-03-01T15:54:11.675" v="14"/>
        <pc:sldMkLst>
          <pc:docMk/>
          <pc:sldMk cId="2461442893" sldId="297"/>
        </pc:sldMkLst>
        <pc:picChg chg="add mod">
          <ac:chgData name="Dale Wisely" userId="06c1cab350f895d6" providerId="LiveId" clId="{393F2069-B711-4F21-98F3-E0D706C7819E}" dt="2023-03-01T15:53:57.307" v="13" actId="1076"/>
          <ac:picMkLst>
            <pc:docMk/>
            <pc:sldMk cId="2461442893" sldId="297"/>
            <ac:picMk id="4" creationId="{8F2BF265-A2BF-6FB4-02F1-B04E2A39BE2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F-4ADE-9363-8BCEA9BD8B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F-4ADE-9363-8BCEA9BD8B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F-4ADE-9363-8BCEA9BD8B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B-4668-9AC8-1F6B32A300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9DF-4ADE-9363-8BCEA9BD8B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7B-4668-9AC8-1F6B32A300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DF-4ADE-9363-8BCEA9BD8BA7}"/>
                </c:ext>
              </c:extLst>
            </c:dLbl>
            <c:dLbl>
              <c:idx val="1"/>
              <c:layout>
                <c:manualLayout>
                  <c:x val="-3.2828282828282832E-2"/>
                  <c:y val="2.9743271041396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7676767676768"/>
                      <c:h val="0.2541436464088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DF-4ADE-9363-8BCEA9BD8BA7}"/>
                </c:ext>
              </c:extLst>
            </c:dLbl>
            <c:dLbl>
              <c:idx val="2"/>
              <c:layout>
                <c:manualLayout>
                  <c:x val="6.9444444444444267E-3"/>
                  <c:y val="0.20820637751772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90151515151514"/>
                      <c:h val="0.27387529597474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DF-4ADE-9363-8BCEA9BD8BA7}"/>
                </c:ext>
              </c:extLst>
            </c:dLbl>
            <c:dLbl>
              <c:idx val="4"/>
              <c:layout>
                <c:manualLayout>
                  <c:x val="-0.14898989898989898"/>
                  <c:y val="2.36779794790844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5353535353536"/>
                      <c:h val="0.19415943172849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DF-4ADE-9363-8BCEA9BD8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Fentanyl</c:v>
                </c:pt>
                <c:pt idx="1">
                  <c:v>Benzodiazepines</c:v>
                </c:pt>
                <c:pt idx="2">
                  <c:v>Methamphetamine</c:v>
                </c:pt>
                <c:pt idx="3">
                  <c:v>Cocaine</c:v>
                </c:pt>
                <c:pt idx="4">
                  <c:v>Prescription</c:v>
                </c:pt>
                <c:pt idx="5">
                  <c:v>Heroin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0.77</c:v>
                </c:pt>
                <c:pt idx="1">
                  <c:v>0.13</c:v>
                </c:pt>
                <c:pt idx="2">
                  <c:v>0.1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F-4ADE-9363-8BCEA9BD8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F-4ADE-9363-8BCEA9BD8B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F-4ADE-9363-8BCEA9BD8B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F-4ADE-9363-8BCEA9BD8B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B-4668-9AC8-1F6B32A300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9DF-4ADE-9363-8BCEA9BD8B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7B-4668-9AC8-1F6B32A300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DF-4ADE-9363-8BCEA9BD8BA7}"/>
                </c:ext>
              </c:extLst>
            </c:dLbl>
            <c:dLbl>
              <c:idx val="1"/>
              <c:layout>
                <c:manualLayout>
                  <c:x val="-3.2828282828282832E-2"/>
                  <c:y val="2.9743271041396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7676767676768"/>
                      <c:h val="0.2541436464088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DF-4ADE-9363-8BCEA9BD8BA7}"/>
                </c:ext>
              </c:extLst>
            </c:dLbl>
            <c:dLbl>
              <c:idx val="2"/>
              <c:layout>
                <c:manualLayout>
                  <c:x val="6.9444444444444267E-3"/>
                  <c:y val="0.20820637751772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90151515151514"/>
                      <c:h val="0.27387529597474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DF-4ADE-9363-8BCEA9BD8BA7}"/>
                </c:ext>
              </c:extLst>
            </c:dLbl>
            <c:dLbl>
              <c:idx val="4"/>
              <c:layout>
                <c:manualLayout>
                  <c:x val="-0.14898989898989898"/>
                  <c:y val="2.36779794790844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5353535353536"/>
                      <c:h val="0.19415943172849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DF-4ADE-9363-8BCEA9BD8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Fentanyl</c:v>
                </c:pt>
                <c:pt idx="1">
                  <c:v>Benzodiazepines</c:v>
                </c:pt>
                <c:pt idx="2">
                  <c:v>Methamphetamine</c:v>
                </c:pt>
                <c:pt idx="3">
                  <c:v>Cocaine</c:v>
                </c:pt>
                <c:pt idx="4">
                  <c:v>Prescription</c:v>
                </c:pt>
                <c:pt idx="5">
                  <c:v>Heroin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0.77</c:v>
                </c:pt>
                <c:pt idx="1">
                  <c:v>0.13</c:v>
                </c:pt>
                <c:pt idx="2">
                  <c:v>0.1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F-4ADE-9363-8BCEA9BD8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40415846456693"/>
          <c:y val="9.6093744088721456E-2"/>
          <c:w val="0.54406680610236224"/>
          <c:h val="0.81610015895053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E-4199-B5CD-E98591DEF0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2-EC46-B83A-F3882CD066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E-4199-B5CD-E98591DEF0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E-4199-B5CD-E98591DEF01D}"/>
              </c:ext>
            </c:extLst>
          </c:dPt>
          <c:dLbls>
            <c:dLbl>
              <c:idx val="1"/>
              <c:layout>
                <c:manualLayout>
                  <c:x val="0.19467458169291338"/>
                  <c:y val="-0.17287462027100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2-EC46-B83A-F3882CD06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Motor Vehicle</c:v>
                </c:pt>
                <c:pt idx="1">
                  <c:v>Poisoning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0.44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2-EC46-B83A-F3882CD06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40415846456693"/>
          <c:y val="9.6093744088721456E-2"/>
          <c:w val="0.54406680610236224"/>
          <c:h val="0.81610015895053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B04-7046-8484-A01404E2AB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2-EC46-B83A-F3882CD066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B1-436C-8396-B12DFDB50D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B1-436C-8396-B12DFDB50D00}"/>
              </c:ext>
            </c:extLst>
          </c:dPt>
          <c:dLbls>
            <c:dLbl>
              <c:idx val="0"/>
              <c:layout>
                <c:manualLayout>
                  <c:x val="-0.21156059301181102"/>
                  <c:y val="2.40799074753993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4-7046-8484-A01404E2ABAC}"/>
                </c:ext>
              </c:extLst>
            </c:dLbl>
            <c:dLbl>
              <c:idx val="1"/>
              <c:layout>
                <c:manualLayout>
                  <c:x val="0.19467458169291338"/>
                  <c:y val="-0.17287462027100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2-EC46-B83A-F3882CD06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Motor Vehicle</c:v>
                </c:pt>
                <c:pt idx="1">
                  <c:v>Poisoning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0.44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2-EC46-B83A-F3882CD06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0.62626</cdr:x>
      <cdr:y>0.5442</cdr:y>
    </cdr:from>
    <cdr:to>
      <cdr:x>0.70328</cdr:x>
      <cdr:y>0.68256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8D43F5C-6DDD-AB6F-31EE-FFB73680A127}"/>
            </a:ext>
          </a:extLst>
        </cdr:cNvPr>
        <cdr:cNvCxnSpPr/>
      </cdr:nvCxnSpPr>
      <cdr:spPr>
        <a:xfrm xmlns:a="http://schemas.openxmlformats.org/drawingml/2006/main" flipH="1" flipV="1">
          <a:off x="6299200" y="2189162"/>
          <a:ext cx="774700" cy="5565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0.62626</cdr:x>
      <cdr:y>0.5442</cdr:y>
    </cdr:from>
    <cdr:to>
      <cdr:x>0.70328</cdr:x>
      <cdr:y>0.68256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8D43F5C-6DDD-AB6F-31EE-FFB73680A127}"/>
            </a:ext>
          </a:extLst>
        </cdr:cNvPr>
        <cdr:cNvCxnSpPr/>
      </cdr:nvCxnSpPr>
      <cdr:spPr>
        <a:xfrm xmlns:a="http://schemas.openxmlformats.org/drawingml/2006/main" flipH="1" flipV="1">
          <a:off x="6299200" y="2189162"/>
          <a:ext cx="774700" cy="5565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9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88C8-01BB-838D-2660-3EE91EBD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C6D96-7243-9F4D-3BCC-59AF1DA6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B612D-9299-434F-5C14-CD047A47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21F6-100A-A8D5-AC28-8768FA0D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774A-DFB3-22FD-5F3A-02A1DF10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DF14-9D65-4082-B6EE-92C994C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30E-EE14-C969-62AA-A6D0FF36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D025A-CF4A-F5E2-0DA2-01A4FA89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7ACA-8AB1-AF09-3A99-B544B7DC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B854-7EEA-CF26-E98E-EEFDF0CC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AE8F-0616-4CB3-AE90-55AFD7BA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3A736-B1EC-1225-E600-DBF71A0C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5C0B-40CB-62C7-9B19-CAD23C92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FC4C-9914-C7D8-B555-27E5B6BE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0E9DB-0D1A-8E3E-5876-A011F94F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96BA-8F25-27DE-6B33-2418A657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D0A9-AE9D-60B2-39E4-058403DFF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43E72-2C69-ED2F-D85D-7045902C8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1EC10-F04B-D84D-7046-127EEB3C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B10C5-78A8-3902-3C23-92D46CFA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066F-470E-3D91-16DE-C34CF3F9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B72F-2AE1-FCFF-C0DF-6C8EFF39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4F983-CD9B-53A8-1430-48F25C7D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8B7F5-E1BC-B4A5-B691-14C440CEB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BFF75-8A0C-0938-23E9-DB40475D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D2A3D-2981-E8E5-11B4-D0FD5CB7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D4831-7B64-FC25-6E89-DCD2B677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847B2-AD0D-AE46-0A94-957A1BE8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66269-48EF-861E-B389-DADE6F75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E002-7BEE-B0A7-9932-72474131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131E-A088-22BD-B3D1-13102A4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8F02D-969E-B0DC-757E-4CA3908C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880C6-F53B-DABD-D7FD-7318BC0B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7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77333-ED3D-F995-0B0F-809C1BCC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AAC09-B6C4-87C8-FF58-F41542FF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5C1E-33A0-965A-E595-9FF28F9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8831-1A66-B1C1-3B61-DC369590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BCDD-1809-8DBA-69F7-70BC5142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F78A-1A57-CABC-8124-C6869BE2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108CB-E1F3-D462-2A2F-16A233E2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A3F4C-2955-9BE0-1F66-B1FA47A7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21BFC-30E4-26EC-89D4-0C67C437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0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FFFA-0933-D7CA-41F2-BAF22015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86601-C677-C032-F204-D9524737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D4A42-12F8-69A9-9EEB-868A4F16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1ED39-06CA-AFE4-6F72-E975879E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77933-2DEE-2480-3FD8-D69B872D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EEF5B-0247-9CEF-5DB3-1EAFE3CD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8997-591B-8141-168D-3EC0B77D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E731A-8F51-B5F2-1BBE-667878721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8DCB-09FD-063B-BB32-937BBE2F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FAF4-EE3A-F3D6-37BF-04905CB3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19EE-BA7B-E7DD-F1CA-5475319B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0FA88-D317-D5E8-DDBE-0BF3AE76C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AE64D-97AC-30A5-1360-EC3FBBD7D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6B0F6-15D7-B7B2-17A6-5B9F8061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28FC-EE9E-0061-7EB4-ED01332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3518-4EB7-EEE0-F36C-A01E0494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3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5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2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0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EC2B8D-1B45-44EC-834D-D36DB4D2AD0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619684-4724-4D56-926A-3874AF3B4D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4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8DE02-4118-8988-5893-1E22C902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31BE7-216B-9B79-5334-D3217EF58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154A-6B56-C74B-7172-0E494DA85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A4AA8-3BCF-121A-D911-8BBFC536E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18054-4EA1-6833-DEFA-4550DB524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7CF0-85F4-9263-CE7F-1971B8473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D709-EB2B-38C3-07FA-09C51BC75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BF265-A2BF-6FB4-02F1-B04E2A39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7" y="-335280"/>
            <a:ext cx="11740186" cy="78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4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9CFF012-DD3E-019F-453D-0D58288C2203}"/>
              </a:ext>
            </a:extLst>
          </p:cNvPr>
          <p:cNvSpPr/>
          <p:nvPr/>
        </p:nvSpPr>
        <p:spPr>
          <a:xfrm rot="19887214">
            <a:off x="959117" y="1031700"/>
            <a:ext cx="6374454" cy="214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Overdose</a:t>
            </a:r>
            <a:r>
              <a:rPr lang="en-US" sz="4000" dirty="0"/>
              <a:t> </a:t>
            </a:r>
            <a:r>
              <a:rPr lang="en-US" sz="4400" dirty="0"/>
              <a:t>Deaths</a:t>
            </a:r>
            <a:endParaRPr lang="en-US" sz="4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06D313D-3D5F-F36A-202D-2E02622655AE}"/>
              </a:ext>
            </a:extLst>
          </p:cNvPr>
          <p:cNvSpPr/>
          <p:nvPr/>
        </p:nvSpPr>
        <p:spPr>
          <a:xfrm rot="887127">
            <a:off x="1426477" y="3815080"/>
            <a:ext cx="6374454" cy="214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Overall substance 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193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B07-18A5-156A-D9D1-CAF1FCD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bad news: Increases in fatal overdoses </a:t>
            </a:r>
            <a:r>
              <a:rPr lang="en-US" sz="3100" dirty="0"/>
              <a:t>(Friedman, </a:t>
            </a:r>
            <a:r>
              <a:rPr lang="en-US" sz="3100" dirty="0" err="1"/>
              <a:t>Godvin</a:t>
            </a:r>
            <a:r>
              <a:rPr lang="en-US" sz="3100" dirty="0"/>
              <a:t>, et. al. (JAMA, April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C063-1F44-D612-5FE3-B603855F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B56D-2D4C-0F35-B043-A8C0A589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823356"/>
            <a:ext cx="11940696" cy="4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6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DB56D-2D4C-0F35-B043-A8C0A5898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50"/>
          <a:stretch/>
        </p:blipFill>
        <p:spPr>
          <a:xfrm>
            <a:off x="952266" y="100009"/>
            <a:ext cx="10287468" cy="64681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3A375BD-1089-F92A-1F79-2E0AC14C26D2}"/>
              </a:ext>
            </a:extLst>
          </p:cNvPr>
          <p:cNvSpPr/>
          <p:nvPr/>
        </p:nvSpPr>
        <p:spPr>
          <a:xfrm rot="2043733">
            <a:off x="7375584" y="2165253"/>
            <a:ext cx="2061713" cy="64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B6DA-0DE2-BE99-998C-59F713F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8634-9A1D-45CE-2E32-493BA65C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3D502-55A8-164E-4A35-6B1D5740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3" y="0"/>
            <a:ext cx="9400854" cy="6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5A32-7E01-6615-379D-D571B2D7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Overdoses ranked by ethnicity/race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E6C7-5EC6-4DBB-8F1F-45858E81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2134"/>
            <a:ext cx="1109472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Native American-American Indian/Alaska Natives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Latinx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White, non-Hispanic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Black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3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B07-18A5-156A-D9D1-CAF1FCD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All Overdoses, adolescents</a:t>
            </a:r>
            <a:br>
              <a:rPr lang="en-US" dirty="0"/>
            </a:br>
            <a:r>
              <a:rPr lang="en-US" sz="2000" dirty="0"/>
              <a:t>(Friedman, </a:t>
            </a:r>
            <a:r>
              <a:rPr lang="en-US" sz="2000" dirty="0" err="1"/>
              <a:t>Godvin</a:t>
            </a:r>
            <a:r>
              <a:rPr lang="en-US" sz="2000" dirty="0"/>
              <a:t>, et. al. (JAMA, April 2022)</a:t>
            </a:r>
            <a:endParaRPr lang="en-US" sz="31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F1A723-F4E1-0342-33F7-02FD87000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56968"/>
              </p:ext>
            </p:extLst>
          </p:nvPr>
        </p:nvGraphicFramePr>
        <p:xfrm>
          <a:off x="497305" y="2342682"/>
          <a:ext cx="11293644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58">
                  <a:extLst>
                    <a:ext uri="{9D8B030D-6E8A-4147-A177-3AD203B41FA5}">
                      <a16:colId xmlns:a16="http://schemas.microsoft.com/office/drawing/2014/main" val="422140632"/>
                    </a:ext>
                  </a:extLst>
                </a:gridCol>
                <a:gridCol w="2614864">
                  <a:extLst>
                    <a:ext uri="{9D8B030D-6E8A-4147-A177-3AD203B41FA5}">
                      <a16:colId xmlns:a16="http://schemas.microsoft.com/office/drawing/2014/main" val="880751043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1398156638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2123126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8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518 (rate: 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492 (2.4)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954 (4.6)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1146 (5.5)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2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77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75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B07-18A5-156A-D9D1-CAF1FCD3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27" y="55076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Fentanyl(s) Overdoses, adolescents</a:t>
            </a:r>
            <a:br>
              <a:rPr lang="en-US" dirty="0"/>
            </a:br>
            <a:r>
              <a:rPr lang="en-US" sz="2000" dirty="0"/>
              <a:t>(Friedman, </a:t>
            </a:r>
            <a:r>
              <a:rPr lang="en-US" sz="2000" dirty="0" err="1"/>
              <a:t>Godvin</a:t>
            </a:r>
            <a:r>
              <a:rPr lang="en-US" sz="2000" dirty="0"/>
              <a:t>, et. al. (JAMA, April 2022)</a:t>
            </a:r>
            <a:endParaRPr lang="en-US" sz="31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F1A723-F4E1-0342-33F7-02FD87000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767295"/>
              </p:ext>
            </p:extLst>
          </p:nvPr>
        </p:nvGraphicFramePr>
        <p:xfrm>
          <a:off x="497305" y="2342682"/>
          <a:ext cx="112936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27">
                  <a:extLst>
                    <a:ext uri="{9D8B030D-6E8A-4147-A177-3AD203B41FA5}">
                      <a16:colId xmlns:a16="http://schemas.microsoft.com/office/drawing/2014/main" val="422140632"/>
                    </a:ext>
                  </a:extLst>
                </a:gridCol>
                <a:gridCol w="3769895">
                  <a:extLst>
                    <a:ext uri="{9D8B030D-6E8A-4147-A177-3AD203B41FA5}">
                      <a16:colId xmlns:a16="http://schemas.microsoft.com/office/drawing/2014/main" val="880751043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1398156638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2123126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8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/>
                        <a:t>253 (rate: 1.2)</a:t>
                      </a:r>
                    </a:p>
                    <a:p>
                      <a:pPr algn="ctr"/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/>
                        <a:t>680 (3.3)</a:t>
                      </a:r>
                    </a:p>
                    <a:p>
                      <a:pPr algn="ctr"/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884 (4.2)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28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7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10FB-D796-D3A8-87DC-C5E85E65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OVERDOSES, ADOLESCENCE, by substance (some in combination)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5585C1F-5ED8-EF17-2698-AFC2E61DE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92549"/>
              </p:ext>
            </p:extLst>
          </p:nvPr>
        </p:nvGraphicFramePr>
        <p:xfrm>
          <a:off x="1066800" y="173736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09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10FB-D796-D3A8-87DC-C5E85E65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OVERDOSES, ADOLESCENCE, by substance (some in combination)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5585C1F-5ED8-EF17-2698-AFC2E61DEC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73736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69AA7C-CF6C-2879-8729-1DB06374C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5" y="286603"/>
            <a:ext cx="11686038" cy="59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6D0F-F1F3-639B-D60D-CB41CBAC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555932"/>
          </a:xfrm>
        </p:spPr>
        <p:txBody>
          <a:bodyPr>
            <a:normAutofit/>
          </a:bodyPr>
          <a:lstStyle/>
          <a:p>
            <a:r>
              <a:rPr lang="en-US" sz="9600" b="1" dirty="0"/>
              <a:t>A word about drugs and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185266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4C6-7F30-1EF4-00FC-71E601DB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-137160"/>
            <a:ext cx="10058400" cy="3566160"/>
          </a:xfrm>
        </p:spPr>
        <p:txBody>
          <a:bodyPr/>
          <a:lstStyle/>
          <a:p>
            <a:r>
              <a:rPr lang="en-US" dirty="0"/>
              <a:t>Substance abuse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151C0-510A-B33C-7268-860C6242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500" b="1" dirty="0"/>
              <a:t>Dale Wisely, Ph.D.</a:t>
            </a:r>
          </a:p>
          <a:p>
            <a:r>
              <a:rPr lang="en-US" dirty="0"/>
              <a:t>Clinical Psychologist</a:t>
            </a:r>
          </a:p>
          <a:p>
            <a:r>
              <a:rPr lang="en-US" dirty="0"/>
              <a:t>Executive Director, All In Mountain Brook</a:t>
            </a:r>
          </a:p>
          <a:p>
            <a:r>
              <a:rPr lang="en-US" dirty="0"/>
              <a:t>Member, Alabama Board of Examiners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118587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woman in black crew neck shirt">
            <a:extLst>
              <a:ext uri="{FF2B5EF4-FFF2-40B4-BE49-F238E27FC236}">
                <a16:creationId xmlns:a16="http://schemas.microsoft.com/office/drawing/2014/main" id="{8E385E0C-E232-BB4F-9C10-66B1CE831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b="36375"/>
          <a:stretch/>
        </p:blipFill>
        <p:spPr bwMode="auto">
          <a:xfrm>
            <a:off x="1436920" y="-21732"/>
            <a:ext cx="11778173" cy="66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B2310D8-A6B9-50C4-BC88-73D22DFE57F7}"/>
              </a:ext>
            </a:extLst>
          </p:cNvPr>
          <p:cNvSpPr/>
          <p:nvPr/>
        </p:nvSpPr>
        <p:spPr>
          <a:xfrm rot="19661493" flipH="1">
            <a:off x="-753044" y="673315"/>
            <a:ext cx="7297346" cy="47623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 truth is bad enough.</a:t>
            </a:r>
          </a:p>
          <a:p>
            <a:pPr algn="ctr"/>
            <a:r>
              <a:rPr lang="en-US" sz="4800" dirty="0"/>
              <a:t>No need to make stuff up.</a:t>
            </a:r>
          </a:p>
          <a:p>
            <a:pPr algn="ctr"/>
            <a:r>
              <a:rPr lang="en-US" sz="4800" dirty="0"/>
              <a:t>No need to spread rumors.</a:t>
            </a:r>
          </a:p>
        </p:txBody>
      </p:sp>
    </p:spTree>
    <p:extLst>
      <p:ext uri="{BB962C8B-B14F-4D97-AF65-F5344CB8AC3E}">
        <p14:creationId xmlns:p14="http://schemas.microsoft.com/office/powerpoint/2010/main" val="409068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3BE-3428-7809-DE52-1C836C93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917A8-660F-E1D0-DCA6-3D3DC114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A78C2-691B-7DA7-C9CE-57EB16BC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2508" y="-1287409"/>
            <a:ext cx="12256902" cy="76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1302-6C18-4A5C-1FD2-E392ADBA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4BDE1-2B16-9EC5-84D5-30362BE5C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63" y="0"/>
            <a:ext cx="7696323" cy="6241774"/>
          </a:xfrm>
        </p:spPr>
      </p:pic>
    </p:spTree>
    <p:extLst>
      <p:ext uri="{BB962C8B-B14F-4D97-AF65-F5344CB8AC3E}">
        <p14:creationId xmlns:p14="http://schemas.microsoft.com/office/powerpoint/2010/main" val="366496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E3CC-737D-C0FC-3E30-F571A7DA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89" y="2498871"/>
            <a:ext cx="5774167" cy="1450757"/>
          </a:xfrm>
        </p:spPr>
        <p:txBody>
          <a:bodyPr>
            <a:noAutofit/>
          </a:bodyPr>
          <a:lstStyle/>
          <a:p>
            <a:r>
              <a:rPr lang="en-US" sz="6600" b="1" i="1" dirty="0"/>
              <a:t>What’s the harm? Maybe it will help scare them away!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C866-474F-EF73-EB79-2FA360A5B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man in gray button up shirt">
            <a:extLst>
              <a:ext uri="{FF2B5EF4-FFF2-40B4-BE49-F238E27FC236}">
                <a16:creationId xmlns:a16="http://schemas.microsoft.com/office/drawing/2014/main" id="{66F90D27-44D8-0137-D7D1-A1750A36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8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1044-1531-B67A-9B63-8A23957D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Comorbidity: Substance Use Disorders and Mental Health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04EE-B548-C544-A557-6EE53376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548037"/>
            <a:ext cx="10058400" cy="4023360"/>
          </a:xfrm>
        </p:spPr>
        <p:txBody>
          <a:bodyPr/>
          <a:lstStyle/>
          <a:p>
            <a:r>
              <a:rPr lang="en-US" sz="3200" dirty="0"/>
              <a:t>Among youth, co-occurring disorders are the rule, not the exception</a:t>
            </a:r>
          </a:p>
          <a:p>
            <a:endParaRPr lang="en-US" sz="3200" dirty="0"/>
          </a:p>
          <a:p>
            <a:r>
              <a:rPr lang="en-US" sz="3200" dirty="0"/>
              <a:t>Depression, anxiety, ADHD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4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B2E0-C0E6-7CB7-9222-BCBD2C4F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-99477"/>
            <a:ext cx="10058400" cy="1450757"/>
          </a:xfrm>
        </p:spPr>
        <p:txBody>
          <a:bodyPr/>
          <a:lstStyle/>
          <a:p>
            <a:r>
              <a:rPr lang="en-US" dirty="0"/>
              <a:t>Consequences of underage drinking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4978-81D9-0B3E-FA44-2BDE0FBC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dirty="0"/>
              <a:t>Increased use of other drugs</a:t>
            </a:r>
          </a:p>
          <a:p>
            <a:r>
              <a:rPr lang="en-US" sz="4300" dirty="0"/>
              <a:t>Can cause academic problems</a:t>
            </a:r>
          </a:p>
          <a:p>
            <a:r>
              <a:rPr lang="en-US" sz="4300" dirty="0"/>
              <a:t>Always a leading contributor to injury / death</a:t>
            </a:r>
          </a:p>
          <a:p>
            <a:r>
              <a:rPr lang="en-US" sz="4300" dirty="0"/>
              <a:t>Legal problems</a:t>
            </a:r>
          </a:p>
          <a:p>
            <a:r>
              <a:rPr lang="en-US" sz="4300" dirty="0"/>
              <a:t>High-risk sexual activity and/or being perpetrator or victim of sexual assault</a:t>
            </a:r>
          </a:p>
          <a:p>
            <a:r>
              <a:rPr lang="en-US" sz="4300" dirty="0"/>
              <a:t>Health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3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70D533-83BE-A981-AE12-7C8CDDFB0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14" y="648183"/>
            <a:ext cx="9144000" cy="12153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Leading Causes of Death Among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Teenagers and Young Adults ages 15-24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BAEC-E1B6-0560-5E9E-645F53077CC4}"/>
              </a:ext>
            </a:extLst>
          </p:cNvPr>
          <p:cNvSpPr txBox="1"/>
          <p:nvPr/>
        </p:nvSpPr>
        <p:spPr>
          <a:xfrm>
            <a:off x="648182" y="2141317"/>
            <a:ext cx="331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Unintentional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Homicide</a:t>
            </a:r>
          </a:p>
        </p:txBody>
      </p:sp>
    </p:spTree>
    <p:extLst>
      <p:ext uri="{BB962C8B-B14F-4D97-AF65-F5344CB8AC3E}">
        <p14:creationId xmlns:p14="http://schemas.microsoft.com/office/powerpoint/2010/main" val="206476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70D533-83BE-A981-AE12-7C8CDDFB0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14" y="648183"/>
            <a:ext cx="9144000" cy="12153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Leading Causes of Death Among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Teenagers and Young Adults ages 15-14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BAEC-E1B6-0560-5E9E-645F53077CC4}"/>
              </a:ext>
            </a:extLst>
          </p:cNvPr>
          <p:cNvSpPr txBox="1"/>
          <p:nvPr/>
        </p:nvSpPr>
        <p:spPr>
          <a:xfrm>
            <a:off x="648182" y="2141317"/>
            <a:ext cx="33103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Unintentional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Homicide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7D08444-1310-4F0A-A35E-B81594C7F320}"/>
              </a:ext>
            </a:extLst>
          </p:cNvPr>
          <p:cNvSpPr/>
          <p:nvPr/>
        </p:nvSpPr>
        <p:spPr>
          <a:xfrm rot="883160">
            <a:off x="3599727" y="2442259"/>
            <a:ext cx="1701478" cy="63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01CEE6-37AA-DEA7-8A9B-BDF830A89DD3}"/>
              </a:ext>
            </a:extLst>
          </p:cNvPr>
          <p:cNvGraphicFramePr/>
          <p:nvPr/>
        </p:nvGraphicFramePr>
        <p:xfrm>
          <a:off x="3415818" y="98625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BF51AC-FCB8-04F2-6BD1-F5C75FBDED07}"/>
              </a:ext>
            </a:extLst>
          </p:cNvPr>
          <p:cNvSpPr txBox="1"/>
          <p:nvPr/>
        </p:nvSpPr>
        <p:spPr>
          <a:xfrm>
            <a:off x="5354162" y="4578978"/>
            <a:ext cx="196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drugs/alcohol</a:t>
            </a:r>
          </a:p>
        </p:txBody>
      </p:sp>
    </p:spTree>
    <p:extLst>
      <p:ext uri="{BB962C8B-B14F-4D97-AF65-F5344CB8AC3E}">
        <p14:creationId xmlns:p14="http://schemas.microsoft.com/office/powerpoint/2010/main" val="83276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70D533-83BE-A981-AE12-7C8CDDFB0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701" y="334477"/>
            <a:ext cx="9144000" cy="12153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How many young people die from causes that are or are often alcohol &amp; drug related?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BAEC-E1B6-0560-5E9E-645F53077CC4}"/>
              </a:ext>
            </a:extLst>
          </p:cNvPr>
          <p:cNvSpPr txBox="1"/>
          <p:nvPr/>
        </p:nvSpPr>
        <p:spPr>
          <a:xfrm>
            <a:off x="648182" y="2141317"/>
            <a:ext cx="331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Unintentional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Suicide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Homicide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7D08444-1310-4F0A-A35E-B81594C7F320}"/>
              </a:ext>
            </a:extLst>
          </p:cNvPr>
          <p:cNvSpPr/>
          <p:nvPr/>
        </p:nvSpPr>
        <p:spPr>
          <a:xfrm rot="883160">
            <a:off x="3599727" y="2442259"/>
            <a:ext cx="1701478" cy="63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01CEE6-37AA-DEA7-8A9B-BDF830A89DD3}"/>
              </a:ext>
            </a:extLst>
          </p:cNvPr>
          <p:cNvGraphicFramePr/>
          <p:nvPr/>
        </p:nvGraphicFramePr>
        <p:xfrm>
          <a:off x="3415818" y="98625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BF51AC-FCB8-04F2-6BD1-F5C75FBDED07}"/>
              </a:ext>
            </a:extLst>
          </p:cNvPr>
          <p:cNvSpPr txBox="1"/>
          <p:nvPr/>
        </p:nvSpPr>
        <p:spPr>
          <a:xfrm>
            <a:off x="5354162" y="4578978"/>
            <a:ext cx="196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drugs/alcohol</a:t>
            </a:r>
          </a:p>
        </p:txBody>
      </p:sp>
    </p:spTree>
    <p:extLst>
      <p:ext uri="{BB962C8B-B14F-4D97-AF65-F5344CB8AC3E}">
        <p14:creationId xmlns:p14="http://schemas.microsoft.com/office/powerpoint/2010/main" val="275288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70D533-83BE-A981-AE12-7C8CDDFB0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359" y="309136"/>
            <a:ext cx="9144000" cy="121534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Leading Causes of Death Among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Teenagers and Young Adults ages 15-24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BAEC-E1B6-0560-5E9E-645F53077CC4}"/>
              </a:ext>
            </a:extLst>
          </p:cNvPr>
          <p:cNvSpPr txBox="1"/>
          <p:nvPr/>
        </p:nvSpPr>
        <p:spPr>
          <a:xfrm>
            <a:off x="3426532" y="1782477"/>
            <a:ext cx="5338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 Vehicle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Crashes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Drug/Alcohol Overdoses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Suicide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Homicide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Drowning / Falls</a:t>
            </a:r>
            <a:br>
              <a:rPr lang="en-US" sz="4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Firearm deaths (unintentional)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9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469D4E-16F0-000C-351B-E675FB3EA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8" r="11449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33664-1AAE-64CD-D15B-B134894C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4" y="640080"/>
            <a:ext cx="4193935" cy="4772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Your district is not an average</a:t>
            </a:r>
            <a:r>
              <a:rPr lang="en-US" sz="4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58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AA3FB1-7DC3-EA97-7633-E895DFAA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If we want to keep students from dying, getting arrested, dropping out of school, &amp; almost all bad outcomes….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43FC-D846-0E3B-268F-EA67229E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712" y="2853374"/>
            <a:ext cx="7025753" cy="19226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3600" kern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5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AA3FB1-7DC3-EA97-7633-E895DFAA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If we want to keep students from dying, getting arrested, dropping out of school, &amp; almost all bad outcomes….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43FC-D846-0E3B-268F-EA67229E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712" y="2853374"/>
            <a:ext cx="7025753" cy="25792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3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nothing is more important than promoting mental health and substance abuse prevention and response</a:t>
            </a:r>
            <a:r>
              <a:rPr lang="en-US" sz="36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57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0834-7CC8-7DCA-65FD-ACCE0DFE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&amp; Protective Factors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6C773-FA89-0C31-4AF3-0DEE9F9C822C}"/>
              </a:ext>
            </a:extLst>
          </p:cNvPr>
          <p:cNvSpPr/>
          <p:nvPr/>
        </p:nvSpPr>
        <p:spPr>
          <a:xfrm>
            <a:off x="2829260" y="2186915"/>
            <a:ext cx="3515061" cy="3227295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3512F0-72E3-CDA5-3225-5926347C04C7}"/>
              </a:ext>
            </a:extLst>
          </p:cNvPr>
          <p:cNvSpPr/>
          <p:nvPr/>
        </p:nvSpPr>
        <p:spPr>
          <a:xfrm>
            <a:off x="5034580" y="2248468"/>
            <a:ext cx="3334870" cy="3227295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4BD6-ADD3-206E-F60B-DF6BB064E182}"/>
              </a:ext>
            </a:extLst>
          </p:cNvPr>
          <p:cNvSpPr txBox="1"/>
          <p:nvPr/>
        </p:nvSpPr>
        <p:spPr>
          <a:xfrm>
            <a:off x="6425005" y="3138843"/>
            <a:ext cx="1694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Mental Health</a:t>
            </a:r>
          </a:p>
          <a:p>
            <a:pPr algn="r"/>
            <a:r>
              <a:rPr lang="en-US" sz="2400" b="1" dirty="0"/>
              <a:t>Risk &amp; protective factors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A7A35-5533-BEAA-D9E5-F117795EF29A}"/>
              </a:ext>
            </a:extLst>
          </p:cNvPr>
          <p:cNvSpPr txBox="1"/>
          <p:nvPr/>
        </p:nvSpPr>
        <p:spPr>
          <a:xfrm>
            <a:off x="3186954" y="3200397"/>
            <a:ext cx="1922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Substance abuse</a:t>
            </a:r>
          </a:p>
          <a:p>
            <a:r>
              <a:rPr lang="en-US" sz="2400" b="1" dirty="0"/>
              <a:t>Risk &amp; protective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94CD1-25BF-7F67-A5CC-1D7E07E2870B}"/>
              </a:ext>
            </a:extLst>
          </p:cNvPr>
          <p:cNvSpPr txBox="1"/>
          <p:nvPr/>
        </p:nvSpPr>
        <p:spPr>
          <a:xfrm>
            <a:off x="4730676" y="5525208"/>
            <a:ext cx="1694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Shared factors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2EB19D-E101-0092-BFD3-72B8EE2785EB}"/>
              </a:ext>
            </a:extLst>
          </p:cNvPr>
          <p:cNvCxnSpPr/>
          <p:nvPr/>
        </p:nvCxnSpPr>
        <p:spPr>
          <a:xfrm flipV="1">
            <a:off x="5577840" y="3993776"/>
            <a:ext cx="123713" cy="142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55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66D-39C9-05FF-1256-95ECB86A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en-US" dirty="0"/>
              <a:t>Way-too-short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7255D6-B29E-A6F9-E083-C04CA13BA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791830"/>
              </p:ext>
            </p:extLst>
          </p:nvPr>
        </p:nvGraphicFramePr>
        <p:xfrm>
          <a:off x="1096963" y="1846263"/>
          <a:ext cx="1005839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119">
                  <a:extLst>
                    <a:ext uri="{9D8B030D-6E8A-4147-A177-3AD203B41FA5}">
                      <a16:colId xmlns:a16="http://schemas.microsoft.com/office/drawing/2014/main" val="1719526289"/>
                    </a:ext>
                  </a:extLst>
                </a:gridCol>
                <a:gridCol w="3540958">
                  <a:extLst>
                    <a:ext uri="{9D8B030D-6E8A-4147-A177-3AD203B41FA5}">
                      <a16:colId xmlns:a16="http://schemas.microsoft.com/office/drawing/2014/main" val="3565764798"/>
                    </a:ext>
                  </a:extLst>
                </a:gridCol>
                <a:gridCol w="4333320">
                  <a:extLst>
                    <a:ext uri="{9D8B030D-6E8A-4147-A177-3AD203B41FA5}">
                      <a16:colId xmlns:a16="http://schemas.microsoft.com/office/drawing/2014/main" val="741693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PROTECTIVE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4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Family/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Substance abuse in family &amp; among friends. Mental health problems in family.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Parent information/education empowerment. Parental involvement.</a:t>
                      </a:r>
                    </a:p>
                    <a:p>
                      <a:r>
                        <a:rPr lang="en-US" sz="2400" dirty="0"/>
                        <a:t>BELONGINGNESS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2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Neighborhood poverty &amp;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Access to pediatric, mental health 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Faith-based 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After-School Activities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8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54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907F-C0C9-8C89-F6BB-2B7DBC28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FA13-52A8-A21D-28B1-ED413D68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186" y="1859181"/>
            <a:ext cx="10058400" cy="4023360"/>
          </a:xfrm>
        </p:spPr>
        <p:txBody>
          <a:bodyPr>
            <a:normAutofit/>
          </a:bodyPr>
          <a:lstStyle/>
          <a:p>
            <a:r>
              <a:rPr lang="en-US" sz="4000" dirty="0"/>
              <a:t>Cluster (as do protective factors)</a:t>
            </a:r>
          </a:p>
          <a:p>
            <a:r>
              <a:rPr lang="en-US" sz="4000" dirty="0"/>
              <a:t>Are negatively correlated with protective factors</a:t>
            </a:r>
          </a:p>
          <a:p>
            <a:r>
              <a:rPr lang="en-US" sz="4000" dirty="0"/>
              <a:t>Schools often are limited (&amp; frustrated) by community &amp; broader social  problems. </a:t>
            </a:r>
          </a:p>
          <a:p>
            <a:r>
              <a:rPr lang="en-US" sz="4000" dirty="0"/>
              <a:t>A life saved is a life saved. (And the numbers are unknowable.)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574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B94A-CB9F-4BAB-40B9-1B5BC101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7" y="-545604"/>
            <a:ext cx="10058400" cy="145075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D41D0-CDEC-5052-98B3-3ABBFC43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95" y="1718819"/>
            <a:ext cx="1111306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Do scare tactics work?</a:t>
            </a:r>
          </a:p>
          <a:p>
            <a:r>
              <a:rPr lang="en-US" sz="5400" dirty="0"/>
              <a:t>Does random drug testing work?</a:t>
            </a:r>
          </a:p>
          <a:p>
            <a:r>
              <a:rPr lang="en-US" sz="5400" dirty="0"/>
              <a:t>Can we focus too much on “bad choices”?</a:t>
            </a:r>
          </a:p>
          <a:p>
            <a:r>
              <a:rPr lang="en-US" sz="5400" dirty="0"/>
              <a:t>Do punishments and time out of school help?</a:t>
            </a:r>
          </a:p>
        </p:txBody>
      </p:sp>
    </p:spTree>
    <p:extLst>
      <p:ext uri="{BB962C8B-B14F-4D97-AF65-F5344CB8AC3E}">
        <p14:creationId xmlns:p14="http://schemas.microsoft.com/office/powerpoint/2010/main" val="1942439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B1BE-C9C2-4402-BF5C-06E3D068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47" y="-403820"/>
            <a:ext cx="10058400" cy="1450757"/>
          </a:xfrm>
        </p:spPr>
        <p:txBody>
          <a:bodyPr/>
          <a:lstStyle/>
          <a:p>
            <a:pPr algn="ctr"/>
            <a:r>
              <a:rPr lang="en-US" b="1" dirty="0"/>
              <a:t>What may work. The big picture.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94B12-1D63-05F5-3035-1CFF2121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79479"/>
            <a:ext cx="10058400" cy="4389615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sz="4000" dirty="0"/>
              <a:t>Enhancing </a:t>
            </a:r>
            <a:r>
              <a:rPr lang="en-US" sz="4000" i="1" dirty="0"/>
              <a:t>belongingness</a:t>
            </a:r>
          </a:p>
          <a:p>
            <a:pPr algn="ctr"/>
            <a:r>
              <a:rPr lang="en-US" sz="4000" dirty="0"/>
              <a:t>All pro-social efforts</a:t>
            </a:r>
          </a:p>
          <a:p>
            <a:pPr algn="ctr"/>
            <a:r>
              <a:rPr lang="en-US" sz="4000" dirty="0"/>
              <a:t>All pro-mental health efforts</a:t>
            </a:r>
          </a:p>
          <a:p>
            <a:pPr algn="ctr"/>
            <a:r>
              <a:rPr lang="en-US" sz="4000" dirty="0"/>
              <a:t>Do we need to teach elementary kids about individual drugs or that they are “bad”?</a:t>
            </a:r>
          </a:p>
          <a:p>
            <a:pPr algn="ctr"/>
            <a:r>
              <a:rPr lang="en-US" sz="4000" dirty="0"/>
              <a:t>Programs, but also “working the cases.”</a:t>
            </a:r>
          </a:p>
        </p:txBody>
      </p:sp>
    </p:spTree>
    <p:extLst>
      <p:ext uri="{BB962C8B-B14F-4D97-AF65-F5344CB8AC3E}">
        <p14:creationId xmlns:p14="http://schemas.microsoft.com/office/powerpoint/2010/main" val="152379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7CF0-78FC-1DE1-797E-0BAB29F8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73" y="2166774"/>
            <a:ext cx="10058400" cy="1450757"/>
          </a:xfrm>
        </p:spPr>
        <p:txBody>
          <a:bodyPr>
            <a:noAutofit/>
          </a:bodyPr>
          <a:lstStyle/>
          <a:p>
            <a:r>
              <a:rPr lang="en-US" dirty="0"/>
              <a:t>Two crises: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Youth Mental Health</a:t>
            </a:r>
            <a:br>
              <a:rPr lang="en-US" dirty="0"/>
            </a:br>
            <a:r>
              <a:rPr lang="en-US" dirty="0"/>
              <a:t>Opioids, especially fentanyl</a:t>
            </a:r>
          </a:p>
        </p:txBody>
      </p:sp>
    </p:spTree>
    <p:extLst>
      <p:ext uri="{BB962C8B-B14F-4D97-AF65-F5344CB8AC3E}">
        <p14:creationId xmlns:p14="http://schemas.microsoft.com/office/powerpoint/2010/main" val="4082325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0ED6-BF87-A174-7ED7-97545161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037BC0-8542-A49D-EC22-DDADC500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829" y="286603"/>
            <a:ext cx="10444307" cy="6571397"/>
          </a:xfrm>
        </p:spPr>
      </p:pic>
    </p:spTree>
    <p:extLst>
      <p:ext uri="{BB962C8B-B14F-4D97-AF65-F5344CB8AC3E}">
        <p14:creationId xmlns:p14="http://schemas.microsoft.com/office/powerpoint/2010/main" val="1987232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DD07-B11F-7672-9529-D837CC73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18" y="0"/>
            <a:ext cx="11128967" cy="1450757"/>
          </a:xfrm>
        </p:spPr>
        <p:txBody>
          <a:bodyPr/>
          <a:lstStyle/>
          <a:p>
            <a:r>
              <a:rPr lang="en-US" dirty="0"/>
              <a:t>Opioids/fentanyl in schools: needed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64CB-2171-78A7-64E1-1D3B3730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Information to all, including students</a:t>
            </a:r>
          </a:p>
          <a:p>
            <a:pPr lvl="1"/>
            <a:r>
              <a:rPr lang="en-US" sz="3200" dirty="0"/>
              <a:t>Emphasize </a:t>
            </a:r>
            <a:r>
              <a:rPr lang="en-US" sz="3600" dirty="0"/>
              <a:t>unintentionality (fake pills)</a:t>
            </a:r>
          </a:p>
          <a:p>
            <a:pPr lvl="1"/>
            <a:r>
              <a:rPr lang="en-US" sz="3600" dirty="0"/>
              <a:t>Variability in strength</a:t>
            </a:r>
          </a:p>
          <a:p>
            <a:pPr lvl="1"/>
            <a:r>
              <a:rPr lang="en-US" sz="3600" dirty="0"/>
              <a:t>Meds only from doctors, please</a:t>
            </a:r>
          </a:p>
          <a:p>
            <a:pPr lvl="1"/>
            <a:r>
              <a:rPr lang="en-US" sz="3600" dirty="0"/>
              <a:t>SCRUPULOUSLY avoid rumors &amp; misinformation</a:t>
            </a:r>
          </a:p>
          <a:p>
            <a:pPr lvl="1"/>
            <a:r>
              <a:rPr lang="en-US" sz="3600" dirty="0"/>
              <a:t>Avoid “bad choice,” moralism language. Destigmatize</a:t>
            </a:r>
          </a:p>
          <a:p>
            <a:pPr lvl="1"/>
            <a:endParaRPr lang="en-US" sz="36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028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457874-B533-8569-58FE-09630C93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Nationally, among youth, substance use…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D6B72A-BC9C-1ED8-FC7B-95932FD0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Has been declining for years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Then fell sharply in 2020, 2021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Remained stable at these lower rates in 2022</a:t>
            </a:r>
          </a:p>
        </p:txBody>
      </p:sp>
    </p:spTree>
    <p:extLst>
      <p:ext uri="{BB962C8B-B14F-4D97-AF65-F5344CB8AC3E}">
        <p14:creationId xmlns:p14="http://schemas.microsoft.com/office/powerpoint/2010/main" val="1222132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DD07-B11F-7672-9529-D837CC73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31" y="-103815"/>
            <a:ext cx="10058400" cy="1450757"/>
          </a:xfrm>
        </p:spPr>
        <p:txBody>
          <a:bodyPr/>
          <a:lstStyle/>
          <a:p>
            <a:r>
              <a:rPr lang="en-US" dirty="0"/>
              <a:t>Training / Drills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64CB-2171-78A7-64E1-1D3B3730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/>
              <a:t>Know signs of overdose</a:t>
            </a:r>
          </a:p>
          <a:p>
            <a:pPr lvl="1"/>
            <a:r>
              <a:rPr lang="en-US" sz="4000" dirty="0"/>
              <a:t>Gurgling/snoring</a:t>
            </a:r>
          </a:p>
          <a:p>
            <a:pPr lvl="1"/>
            <a:r>
              <a:rPr lang="en-US" sz="4000" dirty="0"/>
              <a:t>Extreme drowsiness, asleep, can’t wake ‘em up.</a:t>
            </a:r>
          </a:p>
          <a:p>
            <a:pPr lvl="1"/>
            <a:r>
              <a:rPr lang="en-US" sz="4000" dirty="0"/>
              <a:t>Cold/clammy</a:t>
            </a:r>
          </a:p>
          <a:p>
            <a:pPr lvl="1"/>
            <a:r>
              <a:rPr lang="en-US" sz="4000" dirty="0"/>
              <a:t>Grey/blue skin/lips/nails</a:t>
            </a:r>
          </a:p>
          <a:p>
            <a:r>
              <a:rPr lang="en-US" sz="4200" dirty="0"/>
              <a:t>Narcan</a:t>
            </a:r>
          </a:p>
          <a:p>
            <a:r>
              <a:rPr lang="en-US" sz="4200" dirty="0"/>
              <a:t>Address fears about Narcan and about accidental exposure.</a:t>
            </a:r>
          </a:p>
          <a:p>
            <a:pPr lvl="1"/>
            <a:endParaRPr lang="en-US" sz="36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63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701C-BEC2-C931-1D06-6EFB750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28" y="-228404"/>
            <a:ext cx="10058400" cy="1450757"/>
          </a:xfrm>
        </p:spPr>
        <p:txBody>
          <a:bodyPr/>
          <a:lstStyle/>
          <a:p>
            <a:r>
              <a:rPr lang="en-US" dirty="0"/>
              <a:t>Monitoring the Future </a:t>
            </a:r>
            <a:r>
              <a:rPr lang="en-US" sz="4000" dirty="0"/>
              <a:t>(report 12/2022)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01EB-81AC-A33A-B3A2-0668EACB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56" y="2097982"/>
            <a:ext cx="1073958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Reported use among 8</a:t>
            </a:r>
            <a:r>
              <a:rPr lang="en-US" sz="4400" baseline="30000" dirty="0"/>
              <a:t>th</a:t>
            </a:r>
            <a:r>
              <a:rPr lang="en-US" sz="4400" dirty="0"/>
              <a:t>, 10</a:t>
            </a:r>
            <a:r>
              <a:rPr lang="en-US" sz="4400" baseline="30000" dirty="0"/>
              <a:t>th</a:t>
            </a:r>
            <a:r>
              <a:rPr lang="en-US" sz="4400" dirty="0"/>
              <a:t>, 12</a:t>
            </a:r>
            <a:r>
              <a:rPr lang="en-US" sz="4400" baseline="30000" dirty="0"/>
              <a:t>th</a:t>
            </a:r>
            <a:r>
              <a:rPr lang="en-US" sz="4400" dirty="0"/>
              <a:t> grade declined dramatically in 2020-2021: School closures? Social distancing? Note: This is dramatic downturn but follows years of gradual decline.</a:t>
            </a:r>
          </a:p>
          <a:p>
            <a:endParaRPr lang="en-US" sz="4400" dirty="0"/>
          </a:p>
          <a:p>
            <a:r>
              <a:rPr lang="en-US" sz="4800" dirty="0"/>
              <a:t>In 2022, held steady at significantly below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194380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701C-BEC2-C931-1D06-6EFB750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28" y="-581331"/>
            <a:ext cx="10058400" cy="1450757"/>
          </a:xfrm>
        </p:spPr>
        <p:txBody>
          <a:bodyPr/>
          <a:lstStyle/>
          <a:p>
            <a:r>
              <a:rPr lang="en-US" dirty="0"/>
              <a:t>Monitoring the Future </a:t>
            </a:r>
            <a:r>
              <a:rPr lang="en-US" sz="4000" dirty="0"/>
              <a:t>(report 12/2022)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60F2D9-4549-28D4-0721-7D365CF53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64219"/>
              </p:ext>
            </p:extLst>
          </p:nvPr>
        </p:nvGraphicFramePr>
        <p:xfrm>
          <a:off x="627633" y="869426"/>
          <a:ext cx="10058400" cy="583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430">
                  <a:extLst>
                    <a:ext uri="{9D8B030D-6E8A-4147-A177-3AD203B41FA5}">
                      <a16:colId xmlns:a16="http://schemas.microsoft.com/office/drawing/2014/main" val="530048736"/>
                    </a:ext>
                  </a:extLst>
                </a:gridCol>
                <a:gridCol w="2245895">
                  <a:extLst>
                    <a:ext uri="{9D8B030D-6E8A-4147-A177-3AD203B41FA5}">
                      <a16:colId xmlns:a16="http://schemas.microsoft.com/office/drawing/2014/main" val="1365100955"/>
                    </a:ext>
                  </a:extLst>
                </a:gridCol>
                <a:gridCol w="2470484">
                  <a:extLst>
                    <a:ext uri="{9D8B030D-6E8A-4147-A177-3AD203B41FA5}">
                      <a16:colId xmlns:a16="http://schemas.microsoft.com/office/drawing/2014/main" val="2267006476"/>
                    </a:ext>
                  </a:extLst>
                </a:gridCol>
                <a:gridCol w="2135591">
                  <a:extLst>
                    <a:ext uri="{9D8B030D-6E8A-4147-A177-3AD203B41FA5}">
                      <a16:colId xmlns:a16="http://schemas.microsoft.com/office/drawing/2014/main" val="330694048"/>
                    </a:ext>
                  </a:extLst>
                </a:gridCol>
              </a:tblGrid>
              <a:tr h="14511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Substance/</a:t>
                      </a:r>
                      <a:br>
                        <a:rPr lang="en-US" sz="4000" dirty="0"/>
                      </a:br>
                      <a:r>
                        <a:rPr lang="en-US" sz="4000" dirty="0"/>
                        <a:t>past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8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10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12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9493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Vaping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61353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24848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Vaping 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297973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u="sng" dirty="0">
                          <a:solidFill>
                            <a:srgbClr val="FF0000"/>
                          </a:solidFill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652849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19C01A17-6A67-F399-C1C8-D527112095FB}"/>
              </a:ext>
            </a:extLst>
          </p:cNvPr>
          <p:cNvSpPr/>
          <p:nvPr/>
        </p:nvSpPr>
        <p:spPr>
          <a:xfrm rot="4228340">
            <a:off x="10334905" y="4947920"/>
            <a:ext cx="814552" cy="1584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7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701C-BEC2-C931-1D06-6EFB750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28" y="-581331"/>
            <a:ext cx="10058400" cy="1450757"/>
          </a:xfrm>
        </p:spPr>
        <p:txBody>
          <a:bodyPr/>
          <a:lstStyle/>
          <a:p>
            <a:r>
              <a:rPr lang="en-US" dirty="0"/>
              <a:t>Monitoring the Future </a:t>
            </a:r>
            <a:r>
              <a:rPr lang="en-US" sz="4000" dirty="0"/>
              <a:t>(report 12/2022)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60F2D9-4549-28D4-0721-7D365CF53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761301"/>
              </p:ext>
            </p:extLst>
          </p:nvPr>
        </p:nvGraphicFramePr>
        <p:xfrm>
          <a:off x="627633" y="869426"/>
          <a:ext cx="10058400" cy="43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399">
                  <a:extLst>
                    <a:ext uri="{9D8B030D-6E8A-4147-A177-3AD203B41FA5}">
                      <a16:colId xmlns:a16="http://schemas.microsoft.com/office/drawing/2014/main" val="530048736"/>
                    </a:ext>
                  </a:extLst>
                </a:gridCol>
                <a:gridCol w="1876926">
                  <a:extLst>
                    <a:ext uri="{9D8B030D-6E8A-4147-A177-3AD203B41FA5}">
                      <a16:colId xmlns:a16="http://schemas.microsoft.com/office/drawing/2014/main" val="1365100955"/>
                    </a:ext>
                  </a:extLst>
                </a:gridCol>
                <a:gridCol w="2470484">
                  <a:extLst>
                    <a:ext uri="{9D8B030D-6E8A-4147-A177-3AD203B41FA5}">
                      <a16:colId xmlns:a16="http://schemas.microsoft.com/office/drawing/2014/main" val="2267006476"/>
                    </a:ext>
                  </a:extLst>
                </a:gridCol>
                <a:gridCol w="2135591">
                  <a:extLst>
                    <a:ext uri="{9D8B030D-6E8A-4147-A177-3AD203B41FA5}">
                      <a16:colId xmlns:a16="http://schemas.microsoft.com/office/drawing/2014/main" val="330694048"/>
                    </a:ext>
                  </a:extLst>
                </a:gridCol>
              </a:tblGrid>
              <a:tr h="14511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Substance/</a:t>
                      </a:r>
                      <a:br>
                        <a:rPr lang="en-US" sz="4000" dirty="0"/>
                      </a:br>
                      <a:r>
                        <a:rPr lang="en-US" sz="4000" dirty="0"/>
                        <a:t>past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8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10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12</a:t>
                      </a:r>
                      <a:r>
                        <a:rPr lang="en-US" sz="5400" baseline="30000" dirty="0"/>
                        <a:t>th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39493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Any illicit, not 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61353"/>
                  </a:ext>
                </a:extLst>
              </a:tr>
              <a:tr h="983057">
                <a:tc>
                  <a:txBody>
                    <a:bodyPr/>
                    <a:lstStyle/>
                    <a:p>
                      <a:r>
                        <a:rPr lang="en-US" sz="4400" dirty="0"/>
                        <a:t>Narcotics, not heroin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24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B07-18A5-156A-D9D1-CAF1FCD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bad news: Increases in fatal overdoses </a:t>
            </a:r>
            <a:r>
              <a:rPr lang="en-US" sz="3100" dirty="0"/>
              <a:t>(Friedman, </a:t>
            </a:r>
            <a:r>
              <a:rPr lang="en-US" sz="3100" dirty="0" err="1"/>
              <a:t>Godvin</a:t>
            </a:r>
            <a:r>
              <a:rPr lang="en-US" sz="3100" dirty="0"/>
              <a:t>, et. al. (JAMA, April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C063-1F44-D612-5FE3-B603855F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B56D-2D4C-0F35-B043-A8C0A589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823356"/>
            <a:ext cx="11940696" cy="4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9CFF012-DD3E-019F-453D-0D58288C2203}"/>
              </a:ext>
            </a:extLst>
          </p:cNvPr>
          <p:cNvSpPr/>
          <p:nvPr/>
        </p:nvSpPr>
        <p:spPr>
          <a:xfrm rot="20223480">
            <a:off x="1162317" y="1381633"/>
            <a:ext cx="6374454" cy="214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Mental Distress/Disorder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06D313D-3D5F-F36A-202D-2E02622655AE}"/>
              </a:ext>
            </a:extLst>
          </p:cNvPr>
          <p:cNvSpPr/>
          <p:nvPr/>
        </p:nvSpPr>
        <p:spPr>
          <a:xfrm>
            <a:off x="1589037" y="3429000"/>
            <a:ext cx="6374454" cy="214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Suicide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16382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1465</TotalTime>
  <Words>910</Words>
  <Application>Microsoft Office PowerPoint</Application>
  <PresentationFormat>Widescreen</PresentationFormat>
  <Paragraphs>177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Retrospect</vt:lpstr>
      <vt:lpstr>Office Theme</vt:lpstr>
      <vt:lpstr>PowerPoint Presentation</vt:lpstr>
      <vt:lpstr>Substance abuse trends</vt:lpstr>
      <vt:lpstr>Your district is not an average.</vt:lpstr>
      <vt:lpstr>Nationally, among youth, substance use… </vt:lpstr>
      <vt:lpstr>Monitoring the Future (report 12/2022)</vt:lpstr>
      <vt:lpstr>Monitoring the Future (report 12/2022)</vt:lpstr>
      <vt:lpstr>Monitoring the Future (report 12/2022)</vt:lpstr>
      <vt:lpstr>Very bad news: Increases in fatal overdoses (Friedman, Godvin, et. al. (JAMA, April 2022)</vt:lpstr>
      <vt:lpstr>PowerPoint Presentation</vt:lpstr>
      <vt:lpstr>PowerPoint Presentation</vt:lpstr>
      <vt:lpstr>Very bad news: Increases in fatal overdoses (Friedman, Godvin, et. al. (JAMA, April 2022)</vt:lpstr>
      <vt:lpstr>PowerPoint Presentation</vt:lpstr>
      <vt:lpstr>PowerPoint Presentation</vt:lpstr>
      <vt:lpstr>Overdoses ranked by ethnicity/race</vt:lpstr>
      <vt:lpstr>All Overdoses, adolescents (Friedman, Godvin, et. al. (JAMA, April 2022)</vt:lpstr>
      <vt:lpstr>Fentanyl(s) Overdoses, adolescents (Friedman, Godvin, et. al. (JAMA, April 2022)</vt:lpstr>
      <vt:lpstr>OVERDOSES, ADOLESCENCE, by substance (some in combination)</vt:lpstr>
      <vt:lpstr>OVERDOSES, ADOLESCENCE, by substance (some in combination)</vt:lpstr>
      <vt:lpstr>A word about drugs and misinformation</vt:lpstr>
      <vt:lpstr>PowerPoint Presentation</vt:lpstr>
      <vt:lpstr>PowerPoint Presentation</vt:lpstr>
      <vt:lpstr>PowerPoint Presentation</vt:lpstr>
      <vt:lpstr>What’s the harm? Maybe it will help scare them away!</vt:lpstr>
      <vt:lpstr>Comorbidity: Substance Use Disorders and Mental Health Disorders</vt:lpstr>
      <vt:lpstr>Consequences of underage drinking </vt:lpstr>
      <vt:lpstr>PowerPoint Presentation</vt:lpstr>
      <vt:lpstr>PowerPoint Presentation</vt:lpstr>
      <vt:lpstr>PowerPoint Presentation</vt:lpstr>
      <vt:lpstr>PowerPoint Presentation</vt:lpstr>
      <vt:lpstr>If we want to keep students from dying, getting arrested, dropping out of school, &amp; almost all bad outcomes….</vt:lpstr>
      <vt:lpstr>If we want to keep students from dying, getting arrested, dropping out of school, &amp; almost all bad outcomes….</vt:lpstr>
      <vt:lpstr>Risk Factors &amp; Protective Factors</vt:lpstr>
      <vt:lpstr>Way-too-short summary</vt:lpstr>
      <vt:lpstr>Risk factors</vt:lpstr>
      <vt:lpstr>Questions</vt:lpstr>
      <vt:lpstr>What may work. The big picture.</vt:lpstr>
      <vt:lpstr>Two crises:   Youth Mental Health Opioids, especially fentanyl</vt:lpstr>
      <vt:lpstr>PowerPoint Presentation</vt:lpstr>
      <vt:lpstr>Opioids/fentanyl in schools: needed steps</vt:lpstr>
      <vt:lpstr>Training / Drills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abuse trends</dc:title>
  <dc:creator>Dale Wisely</dc:creator>
  <cp:lastModifiedBy>Dale Wisely</cp:lastModifiedBy>
  <cp:revision>7</cp:revision>
  <dcterms:created xsi:type="dcterms:W3CDTF">2023-02-28T13:00:55Z</dcterms:created>
  <dcterms:modified xsi:type="dcterms:W3CDTF">2023-03-01T15:54:20Z</dcterms:modified>
</cp:coreProperties>
</file>