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68"/>
  </p:notesMasterIdLst>
  <p:sldIdLst>
    <p:sldId id="457" r:id="rId3"/>
    <p:sldId id="416" r:id="rId4"/>
    <p:sldId id="386" r:id="rId5"/>
    <p:sldId id="456" r:id="rId6"/>
    <p:sldId id="496" r:id="rId7"/>
    <p:sldId id="387" r:id="rId8"/>
    <p:sldId id="395" r:id="rId9"/>
    <p:sldId id="311" r:id="rId10"/>
    <p:sldId id="318" r:id="rId11"/>
    <p:sldId id="531" r:id="rId12"/>
    <p:sldId id="454" r:id="rId13"/>
    <p:sldId id="455" r:id="rId14"/>
    <p:sldId id="313" r:id="rId15"/>
    <p:sldId id="314" r:id="rId16"/>
    <p:sldId id="315" r:id="rId17"/>
    <p:sldId id="322" r:id="rId18"/>
    <p:sldId id="493" r:id="rId19"/>
    <p:sldId id="497" r:id="rId20"/>
    <p:sldId id="288" r:id="rId21"/>
    <p:sldId id="289" r:id="rId22"/>
    <p:sldId id="299" r:id="rId23"/>
    <p:sldId id="290" r:id="rId24"/>
    <p:sldId id="291" r:id="rId25"/>
    <p:sldId id="292" r:id="rId26"/>
    <p:sldId id="498" r:id="rId27"/>
    <p:sldId id="499" r:id="rId28"/>
    <p:sldId id="277" r:id="rId29"/>
    <p:sldId id="500" r:id="rId30"/>
    <p:sldId id="262" r:id="rId31"/>
    <p:sldId id="501" r:id="rId32"/>
    <p:sldId id="502" r:id="rId33"/>
    <p:sldId id="263" r:id="rId34"/>
    <p:sldId id="503" r:id="rId35"/>
    <p:sldId id="269" r:id="rId36"/>
    <p:sldId id="270" r:id="rId37"/>
    <p:sldId id="271" r:id="rId38"/>
    <p:sldId id="272" r:id="rId39"/>
    <p:sldId id="507" r:id="rId40"/>
    <p:sldId id="508" r:id="rId41"/>
    <p:sldId id="509" r:id="rId42"/>
    <p:sldId id="514" r:id="rId43"/>
    <p:sldId id="515" r:id="rId44"/>
    <p:sldId id="516" r:id="rId45"/>
    <p:sldId id="505" r:id="rId46"/>
    <p:sldId id="274" r:id="rId47"/>
    <p:sldId id="280" r:id="rId48"/>
    <p:sldId id="519" r:id="rId49"/>
    <p:sldId id="520" r:id="rId50"/>
    <p:sldId id="521" r:id="rId51"/>
    <p:sldId id="522" r:id="rId52"/>
    <p:sldId id="524" r:id="rId53"/>
    <p:sldId id="285" r:id="rId54"/>
    <p:sldId id="525" r:id="rId55"/>
    <p:sldId id="287" r:id="rId56"/>
    <p:sldId id="526" r:id="rId57"/>
    <p:sldId id="527" r:id="rId58"/>
    <p:sldId id="528" r:id="rId59"/>
    <p:sldId id="529" r:id="rId60"/>
    <p:sldId id="530" r:id="rId61"/>
    <p:sldId id="286" r:id="rId62"/>
    <p:sldId id="294" r:id="rId63"/>
    <p:sldId id="295" r:id="rId64"/>
    <p:sldId id="296" r:id="rId65"/>
    <p:sldId id="297" r:id="rId66"/>
    <p:sldId id="29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8F7CF-E16B-4A27-A3B4-E5B5B8F0FFB7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A9E8A8-6105-4FED-8ABA-BA249A2DD0B8}">
      <dgm:prSet phldrT="[Text]" custT="1"/>
      <dgm:spPr/>
      <dgm:t>
        <a:bodyPr/>
        <a:lstStyle/>
        <a:p>
          <a:r>
            <a:rPr lang="en-US" sz="2800" dirty="0"/>
            <a:t>Adult Education</a:t>
          </a:r>
        </a:p>
      </dgm:t>
    </dgm:pt>
    <dgm:pt modelId="{5D0BB8DA-4623-45FB-895B-421A5E54FA52}" type="parTrans" cxnId="{9E59B5E1-E698-4616-A9BB-AC098E1F269B}">
      <dgm:prSet/>
      <dgm:spPr/>
      <dgm:t>
        <a:bodyPr/>
        <a:lstStyle/>
        <a:p>
          <a:endParaRPr lang="en-US"/>
        </a:p>
      </dgm:t>
    </dgm:pt>
    <dgm:pt modelId="{F6A71B37-FD5A-4523-B2B5-D4B94F1431CA}" type="sibTrans" cxnId="{9E59B5E1-E698-4616-A9BB-AC098E1F269B}">
      <dgm:prSet/>
      <dgm:spPr/>
      <dgm:t>
        <a:bodyPr/>
        <a:lstStyle/>
        <a:p>
          <a:endParaRPr lang="en-US"/>
        </a:p>
      </dgm:t>
    </dgm:pt>
    <dgm:pt modelId="{795CD550-0225-4DD4-BF08-87AA5A9F1588}">
      <dgm:prSet phldrT="[Text]" custT="1"/>
      <dgm:spPr/>
      <dgm:t>
        <a:bodyPr/>
        <a:lstStyle/>
        <a:p>
          <a:r>
            <a:rPr lang="en-US" sz="2800" dirty="0"/>
            <a:t>Medication</a:t>
          </a:r>
          <a:endParaRPr lang="en-US" sz="2500" dirty="0"/>
        </a:p>
      </dgm:t>
    </dgm:pt>
    <dgm:pt modelId="{AD2B38F4-ADA8-471D-AC52-BBA1BB9A323E}" type="parTrans" cxnId="{BFA7FBC4-C253-4EB8-A4EB-1F814A51C9B5}">
      <dgm:prSet/>
      <dgm:spPr/>
      <dgm:t>
        <a:bodyPr/>
        <a:lstStyle/>
        <a:p>
          <a:endParaRPr lang="en-US"/>
        </a:p>
      </dgm:t>
    </dgm:pt>
    <dgm:pt modelId="{C627E130-BF41-4F0E-914A-6F59DF08A8BB}" type="sibTrans" cxnId="{BFA7FBC4-C253-4EB8-A4EB-1F814A51C9B5}">
      <dgm:prSet/>
      <dgm:spPr/>
      <dgm:t>
        <a:bodyPr/>
        <a:lstStyle/>
        <a:p>
          <a:endParaRPr lang="en-US"/>
        </a:p>
      </dgm:t>
    </dgm:pt>
    <dgm:pt modelId="{37CE2ED2-759A-424B-AC9D-17A2D082D944}">
      <dgm:prSet phldrT="[Text]"/>
      <dgm:spPr/>
      <dgm:t>
        <a:bodyPr/>
        <a:lstStyle/>
        <a:p>
          <a:r>
            <a:rPr lang="en-US" dirty="0"/>
            <a:t>Professional care/monitoring</a:t>
          </a:r>
        </a:p>
      </dgm:t>
    </dgm:pt>
    <dgm:pt modelId="{6C36E3AF-256D-4C84-A94D-07E0A595948C}" type="parTrans" cxnId="{8D7880E5-4803-4F8F-8402-B7FA72F4F19D}">
      <dgm:prSet/>
      <dgm:spPr/>
      <dgm:t>
        <a:bodyPr/>
        <a:lstStyle/>
        <a:p>
          <a:endParaRPr lang="en-US"/>
        </a:p>
      </dgm:t>
    </dgm:pt>
    <dgm:pt modelId="{0C444015-70A9-4711-99D7-017BA18A5DE2}" type="sibTrans" cxnId="{8D7880E5-4803-4F8F-8402-B7FA72F4F19D}">
      <dgm:prSet/>
      <dgm:spPr/>
      <dgm:t>
        <a:bodyPr/>
        <a:lstStyle/>
        <a:p>
          <a:endParaRPr lang="en-US"/>
        </a:p>
      </dgm:t>
    </dgm:pt>
    <dgm:pt modelId="{2D8E51B8-EEF5-4C4E-8B70-AD4B7762F132}">
      <dgm:prSet phldrT="[Text]"/>
      <dgm:spPr/>
      <dgm:t>
        <a:bodyPr/>
        <a:lstStyle/>
        <a:p>
          <a:r>
            <a:rPr lang="en-US" dirty="0"/>
            <a:t>Management at school</a:t>
          </a:r>
        </a:p>
      </dgm:t>
    </dgm:pt>
    <dgm:pt modelId="{BB3898E7-4FF5-4BB0-8156-DD3A3A380537}" type="parTrans" cxnId="{BEEC096E-4486-4097-8A8B-C3BF1315BD25}">
      <dgm:prSet/>
      <dgm:spPr/>
      <dgm:t>
        <a:bodyPr/>
        <a:lstStyle/>
        <a:p>
          <a:endParaRPr lang="en-US"/>
        </a:p>
      </dgm:t>
    </dgm:pt>
    <dgm:pt modelId="{13B799B9-D94B-4336-9CA5-F21359E4D434}" type="sibTrans" cxnId="{BEEC096E-4486-4097-8A8B-C3BF1315BD25}">
      <dgm:prSet/>
      <dgm:spPr/>
      <dgm:t>
        <a:bodyPr/>
        <a:lstStyle/>
        <a:p>
          <a:endParaRPr lang="en-US"/>
        </a:p>
      </dgm:t>
    </dgm:pt>
    <dgm:pt modelId="{60E1DCBE-8C6D-41BB-B0FD-2A4D71028D18}">
      <dgm:prSet phldrT="[Text]"/>
      <dgm:spPr/>
      <dgm:t>
        <a:bodyPr/>
        <a:lstStyle/>
        <a:p>
          <a:r>
            <a:rPr lang="en-US" dirty="0"/>
            <a:t>Management at home</a:t>
          </a:r>
        </a:p>
      </dgm:t>
    </dgm:pt>
    <dgm:pt modelId="{ADA61670-F115-45CE-B01D-70F7BC13BBDF}" type="parTrans" cxnId="{6ECF1E00-8393-454B-BA27-EC46C3E2A6EC}">
      <dgm:prSet/>
      <dgm:spPr/>
      <dgm:t>
        <a:bodyPr/>
        <a:lstStyle/>
        <a:p>
          <a:endParaRPr lang="en-US"/>
        </a:p>
      </dgm:t>
    </dgm:pt>
    <dgm:pt modelId="{F1E7BDE2-6130-4839-9CFA-7E67E0AAEE99}" type="sibTrans" cxnId="{6ECF1E00-8393-454B-BA27-EC46C3E2A6EC}">
      <dgm:prSet/>
      <dgm:spPr/>
      <dgm:t>
        <a:bodyPr/>
        <a:lstStyle/>
        <a:p>
          <a:endParaRPr lang="en-US"/>
        </a:p>
      </dgm:t>
    </dgm:pt>
    <dgm:pt modelId="{8ED23B6B-C8F2-422C-9C57-F048E00C0BE7}" type="pres">
      <dgm:prSet presAssocID="{E178F7CF-E16B-4A27-A3B4-E5B5B8F0FFB7}" presName="cycle" presStyleCnt="0">
        <dgm:presLayoutVars>
          <dgm:dir/>
          <dgm:resizeHandles val="exact"/>
        </dgm:presLayoutVars>
      </dgm:prSet>
      <dgm:spPr/>
    </dgm:pt>
    <dgm:pt modelId="{25A8099E-F34B-42CE-B922-358CE1441C57}" type="pres">
      <dgm:prSet presAssocID="{78A9E8A8-6105-4FED-8ABA-BA249A2DD0B8}" presName="node" presStyleLbl="node1" presStyleIdx="0" presStyleCnt="5" custScaleX="193521" custScaleY="155457">
        <dgm:presLayoutVars>
          <dgm:bulletEnabled val="1"/>
        </dgm:presLayoutVars>
      </dgm:prSet>
      <dgm:spPr/>
    </dgm:pt>
    <dgm:pt modelId="{42B2EE12-2942-470B-B00C-E5B9C7153EC0}" type="pres">
      <dgm:prSet presAssocID="{78A9E8A8-6105-4FED-8ABA-BA249A2DD0B8}" presName="spNode" presStyleCnt="0"/>
      <dgm:spPr/>
    </dgm:pt>
    <dgm:pt modelId="{A638C084-6C83-4AB0-BB11-94A44D7CC18B}" type="pres">
      <dgm:prSet presAssocID="{F6A71B37-FD5A-4523-B2B5-D4B94F1431CA}" presName="sibTrans" presStyleLbl="sibTrans1D1" presStyleIdx="0" presStyleCnt="5"/>
      <dgm:spPr/>
    </dgm:pt>
    <dgm:pt modelId="{C4168788-D9BE-42A8-9468-45FDD5032AFE}" type="pres">
      <dgm:prSet presAssocID="{795CD550-0225-4DD4-BF08-87AA5A9F1588}" presName="node" presStyleLbl="node1" presStyleIdx="1" presStyleCnt="5" custScaleX="165204" custScaleY="168719">
        <dgm:presLayoutVars>
          <dgm:bulletEnabled val="1"/>
        </dgm:presLayoutVars>
      </dgm:prSet>
      <dgm:spPr/>
    </dgm:pt>
    <dgm:pt modelId="{5D1FD084-F97D-4201-A48E-5B9BFE80964F}" type="pres">
      <dgm:prSet presAssocID="{795CD550-0225-4DD4-BF08-87AA5A9F1588}" presName="spNode" presStyleCnt="0"/>
      <dgm:spPr/>
    </dgm:pt>
    <dgm:pt modelId="{9544CB7B-0345-438D-A600-FD76DDCBEF86}" type="pres">
      <dgm:prSet presAssocID="{C627E130-BF41-4F0E-914A-6F59DF08A8BB}" presName="sibTrans" presStyleLbl="sibTrans1D1" presStyleIdx="1" presStyleCnt="5"/>
      <dgm:spPr/>
    </dgm:pt>
    <dgm:pt modelId="{83A659CE-2BA7-4AB9-8E6F-A0F1C52A6545}" type="pres">
      <dgm:prSet presAssocID="{37CE2ED2-759A-424B-AC9D-17A2D082D944}" presName="node" presStyleLbl="node1" presStyleIdx="2" presStyleCnt="5" custScaleX="201869" custScaleY="159141" custRadScaleRad="109446" custRadScaleInc="-54140">
        <dgm:presLayoutVars>
          <dgm:bulletEnabled val="1"/>
        </dgm:presLayoutVars>
      </dgm:prSet>
      <dgm:spPr/>
    </dgm:pt>
    <dgm:pt modelId="{C3AA3CAD-905A-44AD-ABE3-1A21A46DFBF3}" type="pres">
      <dgm:prSet presAssocID="{37CE2ED2-759A-424B-AC9D-17A2D082D944}" presName="spNode" presStyleCnt="0"/>
      <dgm:spPr/>
    </dgm:pt>
    <dgm:pt modelId="{C531165E-4449-4078-A313-3ECBC895F022}" type="pres">
      <dgm:prSet presAssocID="{0C444015-70A9-4711-99D7-017BA18A5DE2}" presName="sibTrans" presStyleLbl="sibTrans1D1" presStyleIdx="2" presStyleCnt="5"/>
      <dgm:spPr/>
    </dgm:pt>
    <dgm:pt modelId="{50BF9DAF-ABD4-4634-AFD5-6DA06C0A4849}" type="pres">
      <dgm:prSet presAssocID="{2D8E51B8-EEF5-4C4E-8B70-AD4B7762F132}" presName="node" presStyleLbl="node1" presStyleIdx="3" presStyleCnt="5" custScaleX="223056" custScaleY="145542" custRadScaleRad="117354" custRadScaleInc="87274">
        <dgm:presLayoutVars>
          <dgm:bulletEnabled val="1"/>
        </dgm:presLayoutVars>
      </dgm:prSet>
      <dgm:spPr/>
    </dgm:pt>
    <dgm:pt modelId="{F01742D7-F60A-4C79-A281-2AE234ABE085}" type="pres">
      <dgm:prSet presAssocID="{2D8E51B8-EEF5-4C4E-8B70-AD4B7762F132}" presName="spNode" presStyleCnt="0"/>
      <dgm:spPr/>
    </dgm:pt>
    <dgm:pt modelId="{7D4562A4-0A5D-4DAB-818B-7276254CBB95}" type="pres">
      <dgm:prSet presAssocID="{13B799B9-D94B-4336-9CA5-F21359E4D434}" presName="sibTrans" presStyleLbl="sibTrans1D1" presStyleIdx="3" presStyleCnt="5"/>
      <dgm:spPr/>
    </dgm:pt>
    <dgm:pt modelId="{22A22E52-F0C8-43BE-BD3F-393A1F609841}" type="pres">
      <dgm:prSet presAssocID="{60E1DCBE-8C6D-41BB-B0FD-2A4D71028D18}" presName="node" presStyleLbl="node1" presStyleIdx="4" presStyleCnt="5" custScaleX="186939" custScaleY="151156">
        <dgm:presLayoutVars>
          <dgm:bulletEnabled val="1"/>
        </dgm:presLayoutVars>
      </dgm:prSet>
      <dgm:spPr/>
    </dgm:pt>
    <dgm:pt modelId="{EA3AF741-CA21-4864-9582-1F7138011FB8}" type="pres">
      <dgm:prSet presAssocID="{60E1DCBE-8C6D-41BB-B0FD-2A4D71028D18}" presName="spNode" presStyleCnt="0"/>
      <dgm:spPr/>
    </dgm:pt>
    <dgm:pt modelId="{650229C2-0A15-4C16-AEDB-4D5AB25EB397}" type="pres">
      <dgm:prSet presAssocID="{F1E7BDE2-6130-4839-9CFA-7E67E0AAEE99}" presName="sibTrans" presStyleLbl="sibTrans1D1" presStyleIdx="4" presStyleCnt="5"/>
      <dgm:spPr/>
    </dgm:pt>
  </dgm:ptLst>
  <dgm:cxnLst>
    <dgm:cxn modelId="{6ECF1E00-8393-454B-BA27-EC46C3E2A6EC}" srcId="{E178F7CF-E16B-4A27-A3B4-E5B5B8F0FFB7}" destId="{60E1DCBE-8C6D-41BB-B0FD-2A4D71028D18}" srcOrd="4" destOrd="0" parTransId="{ADA61670-F115-45CE-B01D-70F7BC13BBDF}" sibTransId="{F1E7BDE2-6130-4839-9CFA-7E67E0AAEE99}"/>
    <dgm:cxn modelId="{B5BA160A-7256-4D12-9D07-B3B7BC37981E}" type="presOf" srcId="{78A9E8A8-6105-4FED-8ABA-BA249A2DD0B8}" destId="{25A8099E-F34B-42CE-B922-358CE1441C57}" srcOrd="0" destOrd="0" presId="urn:microsoft.com/office/officeart/2005/8/layout/cycle6"/>
    <dgm:cxn modelId="{59E3471D-A5CA-445B-BD4B-B6A87A2EC1D9}" type="presOf" srcId="{2D8E51B8-EEF5-4C4E-8B70-AD4B7762F132}" destId="{50BF9DAF-ABD4-4634-AFD5-6DA06C0A4849}" srcOrd="0" destOrd="0" presId="urn:microsoft.com/office/officeart/2005/8/layout/cycle6"/>
    <dgm:cxn modelId="{802F122A-2CCC-4BA0-8C0D-344C704DB520}" type="presOf" srcId="{37CE2ED2-759A-424B-AC9D-17A2D082D944}" destId="{83A659CE-2BA7-4AB9-8E6F-A0F1C52A6545}" srcOrd="0" destOrd="0" presId="urn:microsoft.com/office/officeart/2005/8/layout/cycle6"/>
    <dgm:cxn modelId="{09800E6D-B739-45A6-8A49-4590BAF7FC44}" type="presOf" srcId="{13B799B9-D94B-4336-9CA5-F21359E4D434}" destId="{7D4562A4-0A5D-4DAB-818B-7276254CBB95}" srcOrd="0" destOrd="0" presId="urn:microsoft.com/office/officeart/2005/8/layout/cycle6"/>
    <dgm:cxn modelId="{41D34B6D-B08E-498C-B064-62A552505D00}" type="presOf" srcId="{C627E130-BF41-4F0E-914A-6F59DF08A8BB}" destId="{9544CB7B-0345-438D-A600-FD76DDCBEF86}" srcOrd="0" destOrd="0" presId="urn:microsoft.com/office/officeart/2005/8/layout/cycle6"/>
    <dgm:cxn modelId="{BEEC096E-4486-4097-8A8B-C3BF1315BD25}" srcId="{E178F7CF-E16B-4A27-A3B4-E5B5B8F0FFB7}" destId="{2D8E51B8-EEF5-4C4E-8B70-AD4B7762F132}" srcOrd="3" destOrd="0" parTransId="{BB3898E7-4FF5-4BB0-8156-DD3A3A380537}" sibTransId="{13B799B9-D94B-4336-9CA5-F21359E4D434}"/>
    <dgm:cxn modelId="{A4336E76-83B6-47A9-98CC-D62DA8B87C3A}" type="presOf" srcId="{795CD550-0225-4DD4-BF08-87AA5A9F1588}" destId="{C4168788-D9BE-42A8-9468-45FDD5032AFE}" srcOrd="0" destOrd="0" presId="urn:microsoft.com/office/officeart/2005/8/layout/cycle6"/>
    <dgm:cxn modelId="{3B42C987-0A4C-458A-878C-FED49B42C772}" type="presOf" srcId="{F1E7BDE2-6130-4839-9CFA-7E67E0AAEE99}" destId="{650229C2-0A15-4C16-AEDB-4D5AB25EB397}" srcOrd="0" destOrd="0" presId="urn:microsoft.com/office/officeart/2005/8/layout/cycle6"/>
    <dgm:cxn modelId="{11128291-C3E4-4999-B791-35CBC314EB2B}" type="presOf" srcId="{60E1DCBE-8C6D-41BB-B0FD-2A4D71028D18}" destId="{22A22E52-F0C8-43BE-BD3F-393A1F609841}" srcOrd="0" destOrd="0" presId="urn:microsoft.com/office/officeart/2005/8/layout/cycle6"/>
    <dgm:cxn modelId="{56B7A2B6-C270-45BB-A294-04E8220FB72F}" type="presOf" srcId="{0C444015-70A9-4711-99D7-017BA18A5DE2}" destId="{C531165E-4449-4078-A313-3ECBC895F022}" srcOrd="0" destOrd="0" presId="urn:microsoft.com/office/officeart/2005/8/layout/cycle6"/>
    <dgm:cxn modelId="{BFA7FBC4-C253-4EB8-A4EB-1F814A51C9B5}" srcId="{E178F7CF-E16B-4A27-A3B4-E5B5B8F0FFB7}" destId="{795CD550-0225-4DD4-BF08-87AA5A9F1588}" srcOrd="1" destOrd="0" parTransId="{AD2B38F4-ADA8-471D-AC52-BBA1BB9A323E}" sibTransId="{C627E130-BF41-4F0E-914A-6F59DF08A8BB}"/>
    <dgm:cxn modelId="{04CCB6C9-9EC9-480C-8DB1-F7D6FFA6D303}" type="presOf" srcId="{E178F7CF-E16B-4A27-A3B4-E5B5B8F0FFB7}" destId="{8ED23B6B-C8F2-422C-9C57-F048E00C0BE7}" srcOrd="0" destOrd="0" presId="urn:microsoft.com/office/officeart/2005/8/layout/cycle6"/>
    <dgm:cxn modelId="{9E59B5E1-E698-4616-A9BB-AC098E1F269B}" srcId="{E178F7CF-E16B-4A27-A3B4-E5B5B8F0FFB7}" destId="{78A9E8A8-6105-4FED-8ABA-BA249A2DD0B8}" srcOrd="0" destOrd="0" parTransId="{5D0BB8DA-4623-45FB-895B-421A5E54FA52}" sibTransId="{F6A71B37-FD5A-4523-B2B5-D4B94F1431CA}"/>
    <dgm:cxn modelId="{97564AE5-29C2-4BCD-8CBC-4712E745935B}" type="presOf" srcId="{F6A71B37-FD5A-4523-B2B5-D4B94F1431CA}" destId="{A638C084-6C83-4AB0-BB11-94A44D7CC18B}" srcOrd="0" destOrd="0" presId="urn:microsoft.com/office/officeart/2005/8/layout/cycle6"/>
    <dgm:cxn modelId="{8D7880E5-4803-4F8F-8402-B7FA72F4F19D}" srcId="{E178F7CF-E16B-4A27-A3B4-E5B5B8F0FFB7}" destId="{37CE2ED2-759A-424B-AC9D-17A2D082D944}" srcOrd="2" destOrd="0" parTransId="{6C36E3AF-256D-4C84-A94D-07E0A595948C}" sibTransId="{0C444015-70A9-4711-99D7-017BA18A5DE2}"/>
    <dgm:cxn modelId="{CA3D7C2B-FC8B-49AE-83CC-A2B0D0FCCDD9}" type="presParOf" srcId="{8ED23B6B-C8F2-422C-9C57-F048E00C0BE7}" destId="{25A8099E-F34B-42CE-B922-358CE1441C57}" srcOrd="0" destOrd="0" presId="urn:microsoft.com/office/officeart/2005/8/layout/cycle6"/>
    <dgm:cxn modelId="{B13F360A-89DC-4C27-9247-74F2C647583C}" type="presParOf" srcId="{8ED23B6B-C8F2-422C-9C57-F048E00C0BE7}" destId="{42B2EE12-2942-470B-B00C-E5B9C7153EC0}" srcOrd="1" destOrd="0" presId="urn:microsoft.com/office/officeart/2005/8/layout/cycle6"/>
    <dgm:cxn modelId="{449D5DD6-5968-48C0-BC5F-0BC7628F8192}" type="presParOf" srcId="{8ED23B6B-C8F2-422C-9C57-F048E00C0BE7}" destId="{A638C084-6C83-4AB0-BB11-94A44D7CC18B}" srcOrd="2" destOrd="0" presId="urn:microsoft.com/office/officeart/2005/8/layout/cycle6"/>
    <dgm:cxn modelId="{E1775170-D960-42A2-A0CD-83BF0819DE43}" type="presParOf" srcId="{8ED23B6B-C8F2-422C-9C57-F048E00C0BE7}" destId="{C4168788-D9BE-42A8-9468-45FDD5032AFE}" srcOrd="3" destOrd="0" presId="urn:microsoft.com/office/officeart/2005/8/layout/cycle6"/>
    <dgm:cxn modelId="{A8C459B5-BB5A-4D22-A940-345D5640B8CE}" type="presParOf" srcId="{8ED23B6B-C8F2-422C-9C57-F048E00C0BE7}" destId="{5D1FD084-F97D-4201-A48E-5B9BFE80964F}" srcOrd="4" destOrd="0" presId="urn:microsoft.com/office/officeart/2005/8/layout/cycle6"/>
    <dgm:cxn modelId="{B75EEB9D-9C38-458B-A018-29DA4DE4B1E9}" type="presParOf" srcId="{8ED23B6B-C8F2-422C-9C57-F048E00C0BE7}" destId="{9544CB7B-0345-438D-A600-FD76DDCBEF86}" srcOrd="5" destOrd="0" presId="urn:microsoft.com/office/officeart/2005/8/layout/cycle6"/>
    <dgm:cxn modelId="{68FF519B-55C8-4337-AA73-B9D5634B391C}" type="presParOf" srcId="{8ED23B6B-C8F2-422C-9C57-F048E00C0BE7}" destId="{83A659CE-2BA7-4AB9-8E6F-A0F1C52A6545}" srcOrd="6" destOrd="0" presId="urn:microsoft.com/office/officeart/2005/8/layout/cycle6"/>
    <dgm:cxn modelId="{BB6951D3-879A-4BF9-A19D-28BD5D3C00C6}" type="presParOf" srcId="{8ED23B6B-C8F2-422C-9C57-F048E00C0BE7}" destId="{C3AA3CAD-905A-44AD-ABE3-1A21A46DFBF3}" srcOrd="7" destOrd="0" presId="urn:microsoft.com/office/officeart/2005/8/layout/cycle6"/>
    <dgm:cxn modelId="{C4B4779B-130F-4084-AB65-9379CE91DB52}" type="presParOf" srcId="{8ED23B6B-C8F2-422C-9C57-F048E00C0BE7}" destId="{C531165E-4449-4078-A313-3ECBC895F022}" srcOrd="8" destOrd="0" presId="urn:microsoft.com/office/officeart/2005/8/layout/cycle6"/>
    <dgm:cxn modelId="{BB02D947-3927-4EF5-BC6D-B345232A8D27}" type="presParOf" srcId="{8ED23B6B-C8F2-422C-9C57-F048E00C0BE7}" destId="{50BF9DAF-ABD4-4634-AFD5-6DA06C0A4849}" srcOrd="9" destOrd="0" presId="urn:microsoft.com/office/officeart/2005/8/layout/cycle6"/>
    <dgm:cxn modelId="{F79531B7-EB6F-478F-8AF8-653C76513A0C}" type="presParOf" srcId="{8ED23B6B-C8F2-422C-9C57-F048E00C0BE7}" destId="{F01742D7-F60A-4C79-A281-2AE234ABE085}" srcOrd="10" destOrd="0" presId="urn:microsoft.com/office/officeart/2005/8/layout/cycle6"/>
    <dgm:cxn modelId="{FD76CF3E-49EB-47C6-93B0-EC528D3EBAD9}" type="presParOf" srcId="{8ED23B6B-C8F2-422C-9C57-F048E00C0BE7}" destId="{7D4562A4-0A5D-4DAB-818B-7276254CBB95}" srcOrd="11" destOrd="0" presId="urn:microsoft.com/office/officeart/2005/8/layout/cycle6"/>
    <dgm:cxn modelId="{1D3E5919-0CD6-4242-8712-7A8A1395D38F}" type="presParOf" srcId="{8ED23B6B-C8F2-422C-9C57-F048E00C0BE7}" destId="{22A22E52-F0C8-43BE-BD3F-393A1F609841}" srcOrd="12" destOrd="0" presId="urn:microsoft.com/office/officeart/2005/8/layout/cycle6"/>
    <dgm:cxn modelId="{3511972B-1565-4655-84E1-0682F7E03230}" type="presParOf" srcId="{8ED23B6B-C8F2-422C-9C57-F048E00C0BE7}" destId="{EA3AF741-CA21-4864-9582-1F7138011FB8}" srcOrd="13" destOrd="0" presId="urn:microsoft.com/office/officeart/2005/8/layout/cycle6"/>
    <dgm:cxn modelId="{7FCB1D63-994C-48DB-863C-3AC625E690EE}" type="presParOf" srcId="{8ED23B6B-C8F2-422C-9C57-F048E00C0BE7}" destId="{650229C2-0A15-4C16-AEDB-4D5AB25EB39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D41BF-ECCC-4264-B40D-0A7CF911DDE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2034BD9-6B8E-4983-BAFD-8DEBF218F190}">
      <dgm:prSet phldrT="[Text]"/>
      <dgm:spPr/>
      <dgm:t>
        <a:bodyPr/>
        <a:lstStyle/>
        <a:p>
          <a:r>
            <a:rPr lang="en-US" dirty="0"/>
            <a:t>clear DIRECTION</a:t>
          </a:r>
        </a:p>
      </dgm:t>
    </dgm:pt>
    <dgm:pt modelId="{889B70A7-0BF1-48E5-9712-96AD689CF1BF}" type="parTrans" cxnId="{85DE20E2-2EB3-4D73-951B-93F3C4155E2E}">
      <dgm:prSet/>
      <dgm:spPr/>
      <dgm:t>
        <a:bodyPr/>
        <a:lstStyle/>
        <a:p>
          <a:endParaRPr lang="en-US"/>
        </a:p>
      </dgm:t>
    </dgm:pt>
    <dgm:pt modelId="{4510F6FF-20CC-4932-AD2F-4980EE3D2BA9}" type="sibTrans" cxnId="{85DE20E2-2EB3-4D73-951B-93F3C4155E2E}">
      <dgm:prSet/>
      <dgm:spPr/>
      <dgm:t>
        <a:bodyPr/>
        <a:lstStyle/>
        <a:p>
          <a:endParaRPr lang="en-US"/>
        </a:p>
      </dgm:t>
    </dgm:pt>
    <dgm:pt modelId="{DC1F5264-3522-40AF-9AF9-6CC6C96750CD}">
      <dgm:prSet phldrT="[Text]"/>
      <dgm:spPr/>
      <dgm:t>
        <a:bodyPr/>
        <a:lstStyle/>
        <a:p>
          <a:r>
            <a:rPr lang="en-US" dirty="0"/>
            <a:t> WARNING</a:t>
          </a:r>
        </a:p>
      </dgm:t>
    </dgm:pt>
    <dgm:pt modelId="{1A983C87-FA9A-4339-8B27-9B37904AACE7}" type="parTrans" cxnId="{41AF1744-CD82-416D-B742-8F6D14373058}">
      <dgm:prSet/>
      <dgm:spPr/>
      <dgm:t>
        <a:bodyPr/>
        <a:lstStyle/>
        <a:p>
          <a:endParaRPr lang="en-US"/>
        </a:p>
      </dgm:t>
    </dgm:pt>
    <dgm:pt modelId="{0D0D3F19-2306-4455-AF6B-7D12ED39EA60}" type="sibTrans" cxnId="{41AF1744-CD82-416D-B742-8F6D14373058}">
      <dgm:prSet/>
      <dgm:spPr/>
      <dgm:t>
        <a:bodyPr/>
        <a:lstStyle/>
        <a:p>
          <a:endParaRPr lang="en-US"/>
        </a:p>
      </dgm:t>
    </dgm:pt>
    <dgm:pt modelId="{C9FA7A9F-BD95-4EEE-83AD-09EBBC70190D}">
      <dgm:prSet phldrT="[Text]"/>
      <dgm:spPr/>
      <dgm:t>
        <a:bodyPr/>
        <a:lstStyle/>
        <a:p>
          <a:r>
            <a:rPr lang="en-US" dirty="0"/>
            <a:t>CHILD DOESN’T MIND</a:t>
          </a:r>
        </a:p>
      </dgm:t>
    </dgm:pt>
    <dgm:pt modelId="{AE7B2DC9-F00B-4E5E-BB19-60A5680D3F44}" type="parTrans" cxnId="{DFC1915A-8FDA-4F85-A8C7-D1A1FC8FC7F9}">
      <dgm:prSet/>
      <dgm:spPr/>
      <dgm:t>
        <a:bodyPr/>
        <a:lstStyle/>
        <a:p>
          <a:endParaRPr lang="en-US"/>
        </a:p>
      </dgm:t>
    </dgm:pt>
    <dgm:pt modelId="{3BFC651E-F78C-4945-A411-AEA537B4959A}" type="sibTrans" cxnId="{DFC1915A-8FDA-4F85-A8C7-D1A1FC8FC7F9}">
      <dgm:prSet/>
      <dgm:spPr/>
      <dgm:t>
        <a:bodyPr/>
        <a:lstStyle/>
        <a:p>
          <a:endParaRPr lang="en-US"/>
        </a:p>
      </dgm:t>
    </dgm:pt>
    <dgm:pt modelId="{F54DD0A1-951D-4B46-B95C-67918FA4267B}" type="pres">
      <dgm:prSet presAssocID="{FB6D41BF-ECCC-4264-B40D-0A7CF911DDE0}" presName="CompostProcess" presStyleCnt="0">
        <dgm:presLayoutVars>
          <dgm:dir/>
          <dgm:resizeHandles val="exact"/>
        </dgm:presLayoutVars>
      </dgm:prSet>
      <dgm:spPr/>
    </dgm:pt>
    <dgm:pt modelId="{47915D38-FEDE-467C-86BE-A097432345A4}" type="pres">
      <dgm:prSet presAssocID="{FB6D41BF-ECCC-4264-B40D-0A7CF911DDE0}" presName="arrow" presStyleLbl="bgShp" presStyleIdx="0" presStyleCnt="1"/>
      <dgm:spPr/>
    </dgm:pt>
    <dgm:pt modelId="{81728CA9-F251-4D16-86D9-DFBD0302173F}" type="pres">
      <dgm:prSet presAssocID="{FB6D41BF-ECCC-4264-B40D-0A7CF911DDE0}" presName="linearProcess" presStyleCnt="0"/>
      <dgm:spPr/>
    </dgm:pt>
    <dgm:pt modelId="{44343C41-EC5F-4B92-A5B4-67D77BEA98D8}" type="pres">
      <dgm:prSet presAssocID="{C2034BD9-6B8E-4983-BAFD-8DEBF218F190}" presName="textNode" presStyleLbl="node1" presStyleIdx="0" presStyleCnt="3">
        <dgm:presLayoutVars>
          <dgm:bulletEnabled val="1"/>
        </dgm:presLayoutVars>
      </dgm:prSet>
      <dgm:spPr/>
    </dgm:pt>
    <dgm:pt modelId="{A1A7DB2D-8D92-4A7A-846E-0A4F0A319CCD}" type="pres">
      <dgm:prSet presAssocID="{4510F6FF-20CC-4932-AD2F-4980EE3D2BA9}" presName="sibTrans" presStyleCnt="0"/>
      <dgm:spPr/>
    </dgm:pt>
    <dgm:pt modelId="{C242F104-4DE0-47E4-B536-DE2108E7D35F}" type="pres">
      <dgm:prSet presAssocID="{DC1F5264-3522-40AF-9AF9-6CC6C96750CD}" presName="textNode" presStyleLbl="node1" presStyleIdx="1" presStyleCnt="3">
        <dgm:presLayoutVars>
          <dgm:bulletEnabled val="1"/>
        </dgm:presLayoutVars>
      </dgm:prSet>
      <dgm:spPr/>
    </dgm:pt>
    <dgm:pt modelId="{579F5C4F-6A3F-4641-8EB6-4216E72C835B}" type="pres">
      <dgm:prSet presAssocID="{0D0D3F19-2306-4455-AF6B-7D12ED39EA60}" presName="sibTrans" presStyleCnt="0"/>
      <dgm:spPr/>
    </dgm:pt>
    <dgm:pt modelId="{65E85024-D181-4D23-AF4A-F22B27297C76}" type="pres">
      <dgm:prSet presAssocID="{C9FA7A9F-BD95-4EEE-83AD-09EBBC70190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AF1744-CD82-416D-B742-8F6D14373058}" srcId="{FB6D41BF-ECCC-4264-B40D-0A7CF911DDE0}" destId="{DC1F5264-3522-40AF-9AF9-6CC6C96750CD}" srcOrd="1" destOrd="0" parTransId="{1A983C87-FA9A-4339-8B27-9B37904AACE7}" sibTransId="{0D0D3F19-2306-4455-AF6B-7D12ED39EA60}"/>
    <dgm:cxn modelId="{DFC1915A-8FDA-4F85-A8C7-D1A1FC8FC7F9}" srcId="{FB6D41BF-ECCC-4264-B40D-0A7CF911DDE0}" destId="{C9FA7A9F-BD95-4EEE-83AD-09EBBC70190D}" srcOrd="2" destOrd="0" parTransId="{AE7B2DC9-F00B-4E5E-BB19-60A5680D3F44}" sibTransId="{3BFC651E-F78C-4945-A411-AEA537B4959A}"/>
    <dgm:cxn modelId="{B9CDF77A-0C20-4ABB-943D-FEB70A220CC6}" type="presOf" srcId="{FB6D41BF-ECCC-4264-B40D-0A7CF911DDE0}" destId="{F54DD0A1-951D-4B46-B95C-67918FA4267B}" srcOrd="0" destOrd="0" presId="urn:microsoft.com/office/officeart/2005/8/layout/hProcess9"/>
    <dgm:cxn modelId="{0228F59A-6144-4521-9B98-B85BC35B5BC1}" type="presOf" srcId="{C2034BD9-6B8E-4983-BAFD-8DEBF218F190}" destId="{44343C41-EC5F-4B92-A5B4-67D77BEA98D8}" srcOrd="0" destOrd="0" presId="urn:microsoft.com/office/officeart/2005/8/layout/hProcess9"/>
    <dgm:cxn modelId="{E9DB93A0-86C2-4F40-9B63-6CD484792A7E}" type="presOf" srcId="{C9FA7A9F-BD95-4EEE-83AD-09EBBC70190D}" destId="{65E85024-D181-4D23-AF4A-F22B27297C76}" srcOrd="0" destOrd="0" presId="urn:microsoft.com/office/officeart/2005/8/layout/hProcess9"/>
    <dgm:cxn modelId="{D9F66AAE-A093-4ADD-BA3A-3769E0281D70}" type="presOf" srcId="{DC1F5264-3522-40AF-9AF9-6CC6C96750CD}" destId="{C242F104-4DE0-47E4-B536-DE2108E7D35F}" srcOrd="0" destOrd="0" presId="urn:microsoft.com/office/officeart/2005/8/layout/hProcess9"/>
    <dgm:cxn modelId="{85DE20E2-2EB3-4D73-951B-93F3C4155E2E}" srcId="{FB6D41BF-ECCC-4264-B40D-0A7CF911DDE0}" destId="{C2034BD9-6B8E-4983-BAFD-8DEBF218F190}" srcOrd="0" destOrd="0" parTransId="{889B70A7-0BF1-48E5-9712-96AD689CF1BF}" sibTransId="{4510F6FF-20CC-4932-AD2F-4980EE3D2BA9}"/>
    <dgm:cxn modelId="{AC9C84B8-89F8-4E60-BB1D-BE91C331C95B}" type="presParOf" srcId="{F54DD0A1-951D-4B46-B95C-67918FA4267B}" destId="{47915D38-FEDE-467C-86BE-A097432345A4}" srcOrd="0" destOrd="0" presId="urn:microsoft.com/office/officeart/2005/8/layout/hProcess9"/>
    <dgm:cxn modelId="{D530B3DC-DF66-434D-A53E-4C156D9B85E9}" type="presParOf" srcId="{F54DD0A1-951D-4B46-B95C-67918FA4267B}" destId="{81728CA9-F251-4D16-86D9-DFBD0302173F}" srcOrd="1" destOrd="0" presId="urn:microsoft.com/office/officeart/2005/8/layout/hProcess9"/>
    <dgm:cxn modelId="{A015BA4F-2CF4-4C82-814B-DA3925F24764}" type="presParOf" srcId="{81728CA9-F251-4D16-86D9-DFBD0302173F}" destId="{44343C41-EC5F-4B92-A5B4-67D77BEA98D8}" srcOrd="0" destOrd="0" presId="urn:microsoft.com/office/officeart/2005/8/layout/hProcess9"/>
    <dgm:cxn modelId="{F071E988-D3E2-4DC1-B8CD-A0C1C5457EB3}" type="presParOf" srcId="{81728CA9-F251-4D16-86D9-DFBD0302173F}" destId="{A1A7DB2D-8D92-4A7A-846E-0A4F0A319CCD}" srcOrd="1" destOrd="0" presId="urn:microsoft.com/office/officeart/2005/8/layout/hProcess9"/>
    <dgm:cxn modelId="{2BE3DECE-9B98-4BE6-A1E5-CA943FD73D9E}" type="presParOf" srcId="{81728CA9-F251-4D16-86D9-DFBD0302173F}" destId="{C242F104-4DE0-47E4-B536-DE2108E7D35F}" srcOrd="2" destOrd="0" presId="urn:microsoft.com/office/officeart/2005/8/layout/hProcess9"/>
    <dgm:cxn modelId="{C092A7F5-8A35-4CD7-8433-22C271EBCA34}" type="presParOf" srcId="{81728CA9-F251-4D16-86D9-DFBD0302173F}" destId="{579F5C4F-6A3F-4641-8EB6-4216E72C835B}" srcOrd="3" destOrd="0" presId="urn:microsoft.com/office/officeart/2005/8/layout/hProcess9"/>
    <dgm:cxn modelId="{EE3E5E12-E8B7-4C05-B059-A9BB29D551CF}" type="presParOf" srcId="{81728CA9-F251-4D16-86D9-DFBD0302173F}" destId="{65E85024-D181-4D23-AF4A-F22B27297C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099E-F34B-42CE-B922-358CE1441C57}">
      <dsp:nvSpPr>
        <dsp:cNvPr id="0" name=""/>
        <dsp:cNvSpPr/>
      </dsp:nvSpPr>
      <dsp:spPr>
        <a:xfrm>
          <a:off x="1828798" y="-217621"/>
          <a:ext cx="2583482" cy="1348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Adult Education</a:t>
          </a:r>
        </a:p>
      </dsp:txBody>
      <dsp:txXfrm>
        <a:off x="1894649" y="-151770"/>
        <a:ext cx="2451780" cy="1217264"/>
      </dsp:txXfrm>
    </dsp:sp>
    <dsp:sp modelId="{A638C084-6C83-4AB0-BB11-94A44D7CC18B}">
      <dsp:nvSpPr>
        <dsp:cNvPr id="0" name=""/>
        <dsp:cNvSpPr/>
      </dsp:nvSpPr>
      <dsp:spPr>
        <a:xfrm>
          <a:off x="3861007" y="-1965243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550119" y="2998942"/>
              </a:moveTo>
              <a:arcTo wR="1732594" hR="1732594" stAng="7982302" swAng="306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68788-D9BE-42A8-9468-45FDD5032AFE}">
      <dsp:nvSpPr>
        <dsp:cNvPr id="0" name=""/>
        <dsp:cNvSpPr/>
      </dsp:nvSpPr>
      <dsp:spPr>
        <a:xfrm>
          <a:off x="3665608" y="922031"/>
          <a:ext cx="2205454" cy="14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Medication</a:t>
          </a:r>
          <a:endParaRPr lang="en-US" sz="2500" kern="1200" dirty="0"/>
        </a:p>
      </dsp:txBody>
      <dsp:txXfrm>
        <a:off x="3737077" y="993500"/>
        <a:ext cx="2062516" cy="1321108"/>
      </dsp:txXfrm>
    </dsp:sp>
    <dsp:sp modelId="{9544CB7B-0345-438D-A600-FD76DDCBEF86}">
      <dsp:nvSpPr>
        <dsp:cNvPr id="0" name=""/>
        <dsp:cNvSpPr/>
      </dsp:nvSpPr>
      <dsp:spPr>
        <a:xfrm>
          <a:off x="1487387" y="126268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355847" y="1126843"/>
              </a:moveTo>
              <a:arcTo wR="1732594" hR="1732594" stAng="20372154" swAng="7185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659CE-2BA7-4AB9-8E6F-A0F1C52A6545}">
      <dsp:nvSpPr>
        <dsp:cNvPr id="0" name=""/>
        <dsp:cNvSpPr/>
      </dsp:nvSpPr>
      <dsp:spPr>
        <a:xfrm>
          <a:off x="3204059" y="2743204"/>
          <a:ext cx="2694927" cy="1380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Professional care/monitoring</a:t>
          </a:r>
        </a:p>
      </dsp:txBody>
      <dsp:txXfrm>
        <a:off x="3271471" y="2810616"/>
        <a:ext cx="2560103" cy="1246109"/>
      </dsp:txXfrm>
    </dsp:sp>
    <dsp:sp modelId="{C531165E-4449-4078-A313-3ECBC895F022}">
      <dsp:nvSpPr>
        <dsp:cNvPr id="0" name=""/>
        <dsp:cNvSpPr/>
      </dsp:nvSpPr>
      <dsp:spPr>
        <a:xfrm>
          <a:off x="1214033" y="637913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79893" y="3447449"/>
              </a:moveTo>
              <a:arcTo wR="1732594" hR="1732594" stAng="4907637" swAng="20221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F9DAF-ABD4-4634-AFD5-6DA06C0A4849}">
      <dsp:nvSpPr>
        <dsp:cNvPr id="0" name=""/>
        <dsp:cNvSpPr/>
      </dsp:nvSpPr>
      <dsp:spPr>
        <a:xfrm>
          <a:off x="0" y="2667002"/>
          <a:ext cx="2977771" cy="1262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Management at school</a:t>
          </a:r>
        </a:p>
      </dsp:txBody>
      <dsp:txXfrm>
        <a:off x="61651" y="2728653"/>
        <a:ext cx="2854469" cy="1139627"/>
      </dsp:txXfrm>
    </dsp:sp>
    <dsp:sp modelId="{7D4562A4-0A5D-4DAB-818B-7276254CBB95}">
      <dsp:nvSpPr>
        <dsp:cNvPr id="0" name=""/>
        <dsp:cNvSpPr/>
      </dsp:nvSpPr>
      <dsp:spPr>
        <a:xfrm>
          <a:off x="1093269" y="155006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14507" y="1113176"/>
              </a:moveTo>
              <a:arcTo wR="1732594" hR="1732594" stAng="12056837" swAng="7845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22E52-F0C8-43BE-BD3F-393A1F609841}">
      <dsp:nvSpPr>
        <dsp:cNvPr id="0" name=""/>
        <dsp:cNvSpPr/>
      </dsp:nvSpPr>
      <dsp:spPr>
        <a:xfrm>
          <a:off x="224937" y="998232"/>
          <a:ext cx="2495613" cy="1311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Management at home</a:t>
          </a:r>
        </a:p>
      </dsp:txBody>
      <dsp:txXfrm>
        <a:off x="288966" y="1062261"/>
        <a:ext cx="2367555" cy="1183586"/>
      </dsp:txXfrm>
    </dsp:sp>
    <dsp:sp modelId="{650229C2-0A15-4C16-AEDB-4D5AB25EB397}">
      <dsp:nvSpPr>
        <dsp:cNvPr id="0" name=""/>
        <dsp:cNvSpPr/>
      </dsp:nvSpPr>
      <dsp:spPr>
        <a:xfrm>
          <a:off x="-1161917" y="-1889042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4004" y="2887645"/>
              </a:moveTo>
              <a:arcTo wR="1732594" hR="1732594" stAng="2508587" swAng="965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15D38-FEDE-467C-86BE-A097432345A4}">
      <dsp:nvSpPr>
        <dsp:cNvPr id="0" name=""/>
        <dsp:cNvSpPr/>
      </dsp:nvSpPr>
      <dsp:spPr>
        <a:xfrm>
          <a:off x="755642" y="0"/>
          <a:ext cx="8563942" cy="497332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43C41-EC5F-4B92-A5B4-67D77BEA98D8}">
      <dsp:nvSpPr>
        <dsp:cNvPr id="0" name=""/>
        <dsp:cNvSpPr/>
      </dsp:nvSpPr>
      <dsp:spPr>
        <a:xfrm>
          <a:off x="327395" y="1491996"/>
          <a:ext cx="3022568" cy="19893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clear DIRECTION</a:t>
          </a:r>
        </a:p>
      </dsp:txBody>
      <dsp:txXfrm>
        <a:off x="424506" y="1589107"/>
        <a:ext cx="2828346" cy="1795106"/>
      </dsp:txXfrm>
    </dsp:sp>
    <dsp:sp modelId="{C242F104-4DE0-47E4-B536-DE2108E7D35F}">
      <dsp:nvSpPr>
        <dsp:cNvPr id="0" name=""/>
        <dsp:cNvSpPr/>
      </dsp:nvSpPr>
      <dsp:spPr>
        <a:xfrm>
          <a:off x="3526329" y="1491996"/>
          <a:ext cx="3022568" cy="1989328"/>
        </a:xfrm>
        <a:prstGeom prst="roundRect">
          <a:avLst/>
        </a:prstGeom>
        <a:solidFill>
          <a:schemeClr val="accent5">
            <a:hueOff val="-965760"/>
            <a:satOff val="0"/>
            <a:lumOff val="-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WARNING</a:t>
          </a:r>
        </a:p>
      </dsp:txBody>
      <dsp:txXfrm>
        <a:off x="3623440" y="1589107"/>
        <a:ext cx="2828346" cy="1795106"/>
      </dsp:txXfrm>
    </dsp:sp>
    <dsp:sp modelId="{65E85024-D181-4D23-AF4A-F22B27297C76}">
      <dsp:nvSpPr>
        <dsp:cNvPr id="0" name=""/>
        <dsp:cNvSpPr/>
      </dsp:nvSpPr>
      <dsp:spPr>
        <a:xfrm>
          <a:off x="6725263" y="1491996"/>
          <a:ext cx="3022568" cy="1989328"/>
        </a:xfrm>
        <a:prstGeom prst="roundRect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CHILD DOESN’T MIND</a:t>
          </a:r>
        </a:p>
      </dsp:txBody>
      <dsp:txXfrm>
        <a:off x="6822374" y="1589107"/>
        <a:ext cx="2828346" cy="179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44FBE-04ED-4943-9996-4A7C8C03ADCF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B5A3C-5380-FB4C-9D08-0C4377C78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A0D28-0A4D-4987-9C37-8F7C17A306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8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4E4DC-ACD5-441D-8EB7-09625111EB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3DBE5B-14BE-4F81-9F90-06C796464C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1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E96ED-FC96-4A56-A242-59E711A1A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942F5-2166-409C-A9F1-64FDE40927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CEF8B9-EC0F-424F-B13E-AD38C69816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FD20E-195D-49A2-A584-07E6C2EFAA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F8D28A-BFED-4B00-9D8A-74AF0F3D91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68E6C-61F5-4854-B9FB-67560A0713D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C443F5-3C0E-42E8-9D19-926B42026D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692C8C-310F-4A0B-9B7C-BE903C6992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8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A101C-71C0-4654-A25D-1F01779AEC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38A78-F343-45E3-A8EE-D4141F671B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F0D27-95E6-41C8-A522-B8BEF746B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5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3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18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7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1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4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44EA1-84C5-419E-90E2-B33680CB0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8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39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44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20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33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0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65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4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01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B0677-88B9-49BC-AF14-F5A71EB24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936AE-62C7-489E-A7EB-AC2875CA49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ECCC-9701-4870-8916-EC5B688922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92A51-2DB9-4165-B6C2-B0BCA603E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3A9B1-17E9-4434-87D6-5BCA0F9F80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E8E6B-0D59-46F9-8BF3-11B29A88BB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7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AA0C8168-82EC-4540-A75F-68CF24120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3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FF2E523-E204-442D-B2D4-83DCCE6F50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195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1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2004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5050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7B29-7828-46EE-5709-DB4BA731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C3EB9B-5190-AF85-EB93-E02E7930BE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7" y="275342"/>
            <a:ext cx="4204877" cy="63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FB9716A-AC88-2785-FE29-B999C7F9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35" y="112294"/>
            <a:ext cx="4462198" cy="6633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0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97"/>
            <a:ext cx="8229600" cy="1143000"/>
          </a:xfrm>
        </p:spPr>
        <p:txBody>
          <a:bodyPr/>
          <a:lstStyle/>
          <a:p>
            <a:r>
              <a:rPr lang="en-US" dirty="0"/>
              <a:t>The ADHD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ADHD, among other things, is about trouble with focus &amp; attention, impulsivity and hyperactivity, and poor regulation of emotions.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ADHD is very often hereditary, meaning an excellent chance at least one parent may have it, maybe a sibling or two.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67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304800"/>
          <a:ext cx="10515600" cy="61710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7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ADHD</a:t>
                      </a:r>
                      <a:r>
                        <a:rPr lang="en-US" baseline="0" dirty="0"/>
                        <a:t>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</a:t>
                      </a:r>
                      <a:r>
                        <a:rPr lang="en-US" baseline="0" dirty="0"/>
                        <a:t> impact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761">
                <a:tc>
                  <a:txBody>
                    <a:bodyPr/>
                    <a:lstStyle/>
                    <a:p>
                      <a:r>
                        <a:rPr lang="en-US" sz="2800" dirty="0"/>
                        <a:t>Inattention/Focus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Pay attention!</a:t>
                      </a:r>
                      <a:r>
                        <a:rPr lang="en-US" sz="2800" baseline="0" dirty="0"/>
                        <a:t> How many times have I told you? You never mind me! You’re so smart, what’s with these grades?!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137">
                <a:tc>
                  <a:txBody>
                    <a:bodyPr/>
                    <a:lstStyle/>
                    <a:p>
                      <a:r>
                        <a:rPr lang="en-US" sz="2800" dirty="0"/>
                        <a:t>Hyperactivity/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Impulsivity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How could you have done that?!</a:t>
                      </a:r>
                      <a:r>
                        <a:rPr lang="en-US" sz="2800" baseline="0" dirty="0"/>
                        <a:t> What were you thinking?!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508">
                <a:tc>
                  <a:txBody>
                    <a:bodyPr/>
                    <a:lstStyle/>
                    <a:p>
                      <a:r>
                        <a:rPr lang="en-US" sz="2800" dirty="0"/>
                        <a:t>Emotional </a:t>
                      </a:r>
                      <a:r>
                        <a:rPr lang="en-US" sz="2800" dirty="0" err="1"/>
                        <a:t>Dysregulation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Calm down! (No, YOU calm down!)</a:t>
                      </a:r>
                      <a:r>
                        <a:rPr lang="en-US" sz="2800" baseline="0" dirty="0"/>
                        <a:t> </a:t>
                      </a:r>
                    </a:p>
                    <a:p>
                      <a:r>
                        <a:rPr lang="en-US" sz="2800" i="1" baseline="0" dirty="0"/>
                        <a:t>Lots of frustration, conflict, shouting, fussing-at.</a:t>
                      </a:r>
                      <a:endParaRPr 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729">
                <a:tc>
                  <a:txBody>
                    <a:bodyPr/>
                    <a:lstStyle/>
                    <a:p>
                      <a:r>
                        <a:rPr lang="en-US" sz="2800" dirty="0"/>
                        <a:t>Hereditary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/>
                        <a:t>Parent</a:t>
                      </a:r>
                      <a:r>
                        <a:rPr lang="en-US" sz="2800" i="1" baseline="0" dirty="0"/>
                        <a:t> with ADHD has trouble following through and being consistent, and has trouble controlling emotional reactions to child’s behavior.</a:t>
                      </a:r>
                      <a:endParaRPr 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56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Parenting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It’s </a:t>
            </a:r>
            <a:r>
              <a:rPr lang="en-US" sz="4800" b="1" dirty="0"/>
              <a:t>hard</a:t>
            </a:r>
            <a:r>
              <a:rPr lang="en-US" sz="4800" dirty="0"/>
              <a:t>.</a:t>
            </a:r>
          </a:p>
          <a:p>
            <a:pPr eaLnBrk="1" hangingPunct="1"/>
            <a:r>
              <a:rPr lang="en-US" sz="4800" dirty="0"/>
              <a:t>No shortcuts or easy answers.</a:t>
            </a:r>
          </a:p>
          <a:p>
            <a:pPr eaLnBrk="1" hangingPunct="1"/>
            <a:r>
              <a:rPr lang="en-US" sz="4800" dirty="0"/>
              <a:t>Keeping disability perspective.</a:t>
            </a:r>
          </a:p>
          <a:p>
            <a:pPr eaLnBrk="1" hangingPunct="1"/>
            <a:r>
              <a:rPr lang="en-US" sz="4800" dirty="0"/>
              <a:t>Avoid judging your child’s character or motives.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6858001"/>
            <a:ext cx="3070225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2243 L -0.00955 -0.5576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Russell Barkley’s Principles </a:t>
            </a:r>
            <a:r>
              <a:rPr lang="en-US" sz="2800" dirty="0"/>
              <a:t>(modified)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Give child more feedback &amp; consequences, more frequently.</a:t>
            </a:r>
          </a:p>
          <a:p>
            <a:pPr eaLnBrk="1" hangingPunct="1"/>
            <a:r>
              <a:rPr lang="en-US" sz="3200" dirty="0"/>
              <a:t>Use larger and more powerful consequences.</a:t>
            </a:r>
          </a:p>
          <a:p>
            <a:pPr eaLnBrk="1" hangingPunct="1"/>
            <a:r>
              <a:rPr lang="en-US" sz="3200" dirty="0"/>
              <a:t>Use incentives before punishment.</a:t>
            </a:r>
          </a:p>
          <a:p>
            <a:pPr eaLnBrk="1" hangingPunct="1"/>
            <a:r>
              <a:rPr lang="en-US" sz="3200" dirty="0"/>
              <a:t>Help with keeping up with time.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Russell Barkley’s Principles </a:t>
            </a:r>
            <a:r>
              <a:rPr lang="en-US" sz="2800" dirty="0"/>
              <a:t>(modified)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Strive for consistency.</a:t>
            </a:r>
          </a:p>
          <a:p>
            <a:pPr eaLnBrk="1" hangingPunct="1"/>
            <a:r>
              <a:rPr lang="en-US" sz="2800" dirty="0"/>
              <a:t>Act, don’t yak.</a:t>
            </a:r>
          </a:p>
          <a:p>
            <a:pPr eaLnBrk="1" hangingPunct="1"/>
            <a:r>
              <a:rPr lang="en-US" sz="2800" dirty="0"/>
              <a:t>Plan ahead for problem situations.</a:t>
            </a:r>
          </a:p>
          <a:p>
            <a:pPr eaLnBrk="1" hangingPunct="1"/>
            <a:r>
              <a:rPr lang="en-US" sz="2800" dirty="0"/>
              <a:t>Don’t personalize your child’s problems.</a:t>
            </a:r>
          </a:p>
          <a:p>
            <a:pPr eaLnBrk="1" hangingPunct="1"/>
            <a:r>
              <a:rPr lang="en-US" sz="2800" dirty="0"/>
              <a:t>Practice forgiveness.</a:t>
            </a:r>
          </a:p>
          <a:p>
            <a:pPr eaLnBrk="1" hangingPunct="1"/>
            <a:r>
              <a:rPr lang="en-US" sz="2800" dirty="0"/>
              <a:t>Take care of yourselves.</a:t>
            </a:r>
          </a:p>
          <a:p>
            <a:pPr eaLnBrk="1" hangingPunct="1"/>
            <a:r>
              <a:rPr lang="en-US" sz="2800" dirty="0"/>
              <a:t>Use a solid discipline program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dirty="0"/>
              <a:t> a discipline program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23657" y="1447800"/>
            <a:ext cx="5167544" cy="4953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200" dirty="0"/>
              <a:t>Appropriate use of time-out (up through puberty)</a:t>
            </a:r>
          </a:p>
          <a:p>
            <a:pPr eaLnBrk="1" hangingPunct="1"/>
            <a:r>
              <a:rPr lang="en-US" sz="3200" dirty="0"/>
              <a:t>Shifting balance of positive and negative interactions</a:t>
            </a:r>
          </a:p>
          <a:p>
            <a:pPr eaLnBrk="1" hangingPunct="1"/>
            <a:r>
              <a:rPr lang="en-US" sz="3200" dirty="0"/>
              <a:t>Acknowledging good behavior. Fuss less.</a:t>
            </a:r>
          </a:p>
          <a:p>
            <a:pPr eaLnBrk="1" hangingPunct="1"/>
            <a:r>
              <a:rPr lang="en-US" sz="3200" dirty="0"/>
              <a:t>Avoid corporal punishment</a:t>
            </a:r>
          </a:p>
          <a:p>
            <a:pPr eaLnBrk="1" hangingPunct="1"/>
            <a:r>
              <a:rPr lang="en-US" sz="3200" dirty="0"/>
              <a:t>Parental control of parental anger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9700" name="Picture 4" descr="072discipline_468x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661F-58AB-461D-94EE-657477C9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10972800" cy="5486400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 Define age-appropriate, attainable goals</a:t>
            </a:r>
          </a:p>
          <a:p>
            <a:r>
              <a:rPr lang="en-US" sz="4400" dirty="0"/>
              <a:t> Systematically reward each </a:t>
            </a:r>
            <a:r>
              <a:rPr lang="en-US" sz="4400" i="1" dirty="0"/>
              <a:t>small</a:t>
            </a:r>
            <a:r>
              <a:rPr lang="en-US" sz="4400" dirty="0"/>
              <a:t> achievement until behavior becomes routine. </a:t>
            </a:r>
          </a:p>
          <a:p>
            <a:r>
              <a:rPr lang="en-US" sz="4400" dirty="0"/>
              <a:t>By rewarding positive behavior (rather than punishing negative behavior), you help your child feel successful — and further increase his motivation to do the right thing.</a:t>
            </a:r>
          </a:p>
        </p:txBody>
      </p:sp>
    </p:spTree>
    <p:extLst>
      <p:ext uri="{BB962C8B-B14F-4D97-AF65-F5344CB8AC3E}">
        <p14:creationId xmlns:p14="http://schemas.microsoft.com/office/powerpoint/2010/main" val="36650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360" y="307976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604020202020204" pitchFamily="49" charset="-79"/>
                <a:cs typeface="Miriam Fixed" panose="020B0604020202020204" pitchFamily="49" charset="-79"/>
              </a:rPr>
              <a:t>“discipline”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84375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en-US" sz="4400" dirty="0"/>
              <a:t>related to our overall relationship with child</a:t>
            </a:r>
            <a:br>
              <a:rPr lang="en-US" altLang="en-US" sz="4400" dirty="0"/>
            </a:br>
            <a:endParaRPr lang="en-US" altLang="en-US" sz="4400" dirty="0"/>
          </a:p>
          <a:p>
            <a:pPr marL="0" indent="0" algn="ctr">
              <a:buNone/>
              <a:defRPr/>
            </a:pPr>
            <a:r>
              <a:rPr lang="en-US" altLang="en-US" sz="4400" dirty="0"/>
              <a:t>it must change as child develops</a:t>
            </a:r>
            <a:br>
              <a:rPr lang="en-US" altLang="en-US" sz="4400" dirty="0"/>
            </a:br>
            <a:endParaRPr lang="en-US" altLang="en-US" sz="4400" dirty="0"/>
          </a:p>
          <a:p>
            <a:pPr marL="0" indent="0" algn="ctr">
              <a:buNone/>
              <a:defRPr/>
            </a:pPr>
            <a:r>
              <a:rPr lang="en-US" altLang="en-US" sz="4400" dirty="0"/>
              <a:t>based on mutual respect</a:t>
            </a:r>
            <a:br>
              <a:rPr lang="en-US" altLang="en-US" sz="4400" dirty="0"/>
            </a:br>
            <a:endParaRPr lang="en-US" altLang="en-US" sz="4400" dirty="0"/>
          </a:p>
          <a:p>
            <a:pPr marL="0" indent="0" algn="ctr">
              <a:buNone/>
              <a:defRPr/>
            </a:pPr>
            <a:r>
              <a:rPr lang="en-US" altLang="en-US" sz="4400" dirty="0"/>
              <a:t>children differ in how much they need “discipline.”</a:t>
            </a:r>
          </a:p>
          <a:p>
            <a:pPr eaLnBrk="1" hangingPunct="1">
              <a:defRPr/>
            </a:pP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9071126" cy="1356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604020202020204" pitchFamily="49" charset="-79"/>
                <a:cs typeface="Miriam Fixed" panose="020B0604020202020204" pitchFamily="49" charset="-79"/>
              </a:rPr>
              <a:t>Effective “discipline”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11289"/>
            <a:ext cx="10820400" cy="4530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000" dirty="0"/>
              <a:t>occurs only when we have a handle on our own personal and emotional lives.</a:t>
            </a:r>
            <a:br>
              <a:rPr lang="en-US" altLang="en-US" sz="4000" dirty="0"/>
            </a:br>
            <a:endParaRPr lang="en-US" altLang="en-US" sz="4000" dirty="0"/>
          </a:p>
          <a:p>
            <a:pPr marL="0" indent="0" algn="ctr">
              <a:buNone/>
            </a:pPr>
            <a:r>
              <a:rPr lang="en-US" altLang="en-US" sz="4000" dirty="0"/>
              <a:t>occurs only when we have no ax to grind with child.</a:t>
            </a:r>
            <a:br>
              <a:rPr lang="en-US" altLang="en-US" sz="4000" dirty="0"/>
            </a:br>
            <a:endParaRPr lang="en-US" altLang="en-US" sz="4000" dirty="0"/>
          </a:p>
          <a:p>
            <a:pPr marL="0" indent="0" algn="ctr">
              <a:buNone/>
            </a:pPr>
            <a:r>
              <a:rPr lang="en-US" altLang="en-US" sz="4000" dirty="0"/>
              <a:t>requires a balance of negative and positive.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School and ADHD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49394"/>
            <a:ext cx="10768965" cy="1356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latin typeface="Miriam Fixed" panose="020B0604020202020204" pitchFamily="49" charset="-79"/>
                <a:cs typeface="Miriam Fixed" panose="020B0604020202020204" pitchFamily="49" charset="-79"/>
              </a:rPr>
              <a:t>Effective discipline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6131" y="1877876"/>
            <a:ext cx="10515600" cy="43513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4400" dirty="0"/>
              <a:t>isn’t </a:t>
            </a:r>
            <a:r>
              <a:rPr lang="en-US" altLang="en-US" sz="4400" i="1" dirty="0"/>
              <a:t>always </a:t>
            </a:r>
            <a:r>
              <a:rPr lang="en-US" altLang="en-US" sz="4400" dirty="0"/>
              <a:t>effective.</a:t>
            </a:r>
            <a:br>
              <a:rPr lang="en-US" altLang="en-US" sz="4400" dirty="0"/>
            </a:br>
            <a:endParaRPr lang="en-US" altLang="en-US" sz="4400" dirty="0"/>
          </a:p>
          <a:p>
            <a:pPr marL="0" indent="0" algn="ctr">
              <a:buNone/>
              <a:defRPr/>
            </a:pPr>
            <a:r>
              <a:rPr lang="en-US" altLang="en-US" sz="4400" dirty="0"/>
              <a:t>requires planning, patience, and not operating on the fly.</a:t>
            </a:r>
          </a:p>
          <a:p>
            <a:pPr eaLnBrk="1" hangingPunct="1">
              <a:defRPr/>
            </a:pPr>
            <a:endParaRPr lang="en-US" alt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6FCD-A889-4F64-BD6B-1E050D48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36220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Discipline </a:t>
            </a:r>
            <a:r>
              <a:rPr lang="en-US" sz="4400" i="1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harder</a:t>
            </a:r>
            <a:r>
              <a:rPr lang="en-US" sz="4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with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CBB4-378B-4125-A7E9-E5010B306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972800" cy="4389120"/>
          </a:xfrm>
        </p:spPr>
        <p:txBody>
          <a:bodyPr>
            <a:noAutofit/>
          </a:bodyPr>
          <a:lstStyle/>
          <a:p>
            <a:r>
              <a:rPr lang="en-US" sz="3600" dirty="0"/>
              <a:t>More trouble attending to “commands.”</a:t>
            </a:r>
          </a:p>
          <a:p>
            <a:r>
              <a:rPr lang="en-US" sz="3600" dirty="0"/>
              <a:t>More trouble persisting when trying to respond to commands.</a:t>
            </a:r>
          </a:p>
          <a:p>
            <a:r>
              <a:rPr lang="en-US" sz="3600" dirty="0"/>
              <a:t>Rewards tend to wear off.</a:t>
            </a:r>
          </a:p>
          <a:p>
            <a:r>
              <a:rPr lang="en-US" sz="3600" dirty="0"/>
              <a:t>Punishment not as effective.</a:t>
            </a:r>
          </a:p>
          <a:p>
            <a:r>
              <a:rPr lang="en-US" sz="3600" dirty="0"/>
              <a:t>Spanking, at best, a waste of time.</a:t>
            </a:r>
          </a:p>
          <a:p>
            <a:r>
              <a:rPr lang="en-US" sz="3600" dirty="0"/>
              <a:t>The “bad kid” role: “You NEVER listen. You NEVER mind.”</a:t>
            </a:r>
          </a:p>
        </p:txBody>
      </p:sp>
    </p:spTree>
    <p:extLst>
      <p:ext uri="{BB962C8B-B14F-4D97-AF65-F5344CB8AC3E}">
        <p14:creationId xmlns:p14="http://schemas.microsoft.com/office/powerpoint/2010/main" val="400061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9052" y="762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604020202020204" pitchFamily="49" charset="-79"/>
                <a:cs typeface="Miriam Fixed" panose="020B0604020202020204" pitchFamily="49" charset="-79"/>
              </a:rPr>
              <a:t>Our Responsibilities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109728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Being clear in communicating rules &amp; expectations.</a:t>
            </a:r>
          </a:p>
          <a:p>
            <a:pPr eaLnBrk="1" hangingPunct="1"/>
            <a:r>
              <a:rPr lang="en-US" altLang="en-US" sz="4000" dirty="0"/>
              <a:t>Controlling our emotions during disciplinary moments.</a:t>
            </a:r>
          </a:p>
          <a:p>
            <a:pPr eaLnBrk="1" hangingPunct="1"/>
            <a:r>
              <a:rPr lang="en-US" altLang="en-US" sz="4000" dirty="0"/>
              <a:t>Not fighting dirty, name-calling, being hurtful.</a:t>
            </a:r>
          </a:p>
          <a:p>
            <a:pPr eaLnBrk="1" hangingPunct="1"/>
            <a:r>
              <a:rPr lang="en-US" altLang="en-US" sz="4000" dirty="0"/>
              <a:t>Being more mature than our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025" y="48895"/>
            <a:ext cx="7406640" cy="1356360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604020202020204" pitchFamily="49" charset="-79"/>
                <a:cs typeface="Miriam Fixed" panose="020B0604020202020204" pitchFamily="49" charset="-79"/>
              </a:rPr>
              <a:t>What works?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1668" y="1639390"/>
            <a:ext cx="10750732" cy="4530725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Planning, forethought, patience.</a:t>
            </a:r>
          </a:p>
          <a:p>
            <a:pPr eaLnBrk="1" hangingPunct="1"/>
            <a:r>
              <a:rPr lang="en-US" altLang="en-US" sz="4400" dirty="0"/>
              <a:t>Communicating effectively</a:t>
            </a:r>
          </a:p>
          <a:p>
            <a:pPr eaLnBrk="1" hangingPunct="1"/>
            <a:r>
              <a:rPr lang="en-US" altLang="en-US" sz="4400" dirty="0"/>
              <a:t>Controlling our emotions and impulses.</a:t>
            </a:r>
          </a:p>
          <a:p>
            <a:pPr eaLnBrk="1" hangingPunct="1"/>
            <a:r>
              <a:rPr lang="en-US" altLang="en-US" sz="4400" dirty="0"/>
              <a:t>Being self-confident and showing it.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 Fixed" panose="020B0604020202020204" pitchFamily="49" charset="-79"/>
                <a:cs typeface="Miriam Fixed" panose="020B0604020202020204" pitchFamily="49" charset="-79"/>
              </a:rPr>
              <a:t>What works</a:t>
            </a:r>
            <a:r>
              <a:rPr lang="en-US" altLang="en-US" dirty="0">
                <a:latin typeface="Miriam Fixed" panose="020B0604020202020204" pitchFamily="49" charset="-79"/>
                <a:cs typeface="Miriam Fixed" panose="020B0604020202020204" pitchFamily="49" charset="-79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4400" dirty="0"/>
              <a:t>Not allowing ourselves to be ruled by children’s emotions &amp; desires.</a:t>
            </a:r>
          </a:p>
          <a:p>
            <a:pPr eaLnBrk="1" hangingPunct="1"/>
            <a:r>
              <a:rPr lang="en-US" altLang="en-US" sz="4400" dirty="0"/>
              <a:t>Logical &amp; Natural consequences of behavior.</a:t>
            </a:r>
          </a:p>
          <a:p>
            <a:pPr eaLnBrk="1" hangingPunct="1"/>
            <a:r>
              <a:rPr lang="en-US" altLang="en-US" sz="4400" dirty="0"/>
              <a:t>Time-Out combined with “Time-In”</a:t>
            </a:r>
          </a:p>
          <a:p>
            <a:pPr eaLnBrk="1" hangingPunct="1"/>
            <a:r>
              <a:rPr lang="en-US" altLang="en-US" sz="4400" dirty="0"/>
              <a:t>Connecting behavior with privileges, naturally.</a:t>
            </a:r>
          </a:p>
          <a:p>
            <a:pPr eaLnBrk="1" hangingPunct="1"/>
            <a:endParaRPr lang="en-US" altLang="en-US" sz="2800" dirty="0">
              <a:latin typeface="Miriam Fixed" panose="020B0604020202020204" pitchFamily="49" charset="-79"/>
              <a:cs typeface="Miriam Fixed" panose="020B0604020202020204" pitchFamily="49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85" y="229233"/>
            <a:ext cx="7475220" cy="2926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your child to listen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mind)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5240602"/>
            <a:ext cx="6575895" cy="1388165"/>
          </a:xfrm>
        </p:spPr>
        <p:txBody>
          <a:bodyPr>
            <a:normAutofit/>
          </a:bodyPr>
          <a:lstStyle/>
          <a:p>
            <a:r>
              <a:rPr lang="en-US" dirty="0"/>
              <a:t>Dale Wisely, Ph.D.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7"/>
    </mc:Choice>
    <mc:Fallback xmlns="">
      <p:transition spd="slow" advTm="2412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39792" y="2524125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children have trouble listening and minding?</a:t>
            </a:r>
          </a:p>
        </p:txBody>
      </p:sp>
      <p:pic>
        <p:nvPicPr>
          <p:cNvPr id="1026" name="Picture 2" descr="http://alabamacacs.org/images/Fotolia_61862155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28336" y="4923693"/>
            <a:ext cx="8429552" cy="23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0"/>
    </mc:Choice>
    <mc:Fallback xmlns="">
      <p:transition spd="slow" advTm="1021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611" y="451338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won’t my child listen?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2901" y="2426675"/>
            <a:ext cx="7404653" cy="4038600"/>
          </a:xfrm>
        </p:spPr>
        <p:txBody>
          <a:bodyPr>
            <a:normAutofit fontScale="92500" lnSpcReduction="10000"/>
          </a:bodyPr>
          <a:lstStyle/>
          <a:p>
            <a:pPr marL="34290" indent="0" algn="ctr">
              <a:buNone/>
            </a:pPr>
            <a:endParaRPr lang="en-US" sz="4400" dirty="0"/>
          </a:p>
          <a:p>
            <a:pPr marL="34290" indent="0" algn="ctr">
              <a:buNone/>
            </a:pPr>
            <a:r>
              <a:rPr lang="en-US" sz="4400" dirty="0"/>
              <a:t>Don’t take it personally.</a:t>
            </a:r>
          </a:p>
          <a:p>
            <a:pPr marL="34290" indent="0" algn="ctr">
              <a:buNone/>
            </a:pPr>
            <a:endParaRPr lang="en-US" sz="4400" dirty="0"/>
          </a:p>
          <a:p>
            <a:pPr marL="34290" indent="0" algn="ctr">
              <a:buNone/>
            </a:pPr>
            <a:r>
              <a:rPr lang="en-US" sz="4400" dirty="0"/>
              <a:t>It’s a part of growing up.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It’s a </a:t>
            </a:r>
            <a:r>
              <a:rPr lang="en-US" sz="4400" i="1" dirty="0"/>
              <a:t>process</a:t>
            </a:r>
            <a:r>
              <a:rPr lang="en-US" sz="4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6"/>
    </mc:Choice>
    <mc:Fallback xmlns="">
      <p:transition spd="slow" advTm="3832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611" y="451338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won’t my child listen?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2901" y="2426675"/>
            <a:ext cx="7404653" cy="4038600"/>
          </a:xfrm>
        </p:spPr>
        <p:txBody>
          <a:bodyPr>
            <a:normAutofit fontScale="85000" lnSpcReduction="20000"/>
          </a:bodyPr>
          <a:lstStyle/>
          <a:p>
            <a:pPr marL="34290" indent="0" algn="ctr">
              <a:buNone/>
            </a:pPr>
            <a:r>
              <a:rPr lang="en-US" sz="4400" dirty="0"/>
              <a:t>Ability to listen &amp; mind must…</a:t>
            </a:r>
            <a:br>
              <a:rPr lang="en-US" sz="4400" dirty="0"/>
            </a:br>
            <a:endParaRPr lang="en-US" sz="4400" dirty="0"/>
          </a:p>
          <a:p>
            <a:pPr lvl="3"/>
            <a:r>
              <a:rPr lang="en-US" sz="4400" dirty="0"/>
              <a:t>develop</a:t>
            </a:r>
          </a:p>
          <a:p>
            <a:pPr lvl="3"/>
            <a:r>
              <a:rPr lang="en-US" sz="4400" dirty="0"/>
              <a:t>be learned (and taught) </a:t>
            </a:r>
          </a:p>
          <a:p>
            <a:pPr marL="34290" indent="0" algn="ctr">
              <a:buNone/>
            </a:pPr>
            <a:br>
              <a:rPr lang="en-US" sz="4400" dirty="0"/>
            </a:br>
            <a:r>
              <a:rPr lang="en-US" sz="5400" dirty="0"/>
              <a:t>It’s a </a:t>
            </a:r>
            <a:r>
              <a:rPr lang="en-US" sz="5400" i="1" dirty="0"/>
              <a:t>process</a:t>
            </a:r>
            <a:r>
              <a:rPr lang="en-US" sz="5400" dirty="0"/>
              <a:t>. And kind of a </a:t>
            </a:r>
            <a:r>
              <a:rPr lang="en-US" sz="5400" i="1" dirty="0"/>
              <a:t>long</a:t>
            </a:r>
            <a:r>
              <a:rPr lang="en-US" sz="5400" dirty="0"/>
              <a:t> one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41"/>
    </mc:Choice>
    <mc:Fallback xmlns="">
      <p:transition spd="slow" advTm="9054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17" y="4038960"/>
            <a:ext cx="2814790" cy="2661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9455" y="2082671"/>
            <a:ext cx="3727938" cy="1960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404" y="315564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won’t my child listen?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4629" y="2378317"/>
            <a:ext cx="3637590" cy="1907932"/>
          </a:xfrm>
        </p:spPr>
        <p:txBody>
          <a:bodyPr>
            <a:normAutofit fontScale="67500" lnSpcReduction="20000"/>
          </a:bodyPr>
          <a:lstStyle/>
          <a:p>
            <a:pPr marL="34290" indent="0" algn="ctr">
              <a:buNone/>
            </a:pPr>
            <a:r>
              <a:rPr lang="en-US" sz="5600" b="1" dirty="0">
                <a:solidFill>
                  <a:schemeClr val="bg1"/>
                </a:solidFill>
              </a:rPr>
              <a:t>Testing limits is normal and necessary.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 rot="197600">
            <a:off x="6392650" y="1560392"/>
            <a:ext cx="3802963" cy="278073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I make my own decisions yet?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77"/>
    </mc:Choice>
    <mc:Fallback xmlns="">
      <p:transition spd="slow" advTm="1132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ideal</a:t>
            </a:r>
            <a:r>
              <a:rPr lang="en-US" dirty="0"/>
              <a:t> educational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92202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/>
              <a:t>Education</a:t>
            </a:r>
            <a:r>
              <a:rPr lang="en-US" sz="2800" dirty="0"/>
              <a:t> </a:t>
            </a:r>
            <a:r>
              <a:rPr lang="en-US" sz="2800" b="1" dirty="0"/>
              <a:t>about ADHD </a:t>
            </a:r>
            <a:r>
              <a:rPr lang="en-US" sz="2800" dirty="0"/>
              <a:t>to student, parents, and educators</a:t>
            </a:r>
          </a:p>
          <a:p>
            <a:r>
              <a:rPr lang="en-US" sz="2800" dirty="0"/>
              <a:t>Better understanding of </a:t>
            </a:r>
            <a:r>
              <a:rPr lang="en-US" sz="2800" b="1" dirty="0"/>
              <a:t>strengths, weaknesses, impairments</a:t>
            </a:r>
          </a:p>
          <a:p>
            <a:r>
              <a:rPr lang="en-US" sz="2800" b="1" dirty="0"/>
              <a:t>Reasonable goals</a:t>
            </a:r>
            <a:r>
              <a:rPr lang="en-US" sz="2800" dirty="0"/>
              <a:t>, with balanced life in mind, monitored and revised</a:t>
            </a:r>
          </a:p>
          <a:p>
            <a:r>
              <a:rPr lang="en-US" sz="2800" b="1" dirty="0"/>
              <a:t>Skills</a:t>
            </a:r>
            <a:r>
              <a:rPr lang="en-US" sz="2800" dirty="0"/>
              <a:t> to address executive function deficits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05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43" y="1889245"/>
            <a:ext cx="6682155" cy="44478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8725" y="2387123"/>
            <a:ext cx="4633547" cy="2620108"/>
          </a:xfrm>
        </p:spPr>
        <p:txBody>
          <a:bodyPr>
            <a:normAutofit fontScale="40000" lnSpcReduction="20000"/>
          </a:bodyPr>
          <a:lstStyle/>
          <a:p>
            <a:pPr marL="34290" indent="0" algn="ctr">
              <a:buNone/>
            </a:pPr>
            <a:r>
              <a:rPr lang="en-US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Ineffective communication</a:t>
            </a:r>
          </a:p>
          <a:p>
            <a:pPr marL="34290" indent="0" algn="ctr">
              <a:buNone/>
            </a:pPr>
            <a:r>
              <a:rPr lang="en-US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parents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1"/>
    </mc:Choice>
    <mc:Fallback xmlns="">
      <p:transition spd="slow" advTm="4611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lking to a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4" y="787435"/>
            <a:ext cx="10545669" cy="52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613" y="1801138"/>
            <a:ext cx="3509282" cy="292608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</a:t>
            </a:r>
            <a:br>
              <a:rPr lang="en-US" dirty="0"/>
            </a:br>
            <a:r>
              <a:rPr lang="en-US" dirty="0"/>
              <a:t>your child to listen </a:t>
            </a:r>
            <a:r>
              <a:rPr lang="en-US" sz="4800" dirty="0"/>
              <a:t>(and mind)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0"/>
    </mc:Choice>
    <mc:Fallback xmlns="">
      <p:transition spd="slow" advTm="3017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845" y="328246"/>
            <a:ext cx="7406640" cy="135636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#1. Be heard. Literally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278" y="1778590"/>
            <a:ext cx="3873875" cy="4463948"/>
          </a:xfrm>
        </p:spPr>
        <p:txBody>
          <a:bodyPr>
            <a:normAutofit fontScale="77500" lnSpcReduction="20000"/>
          </a:bodyPr>
          <a:lstStyle/>
          <a:p>
            <a:pPr marL="34290" indent="0">
              <a:buNone/>
            </a:pPr>
            <a:r>
              <a:rPr lang="en-US" sz="3500" b="1" dirty="0"/>
              <a:t>Hailing</a:t>
            </a:r>
          </a:p>
          <a:p>
            <a:pPr marL="205740" lvl="1" indent="0">
              <a:buNone/>
            </a:pPr>
            <a:r>
              <a:rPr lang="en-US" sz="3000" dirty="0"/>
              <a:t>Call name, await response</a:t>
            </a:r>
          </a:p>
          <a:p>
            <a:pPr marL="34290" indent="0">
              <a:buNone/>
            </a:pPr>
            <a:r>
              <a:rPr lang="en-US" sz="3500" b="1" dirty="0"/>
              <a:t>Orienting</a:t>
            </a:r>
          </a:p>
          <a:p>
            <a:pPr marL="205740" lvl="1" indent="0">
              <a:buNone/>
            </a:pPr>
            <a:r>
              <a:rPr lang="en-US" sz="3000" dirty="0"/>
              <a:t>Eye contact</a:t>
            </a:r>
          </a:p>
          <a:p>
            <a:pPr marL="34290" indent="0">
              <a:buNone/>
            </a:pPr>
            <a:r>
              <a:rPr lang="en-US" sz="3500" b="1" dirty="0"/>
              <a:t>Phrasing</a:t>
            </a:r>
          </a:p>
          <a:p>
            <a:pPr marL="205740" lvl="1" indent="0">
              <a:buNone/>
            </a:pPr>
            <a:r>
              <a:rPr lang="en-US" sz="3000" dirty="0"/>
              <a:t>“Would you do Mom a favor and sometime do” x?</a:t>
            </a:r>
          </a:p>
          <a:p>
            <a:pPr marL="205740" lvl="1" indent="0" algn="ctr">
              <a:buNone/>
            </a:pPr>
            <a:r>
              <a:rPr lang="en-US" sz="3000" dirty="0"/>
              <a:t>vs.</a:t>
            </a:r>
            <a:br>
              <a:rPr lang="en-US" sz="3000" dirty="0"/>
            </a:br>
            <a:endParaRPr lang="en-US" sz="3000" dirty="0"/>
          </a:p>
          <a:p>
            <a:pPr marL="205740" lvl="1" indent="0">
              <a:buNone/>
            </a:pPr>
            <a:r>
              <a:rPr lang="en-US" sz="3000" dirty="0"/>
              <a:t>“Please do” x “right </a:t>
            </a:r>
            <a:r>
              <a:rPr lang="en-US" sz="2800" dirty="0"/>
              <a:t>away.”</a:t>
            </a:r>
          </a:p>
          <a:p>
            <a:pPr marL="205740" lvl="1" indent="0">
              <a:buNone/>
            </a:pPr>
            <a:endParaRPr lang="en-US" sz="2400" dirty="0"/>
          </a:p>
          <a:p>
            <a:pPr marL="34290" indent="0">
              <a:buNone/>
            </a:pPr>
            <a:endParaRPr lang="en-US" sz="2600" dirty="0"/>
          </a:p>
          <a:p>
            <a:pPr marL="205740" lvl="1" indent="0">
              <a:buNone/>
            </a:pPr>
            <a:endParaRPr lang="en-US" sz="2400" dirty="0"/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4098" name="Picture 2" descr="http://i.huffpost.com/gen/1600548/images/o-CANCER-TALK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08" y="2611317"/>
            <a:ext cx="4448905" cy="222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54"/>
    </mc:Choice>
    <mc:Fallback xmlns="">
      <p:transition spd="slow" advTm="24305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845" y="328246"/>
            <a:ext cx="8348293" cy="135636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#2. Prepare the child for problem situations.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678" y="2394052"/>
            <a:ext cx="3873875" cy="4463948"/>
          </a:xfrm>
        </p:spPr>
        <p:txBody>
          <a:bodyPr/>
          <a:lstStyle/>
          <a:p>
            <a:pPr marL="34290" indent="0">
              <a:buNone/>
            </a:pPr>
            <a:r>
              <a:rPr lang="en-US" sz="3200" i="1" dirty="0"/>
              <a:t>Here’s what’s going to happen.</a:t>
            </a:r>
          </a:p>
          <a:p>
            <a:pPr marL="34290" indent="0">
              <a:buNone/>
            </a:pPr>
            <a:endParaRPr lang="en-US" sz="3200" i="1" dirty="0"/>
          </a:p>
          <a:p>
            <a:pPr marL="34290" indent="0">
              <a:buNone/>
            </a:pPr>
            <a:r>
              <a:rPr lang="en-US" sz="3200" i="1" dirty="0"/>
              <a:t>Here’s what I expect.</a:t>
            </a:r>
            <a:endParaRPr lang="en-US" sz="2800" i="1" dirty="0"/>
          </a:p>
          <a:p>
            <a:pPr marL="205740" lvl="1" indent="0">
              <a:buNone/>
            </a:pPr>
            <a:endParaRPr lang="en-US" sz="2400" dirty="0"/>
          </a:p>
          <a:p>
            <a:pPr marL="34290" indent="0">
              <a:buNone/>
            </a:pPr>
            <a:endParaRPr lang="en-US" sz="2600" dirty="0"/>
          </a:p>
          <a:p>
            <a:pPr marL="205740" lvl="1" indent="0">
              <a:buNone/>
            </a:pPr>
            <a:endParaRPr lang="en-US" sz="2400" dirty="0"/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32845" y="1892890"/>
            <a:ext cx="4045340" cy="433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51"/>
    </mc:Choice>
    <mc:Fallback xmlns="">
      <p:transition spd="slow" advTm="9725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30" y="468923"/>
            <a:ext cx="8445009" cy="13563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#3. Inform. Don’t accuse.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9490" y="2713306"/>
            <a:ext cx="7404653" cy="900332"/>
          </a:xfrm>
        </p:spPr>
        <p:txBody>
          <a:bodyPr>
            <a:noAutofit/>
          </a:bodyPr>
          <a:lstStyle/>
          <a:p>
            <a:pPr marL="34290" indent="0" algn="ctr">
              <a:buNone/>
            </a:pPr>
            <a:r>
              <a:rPr lang="en-US" sz="4000" dirty="0"/>
              <a:t>Accusations REQUIRE people to defend themselves.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49315" y="993531"/>
          <a:ext cx="8528538" cy="4730261"/>
        </p:xfrm>
        <a:graphic>
          <a:graphicData uri="http://schemas.openxmlformats.org/drawingml/2006/table">
            <a:tbl>
              <a:tblPr firstRow="1" bandRow="1"/>
              <a:tblGrid>
                <a:gridCol w="426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4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ACCUSATION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10">
                <a:tc>
                  <a:txBody>
                    <a:bodyPr/>
                    <a:lstStyle/>
                    <a:p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 always leave your dirty clothes on the floor!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Dirty clothes belong in the hamper.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026">
                <a:tc>
                  <a:txBody>
                    <a:bodyPr/>
                    <a:lstStyle/>
                    <a:p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 yelling!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hear you better with a calm voice.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026">
                <a:tc>
                  <a:txBody>
                    <a:bodyPr/>
                    <a:lstStyle/>
                    <a:p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HURRY UP!!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is short, please make your choice.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1" y="495300"/>
            <a:ext cx="8528538" cy="13563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#4. Ask questions to prompt solutions.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6901" y="2302412"/>
          <a:ext cx="8528538" cy="4390794"/>
        </p:xfrm>
        <a:graphic>
          <a:graphicData uri="http://schemas.openxmlformats.org/drawingml/2006/table">
            <a:tbl>
              <a:tblPr firstRow="1" bandRow="1"/>
              <a:tblGrid>
                <a:gridCol w="426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740"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many times have I told you to wash your face!?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can you do to get your face clean?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398"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out the garbage!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job did you agree to do earlier?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900"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DRESSED!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the best way to get dressed so we can be on time?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1" y="495300"/>
            <a:ext cx="8528538" cy="135636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#4. Ask questions to prompt solutions.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6901" y="2179320"/>
          <a:ext cx="8528538" cy="4332370"/>
        </p:xfrm>
        <a:graphic>
          <a:graphicData uri="http://schemas.openxmlformats.org/drawingml/2006/table">
            <a:tbl>
              <a:tblPr firstRow="1" bandRow="1"/>
              <a:tblGrid>
                <a:gridCol w="426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2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10"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Don’t eat that crap!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healthy food choices?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026"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Why are you acting like this in the store?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will you let me know you are tired and ready to go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026"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 can’t watch that show!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can we be sure you are watching appropriate shows?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8DE61-1351-43F4-A8B7-516129643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0"/>
            <a:ext cx="12185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5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56A549-7D75-4A71-A2A0-F66289540CA4}"/>
              </a:ext>
            </a:extLst>
          </p:cNvPr>
          <p:cNvSpPr/>
          <p:nvPr/>
        </p:nvSpPr>
        <p:spPr>
          <a:xfrm>
            <a:off x="162560" y="394692"/>
            <a:ext cx="11866880" cy="5940088"/>
          </a:xfrm>
          <a:prstGeom prst="rect">
            <a:avLst/>
          </a:prstGeom>
          <a:gradFill>
            <a:gsLst>
              <a:gs pos="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45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use of spanking as  disciplinary tool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–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increases aggression in young children in long run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is ineffective in teaching responsibility &amp; self-control.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American Academy of Pediatrics</a:t>
            </a:r>
          </a:p>
        </p:txBody>
      </p:sp>
    </p:spTree>
    <p:extLst>
      <p:ext uri="{BB962C8B-B14F-4D97-AF65-F5344CB8AC3E}">
        <p14:creationId xmlns:p14="http://schemas.microsoft.com/office/powerpoint/2010/main" val="158193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/>
          <a:lstStyle/>
          <a:p>
            <a:r>
              <a:rPr lang="en-US" dirty="0"/>
              <a:t>Just know…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100584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You have to advocate for your child.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Number of students with disorders and disabilities has expanded rapidly.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Range of measures we are expected to take for each child has expanded.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Resources, and funding, have </a:t>
            </a:r>
            <a:r>
              <a:rPr lang="en-US" sz="2800" i="1" dirty="0"/>
              <a:t>not</a:t>
            </a:r>
            <a:r>
              <a:rPr lang="en-US" sz="2800" dirty="0"/>
              <a:t> expanded.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219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56A549-7D75-4A71-A2A0-F66289540CA4}"/>
              </a:ext>
            </a:extLst>
          </p:cNvPr>
          <p:cNvSpPr/>
          <p:nvPr/>
        </p:nvSpPr>
        <p:spPr>
          <a:xfrm>
            <a:off x="162560" y="240804"/>
            <a:ext cx="12202160" cy="5816977"/>
          </a:xfrm>
          <a:prstGeom prst="rect">
            <a:avLst/>
          </a:prstGeom>
          <a:gradFill>
            <a:gsLst>
              <a:gs pos="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45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use of spanking as  disciplinary tool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–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New evidence: may cause harm to child by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affecting brain development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Other methods that teach children right from wrong are safer &amp; more effective.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American Academy of Pediatrics</a:t>
            </a:r>
          </a:p>
        </p:txBody>
      </p:sp>
    </p:spTree>
    <p:extLst>
      <p:ext uri="{BB962C8B-B14F-4D97-AF65-F5344CB8AC3E}">
        <p14:creationId xmlns:p14="http://schemas.microsoft.com/office/powerpoint/2010/main" val="3863993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F6886-1163-41A1-9EAE-CC59F47E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32" y="5005492"/>
            <a:ext cx="8534400" cy="150706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BB289-1F75-4F40-A4B4-436FE6DE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4" y="563034"/>
            <a:ext cx="11179176" cy="461856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Acknowledging goodness</a:t>
            </a:r>
          </a:p>
          <a:p>
            <a:r>
              <a:rPr lang="en-US" sz="4800" dirty="0">
                <a:solidFill>
                  <a:schemeClr val="tx1"/>
                </a:solidFill>
              </a:rPr>
              <a:t>Working on relationship: Trust, affection</a:t>
            </a:r>
          </a:p>
          <a:p>
            <a:r>
              <a:rPr lang="en-US" sz="4800" dirty="0">
                <a:solidFill>
                  <a:schemeClr val="tx1"/>
                </a:solidFill>
              </a:rPr>
              <a:t>Spending no-agenda time together</a:t>
            </a:r>
          </a:p>
        </p:txBody>
      </p:sp>
    </p:spTree>
    <p:extLst>
      <p:ext uri="{BB962C8B-B14F-4D97-AF65-F5344CB8AC3E}">
        <p14:creationId xmlns:p14="http://schemas.microsoft.com/office/powerpoint/2010/main" val="3687926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F6886-1163-41A1-9EAE-CC59F47E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5303520"/>
            <a:ext cx="8534400" cy="150706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BB289-1F75-4F40-A4B4-436FE6DE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684954"/>
            <a:ext cx="11179176" cy="461856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Acknowledging goodness</a:t>
            </a:r>
          </a:p>
          <a:p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Working on relationship: Trust, affection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Spending no-agenda time together</a:t>
            </a:r>
          </a:p>
        </p:txBody>
      </p:sp>
      <p:pic>
        <p:nvPicPr>
          <p:cNvPr id="4098" name="Picture 2" descr="Log Off, Shut Down, Look Up | The PediaBlog">
            <a:extLst>
              <a:ext uri="{FF2B5EF4-FFF2-40B4-BE49-F238E27FC236}">
                <a16:creationId xmlns:a16="http://schemas.microsoft.com/office/drawing/2014/main" id="{AF54863A-3F01-403F-A4C9-D0CCCDB14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52" y="40640"/>
            <a:ext cx="6776720" cy="338836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4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BB289-1F75-4F40-A4B4-436FE6DE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684954"/>
            <a:ext cx="11179176" cy="46185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Spending no-agenda time together</a:t>
            </a:r>
          </a:p>
        </p:txBody>
      </p:sp>
      <p:pic>
        <p:nvPicPr>
          <p:cNvPr id="5122" name="Picture 2" descr="Bringing a Family Together: Nature's Blueprint Part 4 ...">
            <a:extLst>
              <a:ext uri="{FF2B5EF4-FFF2-40B4-BE49-F238E27FC236}">
                <a16:creationId xmlns:a16="http://schemas.microsoft.com/office/drawing/2014/main" id="{E1A5D3AA-5AB9-4C17-8E46-35448CB4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2" y="-116840"/>
            <a:ext cx="7091680" cy="35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97B2-1A7F-4587-9BB4-9EC63E8C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80" y="5275897"/>
            <a:ext cx="8534400" cy="1507067"/>
          </a:xfrm>
        </p:spPr>
        <p:txBody>
          <a:bodyPr/>
          <a:lstStyle/>
          <a:p>
            <a:r>
              <a:rPr lang="en-US" dirty="0"/>
              <a:t>Disclaimer!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CDC2-FEB4-476C-BA9C-34700D2A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For children with developmental, medical, physical, behavioral, and emotional difficulties, parents should seek guidance from health care professionals with a professional relationship with their children.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Nothing in this talk should take the place of professional consultation.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Parents with difficulties controlling their anger when disciplining their children should seek professional guidance.</a:t>
            </a:r>
          </a:p>
        </p:txBody>
      </p:sp>
    </p:spTree>
    <p:extLst>
      <p:ext uri="{BB962C8B-B14F-4D97-AF65-F5344CB8AC3E}">
        <p14:creationId xmlns:p14="http://schemas.microsoft.com/office/powerpoint/2010/main" val="2982788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611" y="451338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won’t my child listen?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4447" y="2461845"/>
            <a:ext cx="7404653" cy="4038600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4800" dirty="0"/>
              <a:t>Parents inadvertently teach child not to listen until screamed at.</a:t>
            </a:r>
          </a:p>
        </p:txBody>
      </p:sp>
    </p:spTree>
    <p:extLst>
      <p:ext uri="{BB962C8B-B14F-4D97-AF65-F5344CB8AC3E}">
        <p14:creationId xmlns:p14="http://schemas.microsoft.com/office/powerpoint/2010/main" val="836578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674" y="2114550"/>
            <a:ext cx="7404653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y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359071"/>
            <a:ext cx="6437354" cy="4593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385EF-ED92-4E1A-B9E8-8FA0675527A6}"/>
              </a:ext>
            </a:extLst>
          </p:cNvPr>
          <p:cNvCxnSpPr/>
          <p:nvPr/>
        </p:nvCxnSpPr>
        <p:spPr>
          <a:xfrm>
            <a:off x="1635760" y="2370668"/>
            <a:ext cx="10556240" cy="7112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674" y="2114550"/>
            <a:ext cx="7404653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y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359071"/>
            <a:ext cx="6437354" cy="459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81F478-D699-454E-9F67-96434E11FFF5}"/>
              </a:ext>
            </a:extLst>
          </p:cNvPr>
          <p:cNvSpPr/>
          <p:nvPr/>
        </p:nvSpPr>
        <p:spPr>
          <a:xfrm>
            <a:off x="6035040" y="2406228"/>
            <a:ext cx="4114800" cy="44162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385EF-ED92-4E1A-B9E8-8FA0675527A6}"/>
              </a:ext>
            </a:extLst>
          </p:cNvPr>
          <p:cNvCxnSpPr/>
          <p:nvPr/>
        </p:nvCxnSpPr>
        <p:spPr>
          <a:xfrm>
            <a:off x="1635760" y="2365588"/>
            <a:ext cx="10556240" cy="7112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01F62E1-446D-4939-A2C4-38BA0ED2CC32}"/>
              </a:ext>
            </a:extLst>
          </p:cNvPr>
          <p:cNvSpPr/>
          <p:nvPr/>
        </p:nvSpPr>
        <p:spPr>
          <a:xfrm>
            <a:off x="9330372" y="4114799"/>
            <a:ext cx="1215708" cy="9150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56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674" y="2114550"/>
            <a:ext cx="7404653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y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359071"/>
            <a:ext cx="6437354" cy="459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81F478-D699-454E-9F67-96434E11FFF5}"/>
              </a:ext>
            </a:extLst>
          </p:cNvPr>
          <p:cNvSpPr/>
          <p:nvPr/>
        </p:nvSpPr>
        <p:spPr>
          <a:xfrm>
            <a:off x="6035040" y="2406228"/>
            <a:ext cx="4114800" cy="44162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385EF-ED92-4E1A-B9E8-8FA0675527A6}"/>
              </a:ext>
            </a:extLst>
          </p:cNvPr>
          <p:cNvCxnSpPr/>
          <p:nvPr/>
        </p:nvCxnSpPr>
        <p:spPr>
          <a:xfrm>
            <a:off x="1635760" y="2365588"/>
            <a:ext cx="10556240" cy="7112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01F62E1-446D-4939-A2C4-38BA0ED2CC32}"/>
              </a:ext>
            </a:extLst>
          </p:cNvPr>
          <p:cNvSpPr/>
          <p:nvPr/>
        </p:nvSpPr>
        <p:spPr>
          <a:xfrm>
            <a:off x="9330372" y="4114799"/>
            <a:ext cx="1215708" cy="9150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F8C0D77-CA93-4561-BA8B-EA5F69AB545E}"/>
              </a:ext>
            </a:extLst>
          </p:cNvPr>
          <p:cNvSpPr/>
          <p:nvPr/>
        </p:nvSpPr>
        <p:spPr>
          <a:xfrm rot="17744095" flipH="1">
            <a:off x="2137781" y="-855169"/>
            <a:ext cx="7417727" cy="7304526"/>
          </a:xfrm>
          <a:prstGeom prst="cloudCallou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0415E-140C-40E4-8292-201D69102697}"/>
              </a:ext>
            </a:extLst>
          </p:cNvPr>
          <p:cNvSpPr txBox="1"/>
          <p:nvPr/>
        </p:nvSpPr>
        <p:spPr>
          <a:xfrm>
            <a:off x="3068320" y="420771"/>
            <a:ext cx="67300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Did I hear something?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She’s not mad yet.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I’m good.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She’s not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mad yet. I’m good.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Uh-oh. Getting close.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She’s screaming, better get up and do it.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18" y="563489"/>
            <a:ext cx="10287521" cy="58615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Breaking out of the spiral.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193" y="1608992"/>
            <a:ext cx="8475784" cy="495007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5400" b="1" dirty="0">
                <a:solidFill>
                  <a:schemeClr val="tx1"/>
                </a:solidFill>
              </a:rPr>
              <a:t>1 directive	</a:t>
            </a:r>
          </a:p>
          <a:p>
            <a:pPr marL="34290" indent="0">
              <a:buNone/>
            </a:pPr>
            <a:r>
              <a:rPr lang="en-US" sz="5400" b="1" dirty="0">
                <a:solidFill>
                  <a:schemeClr val="tx1"/>
                </a:solidFill>
              </a:rPr>
              <a:t>1 warning</a:t>
            </a:r>
          </a:p>
          <a:p>
            <a:pPr marL="34290" indent="0">
              <a:buNone/>
            </a:pPr>
            <a:r>
              <a:rPr lang="en-US" sz="5400" b="1" dirty="0">
                <a:solidFill>
                  <a:schemeClr val="tx1"/>
                </a:solidFill>
              </a:rPr>
              <a:t>1 consequence</a:t>
            </a:r>
          </a:p>
          <a:p>
            <a:pPr marL="34290" indent="0">
              <a:buNone/>
            </a:pPr>
            <a:br>
              <a:rPr lang="en-US" sz="2800" i="1" dirty="0"/>
            </a:br>
            <a:endParaRPr lang="en-US" sz="2800" i="1" dirty="0"/>
          </a:p>
          <a:p>
            <a:pPr marL="49149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36A7-F785-419D-86E7-3CF73761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discuss with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1789-866B-45B7-AFB5-EF61617EC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Staff training on ADHD. (When was the last time &amp; how much?)</a:t>
            </a:r>
          </a:p>
          <a:p>
            <a:r>
              <a:rPr lang="en-US" sz="3200" dirty="0"/>
              <a:t>What is our plan for this student with ADHD?</a:t>
            </a:r>
          </a:p>
          <a:p>
            <a:r>
              <a:rPr lang="en-US" sz="3200" dirty="0"/>
              <a:t>Section 504 and Special Education</a:t>
            </a:r>
          </a:p>
          <a:p>
            <a:r>
              <a:rPr lang="en-US" sz="3200" dirty="0"/>
              <a:t>Reduction of homework</a:t>
            </a:r>
          </a:p>
          <a:p>
            <a:r>
              <a:rPr lang="en-US" sz="3200" dirty="0"/>
              <a:t>Consideration of role of impulsivity in disciplinary matters.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76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92" y="135792"/>
            <a:ext cx="12288128" cy="6894928"/>
          </a:xfrm>
        </p:spPr>
        <p:txBody>
          <a:bodyPr>
            <a:normAutofit fontScale="85000" lnSpcReduction="20000"/>
          </a:bodyPr>
          <a:lstStyle/>
          <a:p>
            <a:pPr marL="34290" indent="0">
              <a:buNone/>
            </a:pPr>
            <a:r>
              <a:rPr lang="en-US" sz="3800" i="1" dirty="0">
                <a:solidFill>
                  <a:schemeClr val="tx1"/>
                </a:solidFill>
              </a:rPr>
              <a:t>Begin with </a:t>
            </a:r>
            <a:r>
              <a:rPr lang="en-US" sz="3800" b="1" i="1" dirty="0">
                <a:solidFill>
                  <a:schemeClr val="tx1"/>
                </a:solidFill>
              </a:rPr>
              <a:t>preparation</a:t>
            </a:r>
            <a:r>
              <a:rPr lang="en-US" sz="3800" i="1" dirty="0">
                <a:solidFill>
                  <a:schemeClr val="tx1"/>
                </a:solidFill>
              </a:rPr>
              <a:t>.</a:t>
            </a:r>
          </a:p>
          <a:p>
            <a:pPr marL="34290" indent="0">
              <a:buNone/>
            </a:pPr>
            <a:r>
              <a:rPr lang="en-US" sz="6400" b="1" dirty="0">
                <a:solidFill>
                  <a:schemeClr val="tx1"/>
                </a:solidFill>
              </a:rPr>
              <a:t>1</a:t>
            </a:r>
            <a:r>
              <a:rPr lang="en-US" sz="5200" b="1" dirty="0">
                <a:solidFill>
                  <a:schemeClr val="tx1"/>
                </a:solidFill>
              </a:rPr>
              <a:t> directive, </a:t>
            </a:r>
            <a:r>
              <a:rPr lang="en-US" sz="4100" dirty="0">
                <a:solidFill>
                  <a:schemeClr val="tx1"/>
                </a:solidFill>
              </a:rPr>
              <a:t>given properly.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Compliance?:  Acknowledge, thank.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No compliance?:     </a:t>
            </a:r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pPr marL="34290" indent="0">
              <a:buNone/>
            </a:pPr>
            <a:r>
              <a:rPr lang="en-US" sz="6400" b="1" dirty="0">
                <a:solidFill>
                  <a:schemeClr val="tx1"/>
                </a:solidFill>
              </a:rPr>
              <a:t>1</a:t>
            </a:r>
            <a:r>
              <a:rPr lang="en-US" sz="5200" b="1" dirty="0">
                <a:solidFill>
                  <a:schemeClr val="tx1"/>
                </a:solidFill>
              </a:rPr>
              <a:t> warning.</a:t>
            </a:r>
          </a:p>
          <a:p>
            <a:pPr marL="205740" lvl="1" indent="0">
              <a:buNone/>
            </a:pPr>
            <a:r>
              <a:rPr lang="en-US" sz="3100" dirty="0">
                <a:solidFill>
                  <a:schemeClr val="tx1"/>
                </a:solidFill>
              </a:rPr>
              <a:t>Warning:  </a:t>
            </a:r>
            <a:r>
              <a:rPr lang="en-US" sz="3100" i="1" dirty="0">
                <a:solidFill>
                  <a:schemeClr val="tx1"/>
                </a:solidFill>
              </a:rPr>
              <a:t>If you don’t do what I say, then (consequence.)</a:t>
            </a:r>
            <a:endParaRPr lang="en-US" sz="3600" dirty="0">
              <a:solidFill>
                <a:schemeClr val="tx1"/>
              </a:solidFill>
            </a:endParaRP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Compliance?   Acknowledge, thank.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No compliance:     </a:t>
            </a:r>
          </a:p>
          <a:p>
            <a:pPr marL="34290" indent="0">
              <a:buNone/>
            </a:pPr>
            <a:r>
              <a:rPr lang="en-US" sz="5200" b="1" dirty="0">
                <a:solidFill>
                  <a:schemeClr val="tx1"/>
                </a:solidFill>
              </a:rPr>
              <a:t>Consequence applied.</a:t>
            </a:r>
          </a:p>
          <a:p>
            <a:pPr marL="491490" lvl="1" indent="0">
              <a:buNone/>
            </a:pPr>
            <a:r>
              <a:rPr lang="en-US" sz="31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warning is ignored, don’t accept “OK, OK, I’ll do it!”</a:t>
            </a:r>
            <a:br>
              <a:rPr lang="en-US" sz="2600" i="1" dirty="0"/>
            </a:br>
            <a:endParaRPr lang="en-US" sz="2600" i="1" dirty="0"/>
          </a:p>
          <a:p>
            <a:pPr marL="49149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5F76-56CF-4197-9F2E-BA40C39D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2" y="5051213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Time-out does not work without time-in!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64FC5B-7D31-4F99-9E6D-A43A0E966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024" y="187960"/>
            <a:ext cx="6902711" cy="460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448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2247-222A-45A6-9C0C-A12A5987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06984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/>
              <a:t>What triggers time-out?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4B4361-92F3-499C-8AC0-76FED9EBDC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7412" y="96520"/>
          <a:ext cx="10075227" cy="497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615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9095B34E-3E95-47DC-A3AF-9AC2108DD68D}"/>
              </a:ext>
            </a:extLst>
          </p:cNvPr>
          <p:cNvSpPr/>
          <p:nvPr/>
        </p:nvSpPr>
        <p:spPr>
          <a:xfrm>
            <a:off x="1679892" y="609600"/>
            <a:ext cx="8686800" cy="45618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32247-222A-45A6-9C0C-A12A5987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06984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/>
              <a:t>What triggers time-out?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019B-BE97-48D8-ABF3-B343E701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ile:Blank stop sign octagon.svg - Wikimedia Commons">
            <a:extLst>
              <a:ext uri="{FF2B5EF4-FFF2-40B4-BE49-F238E27FC236}">
                <a16:creationId xmlns:a16="http://schemas.microsoft.com/office/drawing/2014/main" id="{C316859D-01A2-4E7E-86E6-0983CEECB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76200"/>
            <a:ext cx="4993640" cy="49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E067BA-D73A-46A5-950C-401E56CF3B3F}"/>
              </a:ext>
            </a:extLst>
          </p:cNvPr>
          <p:cNvSpPr txBox="1"/>
          <p:nvPr/>
        </p:nvSpPr>
        <p:spPr>
          <a:xfrm>
            <a:off x="3403600" y="685800"/>
            <a:ext cx="406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CLEARLY ESTABLISHED RULE BROKEN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ESPECIALLY AGGRESSION</a:t>
            </a:r>
          </a:p>
        </p:txBody>
      </p:sp>
    </p:spTree>
    <p:extLst>
      <p:ext uri="{BB962C8B-B14F-4D97-AF65-F5344CB8AC3E}">
        <p14:creationId xmlns:p14="http://schemas.microsoft.com/office/powerpoint/2010/main" val="1629627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B88-EC06-4AE3-B9FE-81787F38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506720"/>
            <a:ext cx="10227628" cy="1087119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GUIDELINES for </a:t>
            </a:r>
            <a:r>
              <a:rPr lang="en-US" sz="60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first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A06C7-DA14-4A64-9531-5F7B4516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4161"/>
            <a:ext cx="9953308" cy="532383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Calmly, confidently explain procedure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advance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starting your T-O program</a:t>
            </a:r>
          </a:p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prepared to spend some time getting over “the hump”</a:t>
            </a:r>
          </a:p>
        </p:txBody>
      </p:sp>
    </p:spTree>
    <p:extLst>
      <p:ext uri="{BB962C8B-B14F-4D97-AF65-F5344CB8AC3E}">
        <p14:creationId xmlns:p14="http://schemas.microsoft.com/office/powerpoint/2010/main" val="4090121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B88-EC06-4AE3-B9FE-81787F38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506720"/>
            <a:ext cx="10227628" cy="108711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GUIDELINES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A06C7-DA14-4A64-9531-5F7B4516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4161"/>
            <a:ext cx="9953308" cy="532383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 remove child from reinforcement of misbehavior OR from what s/he is doing INSTEAD of what you directed them to do.</a:t>
            </a:r>
          </a:p>
        </p:txBody>
      </p:sp>
    </p:spTree>
    <p:extLst>
      <p:ext uri="{BB962C8B-B14F-4D97-AF65-F5344CB8AC3E}">
        <p14:creationId xmlns:p14="http://schemas.microsoft.com/office/powerpoint/2010/main" val="61918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D6B7-90AE-4EF5-87FC-B01F83B8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A98E-E688-4E49-A43B-C59198A1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491788" cy="43840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 time-out with as few words as possible</a:t>
            </a:r>
          </a:p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while in time-out</a:t>
            </a:r>
          </a:p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eye contact, no talking</a:t>
            </a:r>
          </a:p>
        </p:txBody>
      </p:sp>
    </p:spTree>
    <p:extLst>
      <p:ext uri="{BB962C8B-B14F-4D97-AF65-F5344CB8AC3E}">
        <p14:creationId xmlns:p14="http://schemas.microsoft.com/office/powerpoint/2010/main" val="867244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D6B7-90AE-4EF5-87FC-B01F83B8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A98E-E688-4E49-A43B-C59198A1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491788" cy="43840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must not be doing anything: Isolate from others as much as possible. No interaction!</a:t>
            </a:r>
          </a:p>
        </p:txBody>
      </p:sp>
    </p:spTree>
    <p:extLst>
      <p:ext uri="{BB962C8B-B14F-4D97-AF65-F5344CB8AC3E}">
        <p14:creationId xmlns:p14="http://schemas.microsoft.com/office/powerpoint/2010/main" val="710967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D6B7-90AE-4EF5-87FC-B01F83B8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A98E-E688-4E49-A43B-C59198A1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1263948" cy="43840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to 5 minutes in time-out, with added time as needed to get calm (sad / angry OK, bad behavior not OK)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on when it’s over. Don’t talk about it.</a:t>
            </a:r>
          </a:p>
        </p:txBody>
      </p:sp>
    </p:spTree>
    <p:extLst>
      <p:ext uri="{BB962C8B-B14F-4D97-AF65-F5344CB8AC3E}">
        <p14:creationId xmlns:p14="http://schemas.microsoft.com/office/powerpoint/2010/main" val="355617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1C2698-AF48-4012-B58D-CB631865B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796" y="106679"/>
            <a:ext cx="4788004" cy="637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B1059-5CB0-449B-839A-1F6EBC46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" y="3715172"/>
            <a:ext cx="8534400" cy="1507067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Troubleshooting?</a:t>
            </a:r>
          </a:p>
        </p:txBody>
      </p:sp>
    </p:spTree>
    <p:extLst>
      <p:ext uri="{BB962C8B-B14F-4D97-AF65-F5344CB8AC3E}">
        <p14:creationId xmlns:p14="http://schemas.microsoft.com/office/powerpoint/2010/main" val="100549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0"/>
            <a:ext cx="6066504" cy="723900"/>
          </a:xfrm>
        </p:spPr>
        <p:txBody>
          <a:bodyPr>
            <a:noAutofit/>
          </a:bodyPr>
          <a:lstStyle/>
          <a:p>
            <a:r>
              <a:rPr lang="en-US" sz="4800" dirty="0"/>
              <a:t>The curse:  </a:t>
            </a:r>
            <a:br>
              <a:rPr lang="en-US" sz="3600" dirty="0"/>
            </a:br>
            <a:r>
              <a:rPr lang="en-US" sz="3600" dirty="0"/>
              <a:t>Almost no one the student encounters truly understands the disorder.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1" y="23622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encrypted-tbn2.google.com/images?q=tbn:ANd9GcQn8yDP3qozBhWhjo1QOCiioWwL5QBHF7b0VsdnaZUeXgGj3ReK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0"/>
            <a:ext cx="268205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19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0" y="2257425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adolescents / teens?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799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43177" y="504825"/>
            <a:ext cx="7404653" cy="57531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4400" dirty="0"/>
              <a:t>How do we deal with…disrespect, challenging, noncompliant behavior in an adolescent or teenager?</a:t>
            </a:r>
          </a:p>
          <a:p>
            <a:pPr eaLnBrk="1" hangingPunct="1"/>
            <a:endParaRPr lang="en-US" altLang="en-US" sz="4400" dirty="0"/>
          </a:p>
          <a:p>
            <a:pPr eaLnBrk="1" hangingPunct="1"/>
            <a:r>
              <a:rPr lang="en-US" altLang="en-US" sz="4400" dirty="0"/>
              <a:t>Don’t be reactive and impulsive. Take a longer-haul approach with consequences linked to behavior.</a:t>
            </a:r>
          </a:p>
        </p:txBody>
      </p:sp>
    </p:spTree>
    <p:extLst>
      <p:ext uri="{BB962C8B-B14F-4D97-AF65-F5344CB8AC3E}">
        <p14:creationId xmlns:p14="http://schemas.microsoft.com/office/powerpoint/2010/main" val="3970946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954747">
            <a:off x="1789706" y="721994"/>
            <a:ext cx="8587740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Does it really matter if I follow the rules?</a:t>
            </a:r>
          </a:p>
        </p:txBody>
      </p:sp>
      <p:pic>
        <p:nvPicPr>
          <p:cNvPr id="5122" name="Picture 2" descr="Image result for curious teena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428875"/>
            <a:ext cx="4543425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209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444750" y="2362201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Miriam Fixed" panose="020B0604020202020204" pitchFamily="49" charset="-79"/>
                <a:cs typeface="Miriam Fixed" panose="020B0604020202020204" pitchFamily="49" charset="-79"/>
              </a:rPr>
              <a:t>What do we </a:t>
            </a:r>
            <a:r>
              <a:rPr lang="en-US" altLang="en-US" i="1">
                <a:latin typeface="Miriam Fixed" panose="020B0604020202020204" pitchFamily="49" charset="-79"/>
                <a:cs typeface="Miriam Fixed" panose="020B0604020202020204" pitchFamily="49" charset="-79"/>
              </a:rPr>
              <a:t>owe</a:t>
            </a:r>
            <a:r>
              <a:rPr lang="en-US" altLang="en-US">
                <a:latin typeface="Miriam Fixed" panose="020B0604020202020204" pitchFamily="49" charset="-79"/>
                <a:cs typeface="Miriam Fixed" panose="020B0604020202020204" pitchFamily="49" charset="-79"/>
              </a:rPr>
              <a:t> our kids?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84752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Miriam Fixed" panose="020B0604020202020204" pitchFamily="49" charset="-79"/>
                <a:cs typeface="Miriam Fixed" panose="020B0604020202020204" pitchFamily="49" charset="-79"/>
              </a:rPr>
              <a:t>The non-negotiables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lvl="1" indent="0" algn="ctr">
              <a:buNone/>
              <a:defRPr/>
            </a:pPr>
            <a:r>
              <a:rPr lang="en-US" altLang="en-US" sz="3600" dirty="0"/>
              <a:t>Food &amp; Water</a:t>
            </a:r>
          </a:p>
          <a:p>
            <a:pPr marL="344170" lvl="1" indent="0" algn="ctr">
              <a:buNone/>
              <a:defRPr/>
            </a:pPr>
            <a:r>
              <a:rPr lang="en-US" altLang="en-US" sz="3600" dirty="0"/>
              <a:t>Shelter</a:t>
            </a:r>
          </a:p>
          <a:p>
            <a:pPr marL="344170" lvl="1" indent="0" algn="ctr">
              <a:buNone/>
              <a:defRPr/>
            </a:pPr>
            <a:r>
              <a:rPr lang="en-US" altLang="en-US" sz="3600" dirty="0"/>
              <a:t>School</a:t>
            </a:r>
          </a:p>
          <a:p>
            <a:pPr marL="344170" lvl="1" indent="0" algn="ctr">
              <a:buNone/>
              <a:defRPr/>
            </a:pPr>
            <a:r>
              <a:rPr lang="en-US" altLang="en-US" sz="3600" dirty="0"/>
              <a:t>Healthcare</a:t>
            </a:r>
          </a:p>
          <a:p>
            <a:pPr marL="344170" lvl="1" indent="0" algn="ctr">
              <a:buNone/>
              <a:defRPr/>
            </a:pPr>
            <a:r>
              <a:rPr lang="en-US" altLang="en-US" sz="3600" dirty="0"/>
              <a:t>Clothing</a:t>
            </a:r>
          </a:p>
          <a:p>
            <a:pPr marL="344170" lvl="1" indent="0" algn="ctr">
              <a:buNone/>
              <a:defRPr/>
            </a:pPr>
            <a:r>
              <a:rPr lang="en-US" altLang="en-US" sz="3600" dirty="0"/>
              <a:t>Protection from (some) danger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811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Miriam Fixed" panose="020B0604020202020204" pitchFamily="49" charset="-79"/>
                <a:cs typeface="Miriam Fixed" panose="020B0604020202020204" pitchFamily="49" charset="-79"/>
              </a:rPr>
              <a:t>Raising the unspoiled child?	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Provide your child’s needs and make the rest a “deal”.</a:t>
            </a:r>
          </a:p>
          <a:p>
            <a:pPr eaLnBrk="1" hangingPunct="1"/>
            <a:r>
              <a:rPr lang="en-US" altLang="en-US" sz="4400" dirty="0"/>
              <a:t>The deal: I, as your parent, will enrich your life in exchange for respect, civility, basic obedience, you taking care of your responsibilities, etc.</a:t>
            </a:r>
          </a:p>
        </p:txBody>
      </p:sp>
    </p:spTree>
    <p:extLst>
      <p:ext uri="{BB962C8B-B14F-4D97-AF65-F5344CB8AC3E}">
        <p14:creationId xmlns:p14="http://schemas.microsoft.com/office/powerpoint/2010/main" val="356058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85800"/>
            <a:ext cx="80772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/>
              <a:t>Homework</a:t>
            </a:r>
            <a:endParaRPr lang="en-US" sz="2800" dirty="0"/>
          </a:p>
          <a:p>
            <a:r>
              <a:rPr lang="en-US" sz="3200" dirty="0"/>
              <a:t>Reduce as much as you are able and willing, provide more time WITH PROMPTS and support.</a:t>
            </a:r>
          </a:p>
        </p:txBody>
      </p:sp>
      <p:pic>
        <p:nvPicPr>
          <p:cNvPr id="5122" name="Picture 2" descr="http://pre.cloudfront.goodinc.com/posts/post_half_1282935090homewor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1"/>
            <a:ext cx="3048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www.edconsult.org/Portals/41331/images/frustrated%20teen%20student%20long%20hair%20ad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755572"/>
            <a:ext cx="4048125" cy="268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4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Parenting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9268" cy="5313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F9081-2DDC-2152-EF37-62A53045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807" y="1584103"/>
            <a:ext cx="3228553" cy="48875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30615B-0751-D19F-9314-7411E333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78" y="662945"/>
            <a:ext cx="3527519" cy="53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1705</Words>
  <Application>Microsoft Macintosh PowerPoint</Application>
  <PresentationFormat>Widescreen</PresentationFormat>
  <Paragraphs>266</Paragraphs>
  <Slides>65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Aptos</vt:lpstr>
      <vt:lpstr>Arial</vt:lpstr>
      <vt:lpstr>Calibri</vt:lpstr>
      <vt:lpstr>Century Gothic</vt:lpstr>
      <vt:lpstr>Comic Sans MS</vt:lpstr>
      <vt:lpstr>Constantia</vt:lpstr>
      <vt:lpstr>Courier New</vt:lpstr>
      <vt:lpstr>Miriam Fixed</vt:lpstr>
      <vt:lpstr>Wingdings</vt:lpstr>
      <vt:lpstr>Wingdings 2</vt:lpstr>
      <vt:lpstr>Wingdings 3</vt:lpstr>
      <vt:lpstr>Flow</vt:lpstr>
      <vt:lpstr>Slice</vt:lpstr>
      <vt:lpstr>Treatment</vt:lpstr>
      <vt:lpstr>School and ADHD</vt:lpstr>
      <vt:lpstr>The ideal educational program</vt:lpstr>
      <vt:lpstr>Just know…</vt:lpstr>
      <vt:lpstr>Things to discuss with school</vt:lpstr>
      <vt:lpstr>The curse:   Almost no one the student encounters truly understands the disorder.</vt:lpstr>
      <vt:lpstr>PowerPoint Presentation</vt:lpstr>
      <vt:lpstr>Parenting</vt:lpstr>
      <vt:lpstr>PowerPoint Presentation</vt:lpstr>
      <vt:lpstr>PowerPoint Presentation</vt:lpstr>
      <vt:lpstr>The ADHD family</vt:lpstr>
      <vt:lpstr>PowerPoint Presentation</vt:lpstr>
      <vt:lpstr>Parenting</vt:lpstr>
      <vt:lpstr>Russell Barkley’s Principles (modified)</vt:lpstr>
      <vt:lpstr>Russell Barkley’s Principles (modified)</vt:lpstr>
      <vt:lpstr> a discipline program </vt:lpstr>
      <vt:lpstr>PowerPoint Presentation</vt:lpstr>
      <vt:lpstr>“discipline”</vt:lpstr>
      <vt:lpstr>Effective “discipline”</vt:lpstr>
      <vt:lpstr>Effective discipline</vt:lpstr>
      <vt:lpstr>Discipline harder with ADHD</vt:lpstr>
      <vt:lpstr>Our Responsibilities</vt:lpstr>
      <vt:lpstr>What works?</vt:lpstr>
      <vt:lpstr>What works?</vt:lpstr>
      <vt:lpstr>Teaching your child to listen (and mind)</vt:lpstr>
      <vt:lpstr>Which children have trouble listening and minding?</vt:lpstr>
      <vt:lpstr>Why won’t my child listen?</vt:lpstr>
      <vt:lpstr>Why won’t my child listen?</vt:lpstr>
      <vt:lpstr>Why won’t my child listen?</vt:lpstr>
      <vt:lpstr>PowerPoint Presentation</vt:lpstr>
      <vt:lpstr>Teaching  your child to listen (and mind)</vt:lpstr>
      <vt:lpstr>#1. Be heard. Literally</vt:lpstr>
      <vt:lpstr>#2. Prepare the child for problem situations.</vt:lpstr>
      <vt:lpstr>#3. Inform. Don’t accuse.</vt:lpstr>
      <vt:lpstr>PowerPoint Presentation</vt:lpstr>
      <vt:lpstr>#4. Ask questions to prompt solutions.</vt:lpstr>
      <vt:lpstr>#4. Ask questions to prompt solutions.</vt:lpstr>
      <vt:lpstr>PowerPoint Presentation</vt:lpstr>
      <vt:lpstr>PowerPoint Presentation</vt:lpstr>
      <vt:lpstr>PowerPoint Presentation</vt:lpstr>
      <vt:lpstr>positivity</vt:lpstr>
      <vt:lpstr>positivity</vt:lpstr>
      <vt:lpstr>PowerPoint Presentation</vt:lpstr>
      <vt:lpstr>Disclaimer!</vt:lpstr>
      <vt:lpstr>Why won’t my child listen?</vt:lpstr>
      <vt:lpstr>PowerPoint Presentation</vt:lpstr>
      <vt:lpstr>PowerPoint Presentation</vt:lpstr>
      <vt:lpstr>PowerPoint Presentation</vt:lpstr>
      <vt:lpstr>Breaking out of the spiral. </vt:lpstr>
      <vt:lpstr>PowerPoint Presentation</vt:lpstr>
      <vt:lpstr>Time-out does not work without time-in!</vt:lpstr>
      <vt:lpstr>What triggers time-out?</vt:lpstr>
      <vt:lpstr>What triggers time-out?</vt:lpstr>
      <vt:lpstr>GUIDELINES for first use</vt:lpstr>
      <vt:lpstr>GUIDELINES   </vt:lpstr>
      <vt:lpstr>GUIDELINES</vt:lpstr>
      <vt:lpstr>GUIDELINES</vt:lpstr>
      <vt:lpstr>GUIDELINES</vt:lpstr>
      <vt:lpstr>Troubleshooting?</vt:lpstr>
      <vt:lpstr>What about adolescents / teens?</vt:lpstr>
      <vt:lpstr>PowerPoint Presentation</vt:lpstr>
      <vt:lpstr>Does it really matter if I follow the rules?</vt:lpstr>
      <vt:lpstr>What do we owe our kids?</vt:lpstr>
      <vt:lpstr>The non-negotiables</vt:lpstr>
      <vt:lpstr>Raising the unspoiled child?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Wisely, Dale</dc:creator>
  <cp:lastModifiedBy>Wisely, Dale</cp:lastModifiedBy>
  <cp:revision>2</cp:revision>
  <dcterms:created xsi:type="dcterms:W3CDTF">2024-10-24T01:13:39Z</dcterms:created>
  <dcterms:modified xsi:type="dcterms:W3CDTF">2024-10-24T01:24:05Z</dcterms:modified>
</cp:coreProperties>
</file>