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  <p:sldMasterId id="2147483716" r:id="rId2"/>
  </p:sldMasterIdLst>
  <p:notesMasterIdLst>
    <p:notesMasterId r:id="rId42"/>
  </p:notesMasterIdLst>
  <p:sldIdLst>
    <p:sldId id="299" r:id="rId3"/>
    <p:sldId id="580" r:id="rId4"/>
    <p:sldId id="581" r:id="rId5"/>
    <p:sldId id="582" r:id="rId6"/>
    <p:sldId id="907" r:id="rId7"/>
    <p:sldId id="881" r:id="rId8"/>
    <p:sldId id="882" r:id="rId9"/>
    <p:sldId id="883" r:id="rId10"/>
    <p:sldId id="906" r:id="rId11"/>
    <p:sldId id="908" r:id="rId12"/>
    <p:sldId id="586" r:id="rId13"/>
    <p:sldId id="588" r:id="rId14"/>
    <p:sldId id="486" r:id="rId15"/>
    <p:sldId id="408" r:id="rId16"/>
    <p:sldId id="409" r:id="rId17"/>
    <p:sldId id="420" r:id="rId18"/>
    <p:sldId id="421" r:id="rId19"/>
    <p:sldId id="422" r:id="rId20"/>
    <p:sldId id="424" r:id="rId21"/>
    <p:sldId id="425" r:id="rId22"/>
    <p:sldId id="427" r:id="rId23"/>
    <p:sldId id="428" r:id="rId24"/>
    <p:sldId id="429" r:id="rId25"/>
    <p:sldId id="482" r:id="rId26"/>
    <p:sldId id="598" r:id="rId27"/>
    <p:sldId id="309" r:id="rId28"/>
    <p:sldId id="878" r:id="rId29"/>
    <p:sldId id="599" r:id="rId30"/>
    <p:sldId id="879" r:id="rId31"/>
    <p:sldId id="880" r:id="rId32"/>
    <p:sldId id="601" r:id="rId33"/>
    <p:sldId id="602" r:id="rId34"/>
    <p:sldId id="603" r:id="rId35"/>
    <p:sldId id="594" r:id="rId36"/>
    <p:sldId id="910" r:id="rId37"/>
    <p:sldId id="911" r:id="rId38"/>
    <p:sldId id="909" r:id="rId39"/>
    <p:sldId id="458" r:id="rId40"/>
    <p:sldId id="733" r:id="rId41"/>
  </p:sldIdLst>
  <p:sldSz cx="18288000" cy="10287000"/>
  <p:notesSz cx="6858000" cy="9144000"/>
  <p:embeddedFontLst>
    <p:embeddedFont>
      <p:font typeface="Garamond" panose="02020404030301010803" pitchFamily="18" charset="0"/>
      <p:regular r:id="rId43"/>
      <p:bold r:id="rId44"/>
      <p:italic r:id="rId45"/>
      <p:boldItalic r:id="rId46"/>
    </p:embeddedFont>
    <p:embeddedFont>
      <p:font typeface="Verdana" panose="020B0604030504040204" pitchFamily="34" charset="0"/>
      <p:regular r:id="rId47"/>
      <p:bold r:id="rId48"/>
      <p:italic r:id="rId49"/>
      <p:boldItalic r:id="rId50"/>
    </p:embeddedFont>
    <p:embeddedFont>
      <p:font typeface="Work Sans" pitchFamily="2" charset="77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FF67"/>
    <a:srgbClr val="ECEDF0"/>
    <a:srgbClr val="767777"/>
    <a:srgbClr val="BCBEBE"/>
    <a:srgbClr val="228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31" autoAdjust="0"/>
    <p:restoredTop sz="94452" autoAdjust="0"/>
  </p:normalViewPr>
  <p:slideViewPr>
    <p:cSldViewPr>
      <p:cViewPr varScale="1">
        <p:scale>
          <a:sx n="51" d="100"/>
          <a:sy n="51" d="100"/>
        </p:scale>
        <p:origin x="264" y="1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4" d="100"/>
        <a:sy n="24" d="100"/>
      </p:scale>
      <p:origin x="0" y="-170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120943952802359E-3"/>
          <c:y val="0"/>
          <c:w val="0.98377581120943958"/>
          <c:h val="0.892289770255546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0160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3.8744512577520727E-2"/>
                  <c:y val="-5.7890188401999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29-924E-ABBF-8181F97D493B}"/>
                </c:ext>
              </c:extLst>
            </c:dLbl>
            <c:dLbl>
              <c:idx val="1"/>
              <c:layout>
                <c:manualLayout>
                  <c:x val="-3.0870206489675516E-2"/>
                  <c:y val="-4.00778227398457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29-924E-ABBF-8181F97D493B}"/>
                </c:ext>
              </c:extLst>
            </c:dLbl>
            <c:dLbl>
              <c:idx val="2"/>
              <c:layout>
                <c:manualLayout>
                  <c:x val="-3.6032448377581121E-2"/>
                  <c:y val="-5.93745522071788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29-924E-ABBF-8181F97D493B}"/>
                </c:ext>
              </c:extLst>
            </c:dLbl>
            <c:dLbl>
              <c:idx val="3"/>
              <c:layout>
                <c:manualLayout>
                  <c:x val="-2.8657817109144543E-2"/>
                  <c:y val="-2.07810932725125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29-924E-ABBF-8181F97D493B}"/>
                </c:ext>
              </c:extLst>
            </c:dLbl>
            <c:dLbl>
              <c:idx val="4"/>
              <c:layout>
                <c:manualLayout>
                  <c:x val="-3.3820058997050199E-2"/>
                  <c:y val="-3.85934589346662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29-924E-ABBF-8181F97D493B}"/>
                </c:ext>
              </c:extLst>
            </c:dLbl>
            <c:dLbl>
              <c:idx val="5"/>
              <c:layout>
                <c:manualLayout>
                  <c:x val="-2.792035398230094E-2"/>
                  <c:y val="-2.52341846880510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29-924E-ABBF-8181F97D493B}"/>
                </c:ext>
              </c:extLst>
            </c:dLbl>
            <c:dLbl>
              <c:idx val="6"/>
              <c:layout>
                <c:manualLayout>
                  <c:x val="-4.414454277286136E-2"/>
                  <c:y val="-3.2656003713948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879056047197637E-2"/>
                      <c:h val="7.36170813573957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1729-924E-ABBF-8181F97D493B}"/>
                </c:ext>
              </c:extLst>
            </c:dLbl>
            <c:dLbl>
              <c:idx val="7"/>
              <c:layout>
                <c:manualLayout>
                  <c:x val="-3.652654867256637E-2"/>
                  <c:y val="-2.2265457077692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29-924E-ABBF-8181F97D493B}"/>
                </c:ext>
              </c:extLst>
            </c:dLbl>
            <c:dLbl>
              <c:idx val="8"/>
              <c:layout>
                <c:manualLayout>
                  <c:x val="-2.4970501474926254E-2"/>
                  <c:y val="-5.64057661573000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879056047197637E-2"/>
                      <c:h val="6.91639899418573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729-924E-ABBF-8181F97D493B}"/>
                </c:ext>
              </c:extLst>
            </c:dLbl>
            <c:dLbl>
              <c:idx val="9"/>
              <c:layout>
                <c:manualLayout>
                  <c:x val="-2.6814159292035507E-2"/>
                  <c:y val="-3.41403675191278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516224188790561E-2"/>
                      <c:h val="6.3226534721139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729-924E-ABBF-8181F97D493B}"/>
                </c:ext>
              </c:extLst>
            </c:dLbl>
            <c:dLbl>
              <c:idx val="10"/>
              <c:layout>
                <c:manualLayout>
                  <c:x val="-2.4046001440085476E-2"/>
                  <c:y val="-5.78901884019994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29-924E-ABBF-8181F97D49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11.6</c:v>
                </c:pt>
                <c:pt idx="1">
                  <c:v>12.5</c:v>
                </c:pt>
                <c:pt idx="2">
                  <c:v>13.2</c:v>
                </c:pt>
                <c:pt idx="3">
                  <c:v>14.5</c:v>
                </c:pt>
                <c:pt idx="4">
                  <c:v>14.5</c:v>
                </c:pt>
                <c:pt idx="5">
                  <c:v>13.9</c:v>
                </c:pt>
                <c:pt idx="6">
                  <c:v>14.2</c:v>
                </c:pt>
                <c:pt idx="7">
                  <c:v>15.2</c:v>
                </c:pt>
                <c:pt idx="8">
                  <c:v>13.6</c:v>
                </c:pt>
                <c:pt idx="9">
                  <c:v>13.5</c:v>
                </c:pt>
                <c:pt idx="10">
                  <c:v>13.2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29-924E-ABBF-8181F97D49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72043072"/>
        <c:axId val="441932352"/>
      </c:lineChart>
      <c:catAx>
        <c:axId val="57204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932352"/>
        <c:crosses val="autoZero"/>
        <c:auto val="1"/>
        <c:lblAlgn val="ctr"/>
        <c:lblOffset val="100"/>
        <c:noMultiLvlLbl val="0"/>
      </c:catAx>
      <c:valAx>
        <c:axId val="441932352"/>
        <c:scaling>
          <c:orientation val="minMax"/>
          <c:min val="8"/>
        </c:scaling>
        <c:delete val="1"/>
        <c:axPos val="l"/>
        <c:numFmt formatCode="General" sourceLinked="1"/>
        <c:majorTickMark val="none"/>
        <c:minorTickMark val="none"/>
        <c:tickLblPos val="nextTo"/>
        <c:crossAx val="57204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35112277631956E-3"/>
          <c:y val="6.5493910876387146E-2"/>
          <c:w val="0.9500704667351364"/>
          <c:h val="0.734032504003036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Crude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10 to 14</c:v>
                </c:pt>
                <c:pt idx="1">
                  <c:v>15 to 19</c:v>
                </c:pt>
                <c:pt idx="2">
                  <c:v>20 to 24</c:v>
                </c:pt>
                <c:pt idx="3">
                  <c:v>25 to 29</c:v>
                </c:pt>
                <c:pt idx="4">
                  <c:v>30 to 34</c:v>
                </c:pt>
                <c:pt idx="5">
                  <c:v>35 to 39</c:v>
                </c:pt>
                <c:pt idx="6">
                  <c:v>40 to 44</c:v>
                </c:pt>
                <c:pt idx="7">
                  <c:v>45 to 49</c:v>
                </c:pt>
                <c:pt idx="8">
                  <c:v>50 to 54</c:v>
                </c:pt>
                <c:pt idx="9">
                  <c:v>55 to 59</c:v>
                </c:pt>
                <c:pt idx="10">
                  <c:v>60 to 64</c:v>
                </c:pt>
                <c:pt idx="11">
                  <c:v>65 to 69</c:v>
                </c:pt>
                <c:pt idx="12">
                  <c:v>70 to 74</c:v>
                </c:pt>
                <c:pt idx="13">
                  <c:v>75 to 79</c:v>
                </c:pt>
                <c:pt idx="14">
                  <c:v>80 to 84</c:v>
                </c:pt>
                <c:pt idx="15">
                  <c:v>85+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2.36</c:v>
                </c:pt>
                <c:pt idx="1">
                  <c:v>10</c:v>
                </c:pt>
                <c:pt idx="2">
                  <c:v>17.07</c:v>
                </c:pt>
                <c:pt idx="3">
                  <c:v>18.32</c:v>
                </c:pt>
                <c:pt idx="4">
                  <c:v>19.73</c:v>
                </c:pt>
                <c:pt idx="5">
                  <c:v>18.73</c:v>
                </c:pt>
                <c:pt idx="6">
                  <c:v>18.739999999999998</c:v>
                </c:pt>
                <c:pt idx="7">
                  <c:v>18.72</c:v>
                </c:pt>
                <c:pt idx="8">
                  <c:v>19.739999999999998</c:v>
                </c:pt>
                <c:pt idx="9">
                  <c:v>19.34</c:v>
                </c:pt>
                <c:pt idx="10">
                  <c:v>18.04</c:v>
                </c:pt>
                <c:pt idx="11">
                  <c:v>15.96</c:v>
                </c:pt>
                <c:pt idx="12">
                  <c:v>15.98</c:v>
                </c:pt>
                <c:pt idx="13">
                  <c:v>19.690000000000001</c:v>
                </c:pt>
                <c:pt idx="14">
                  <c:v>21.17</c:v>
                </c:pt>
                <c:pt idx="15">
                  <c:v>23.02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94-6849-843D-EC495CE68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3361024"/>
        <c:axId val="1606713504"/>
      </c:barChart>
      <c:catAx>
        <c:axId val="153336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713504"/>
        <c:crosses val="autoZero"/>
        <c:auto val="1"/>
        <c:lblAlgn val="ctr"/>
        <c:lblOffset val="100"/>
        <c:noMultiLvlLbl val="0"/>
      </c:catAx>
      <c:valAx>
        <c:axId val="1606713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3361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2648317180063037E-2"/>
          <c:y val="0.11268662693230895"/>
          <c:w val="0.9554230877147083"/>
          <c:h val="0.7983916039682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rate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2B-BC46-9C17-3184078B9E0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EE5A-4AA6-A9D1-B6D02376F3C8}"/>
              </c:ext>
            </c:extLst>
          </c:dPt>
          <c:dLbls>
            <c:dLbl>
              <c:idx val="0"/>
              <c:layout>
                <c:manualLayout>
                  <c:x val="-6.8492934292653093E-3"/>
                  <c:y val="4.8285674426745695E-3"/>
                </c:manualLayout>
              </c:layout>
              <c:tx>
                <c:rich>
                  <a:bodyPr/>
                  <a:lstStyle/>
                  <a:p>
                    <a:fld id="{E4A740A8-210D-0249-85C9-CB23635D4E8D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29189380173632"/>
                      <c:h val="0.196313168964592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32B-BC46-9C17-3184078B9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males</c:v>
                </c:pt>
                <c:pt idx="1">
                  <c:v>females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B-BC46-9C17-3184078B9E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7809840"/>
        <c:axId val="1445007696"/>
      </c:barChart>
      <c:valAx>
        <c:axId val="1445007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7809840"/>
        <c:crosses val="autoZero"/>
        <c:crossBetween val="between"/>
      </c:valAx>
      <c:catAx>
        <c:axId val="1417809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5007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Age-Adjusted Rate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White</c:v>
                </c:pt>
                <c:pt idx="1">
                  <c:v>American Indian / Alaska Native</c:v>
                </c:pt>
                <c:pt idx="2">
                  <c:v>HI Native / Pacific Islander</c:v>
                </c:pt>
                <c:pt idx="3">
                  <c:v>More than One Race</c:v>
                </c:pt>
                <c:pt idx="4">
                  <c:v>Black</c:v>
                </c:pt>
                <c:pt idx="5">
                  <c:v>Asian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15.68</c:v>
                </c:pt>
                <c:pt idx="1">
                  <c:v>14.97</c:v>
                </c:pt>
                <c:pt idx="2">
                  <c:v>10.45</c:v>
                </c:pt>
                <c:pt idx="3">
                  <c:v>8.5</c:v>
                </c:pt>
                <c:pt idx="4">
                  <c:v>7.69</c:v>
                </c:pt>
                <c:pt idx="5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83-154A-91C2-7302F5A6C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4987680"/>
        <c:axId val="1174963104"/>
      </c:barChart>
      <c:catAx>
        <c:axId val="117498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963104"/>
        <c:crosses val="autoZero"/>
        <c:auto val="1"/>
        <c:lblAlgn val="ctr"/>
        <c:lblOffset val="100"/>
        <c:noMultiLvlLbl val="0"/>
      </c:catAx>
      <c:valAx>
        <c:axId val="1174963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98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cs:styleClr val="auto"/>
    </cs:fontRef>
    <cs:spPr/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915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093484-B0CF-4C82-81A3-4FC301D215B3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ED126816-494C-4E68-A11C-95A31505FDA8}">
      <dgm:prSet/>
      <dgm:spPr/>
      <dgm:t>
        <a:bodyPr/>
        <a:lstStyle/>
        <a:p>
          <a:r>
            <a:rPr lang="en-US"/>
            <a:t>Suicide is </a:t>
          </a:r>
          <a:r>
            <a:rPr lang="en-US" b="1"/>
            <a:t>related to brain functions that affect decision-making </a:t>
          </a:r>
          <a:r>
            <a:rPr lang="en-US"/>
            <a:t>and behavioral control, making it difficult for people to find positive solutions</a:t>
          </a:r>
        </a:p>
      </dgm:t>
    </dgm:pt>
    <dgm:pt modelId="{CA117805-6243-4800-8719-0B2A6AF5BC60}" type="parTrans" cxnId="{90A84650-3BDB-4C59-86A5-F5EB97CD0009}">
      <dgm:prSet/>
      <dgm:spPr/>
      <dgm:t>
        <a:bodyPr/>
        <a:lstStyle/>
        <a:p>
          <a:endParaRPr lang="en-US"/>
        </a:p>
      </dgm:t>
    </dgm:pt>
    <dgm:pt modelId="{5D33BC2D-DB28-410A-BFB2-55004292555F}" type="sibTrans" cxnId="{90A84650-3BDB-4C59-86A5-F5EB97CD0009}">
      <dgm:prSet/>
      <dgm:spPr/>
      <dgm:t>
        <a:bodyPr/>
        <a:lstStyle/>
        <a:p>
          <a:endParaRPr lang="en-US"/>
        </a:p>
      </dgm:t>
    </dgm:pt>
    <dgm:pt modelId="{6907CA88-50FE-4BCF-A088-C0F4960A28C3}">
      <dgm:prSet/>
      <dgm:spPr/>
      <dgm:t>
        <a:bodyPr/>
        <a:lstStyle/>
        <a:p>
          <a:r>
            <a:rPr lang="en-US" b="1" dirty="0"/>
            <a:t>Limiting a person’s access to methods </a:t>
          </a:r>
          <a:r>
            <a:rPr lang="en-US" dirty="0"/>
            <a:t>of killing themselves dramatically decreases suicide rates in communities</a:t>
          </a:r>
        </a:p>
      </dgm:t>
    </dgm:pt>
    <dgm:pt modelId="{D68939FF-15B7-4900-8F2E-75890D7FC01B}" type="parTrans" cxnId="{40CD8D93-7CE1-4E6C-A114-E1911DD319B4}">
      <dgm:prSet/>
      <dgm:spPr/>
      <dgm:t>
        <a:bodyPr/>
        <a:lstStyle/>
        <a:p>
          <a:endParaRPr lang="en-US"/>
        </a:p>
      </dgm:t>
    </dgm:pt>
    <dgm:pt modelId="{C8484CC3-B3AD-45FC-8CE1-D4706A7A8529}" type="sibTrans" cxnId="{40CD8D93-7CE1-4E6C-A114-E1911DD319B4}">
      <dgm:prSet/>
      <dgm:spPr/>
      <dgm:t>
        <a:bodyPr/>
        <a:lstStyle/>
        <a:p>
          <a:endParaRPr lang="en-US"/>
        </a:p>
      </dgm:t>
    </dgm:pt>
    <dgm:pt modelId="{1825D882-5F4B-4528-A6FF-5A3669C0DC6A}">
      <dgm:prSet/>
      <dgm:spPr/>
      <dgm:t>
        <a:bodyPr/>
        <a:lstStyle/>
        <a:p>
          <a:r>
            <a:rPr lang="en-US" dirty="0"/>
            <a:t>Ninety percent of people who die by suicide have an underlying — and </a:t>
          </a:r>
          <a:r>
            <a:rPr lang="en-US" b="1" dirty="0"/>
            <a:t>potentially treatable — mental health condition</a:t>
          </a:r>
          <a:endParaRPr lang="en-US" dirty="0"/>
        </a:p>
      </dgm:t>
    </dgm:pt>
    <dgm:pt modelId="{86A0DF27-681E-4473-ACD2-4B8188DE4C4F}" type="parTrans" cxnId="{B51AED53-A692-4C3F-A002-7ED6DD122168}">
      <dgm:prSet/>
      <dgm:spPr/>
      <dgm:t>
        <a:bodyPr/>
        <a:lstStyle/>
        <a:p>
          <a:endParaRPr lang="en-US"/>
        </a:p>
      </dgm:t>
    </dgm:pt>
    <dgm:pt modelId="{58720974-115D-4F1D-8CAA-131702F56785}" type="sibTrans" cxnId="{B51AED53-A692-4C3F-A002-7ED6DD122168}">
      <dgm:prSet/>
      <dgm:spPr/>
      <dgm:t>
        <a:bodyPr/>
        <a:lstStyle/>
        <a:p>
          <a:endParaRPr lang="en-US"/>
        </a:p>
      </dgm:t>
    </dgm:pt>
    <dgm:pt modelId="{7A21CA14-8359-458C-B956-48DB5313B9E5}" type="pres">
      <dgm:prSet presAssocID="{43093484-B0CF-4C82-81A3-4FC301D215B3}" presName="vert0" presStyleCnt="0">
        <dgm:presLayoutVars>
          <dgm:dir/>
          <dgm:animOne val="branch"/>
          <dgm:animLvl val="lvl"/>
        </dgm:presLayoutVars>
      </dgm:prSet>
      <dgm:spPr/>
    </dgm:pt>
    <dgm:pt modelId="{525384F1-CD77-4D06-BD33-9C2FFFD8396E}" type="pres">
      <dgm:prSet presAssocID="{ED126816-494C-4E68-A11C-95A31505FDA8}" presName="thickLine" presStyleLbl="alignNode1" presStyleIdx="0" presStyleCnt="3"/>
      <dgm:spPr/>
    </dgm:pt>
    <dgm:pt modelId="{31D4D4BF-ABD8-4F61-82C7-C393DAA81931}" type="pres">
      <dgm:prSet presAssocID="{ED126816-494C-4E68-A11C-95A31505FDA8}" presName="horz1" presStyleCnt="0"/>
      <dgm:spPr/>
    </dgm:pt>
    <dgm:pt modelId="{B2809C5C-EA1C-40B6-AA9B-07360D8E91E3}" type="pres">
      <dgm:prSet presAssocID="{ED126816-494C-4E68-A11C-95A31505FDA8}" presName="tx1" presStyleLbl="revTx" presStyleIdx="0" presStyleCnt="3"/>
      <dgm:spPr/>
    </dgm:pt>
    <dgm:pt modelId="{03FF4F77-BA1A-4637-AE8F-DC3E644C7E73}" type="pres">
      <dgm:prSet presAssocID="{ED126816-494C-4E68-A11C-95A31505FDA8}" presName="vert1" presStyleCnt="0"/>
      <dgm:spPr/>
    </dgm:pt>
    <dgm:pt modelId="{F068B290-9693-4650-9962-7E8485C17F98}" type="pres">
      <dgm:prSet presAssocID="{6907CA88-50FE-4BCF-A088-C0F4960A28C3}" presName="thickLine" presStyleLbl="alignNode1" presStyleIdx="1" presStyleCnt="3"/>
      <dgm:spPr/>
    </dgm:pt>
    <dgm:pt modelId="{6FFDF2F6-E8A6-443E-A8BD-D93532DC39ED}" type="pres">
      <dgm:prSet presAssocID="{6907CA88-50FE-4BCF-A088-C0F4960A28C3}" presName="horz1" presStyleCnt="0"/>
      <dgm:spPr/>
    </dgm:pt>
    <dgm:pt modelId="{1DCF6194-9C88-4589-A271-1AAFEC6515A0}" type="pres">
      <dgm:prSet presAssocID="{6907CA88-50FE-4BCF-A088-C0F4960A28C3}" presName="tx1" presStyleLbl="revTx" presStyleIdx="1" presStyleCnt="3"/>
      <dgm:spPr/>
    </dgm:pt>
    <dgm:pt modelId="{91C4876E-4043-4436-B969-83515884A177}" type="pres">
      <dgm:prSet presAssocID="{6907CA88-50FE-4BCF-A088-C0F4960A28C3}" presName="vert1" presStyleCnt="0"/>
      <dgm:spPr/>
    </dgm:pt>
    <dgm:pt modelId="{48E2CF52-4BE8-46FC-9602-149247BE687F}" type="pres">
      <dgm:prSet presAssocID="{1825D882-5F4B-4528-A6FF-5A3669C0DC6A}" presName="thickLine" presStyleLbl="alignNode1" presStyleIdx="2" presStyleCnt="3"/>
      <dgm:spPr/>
    </dgm:pt>
    <dgm:pt modelId="{BDC74302-6048-48F0-A415-1259BD787AF0}" type="pres">
      <dgm:prSet presAssocID="{1825D882-5F4B-4528-A6FF-5A3669C0DC6A}" presName="horz1" presStyleCnt="0"/>
      <dgm:spPr/>
    </dgm:pt>
    <dgm:pt modelId="{7DD4A18A-C300-42F2-A758-A56DE28B6CE0}" type="pres">
      <dgm:prSet presAssocID="{1825D882-5F4B-4528-A6FF-5A3669C0DC6A}" presName="tx1" presStyleLbl="revTx" presStyleIdx="2" presStyleCnt="3"/>
      <dgm:spPr/>
    </dgm:pt>
    <dgm:pt modelId="{03A03208-5145-4223-B2E0-DA2A2C558EB2}" type="pres">
      <dgm:prSet presAssocID="{1825D882-5F4B-4528-A6FF-5A3669C0DC6A}" presName="vert1" presStyleCnt="0"/>
      <dgm:spPr/>
    </dgm:pt>
  </dgm:ptLst>
  <dgm:cxnLst>
    <dgm:cxn modelId="{2F4FEA02-F328-45FD-BC2A-837DB5211ADB}" type="presOf" srcId="{6907CA88-50FE-4BCF-A088-C0F4960A28C3}" destId="{1DCF6194-9C88-4589-A271-1AAFEC6515A0}" srcOrd="0" destOrd="0" presId="urn:microsoft.com/office/officeart/2008/layout/LinedList"/>
    <dgm:cxn modelId="{90A84650-3BDB-4C59-86A5-F5EB97CD0009}" srcId="{43093484-B0CF-4C82-81A3-4FC301D215B3}" destId="{ED126816-494C-4E68-A11C-95A31505FDA8}" srcOrd="0" destOrd="0" parTransId="{CA117805-6243-4800-8719-0B2A6AF5BC60}" sibTransId="{5D33BC2D-DB28-410A-BFB2-55004292555F}"/>
    <dgm:cxn modelId="{B51AED53-A692-4C3F-A002-7ED6DD122168}" srcId="{43093484-B0CF-4C82-81A3-4FC301D215B3}" destId="{1825D882-5F4B-4528-A6FF-5A3669C0DC6A}" srcOrd="2" destOrd="0" parTransId="{86A0DF27-681E-4473-ACD2-4B8188DE4C4F}" sibTransId="{58720974-115D-4F1D-8CAA-131702F56785}"/>
    <dgm:cxn modelId="{8A7A0672-EF2B-4C34-A07E-30014B58EA79}" type="presOf" srcId="{1825D882-5F4B-4528-A6FF-5A3669C0DC6A}" destId="{7DD4A18A-C300-42F2-A758-A56DE28B6CE0}" srcOrd="0" destOrd="0" presId="urn:microsoft.com/office/officeart/2008/layout/LinedList"/>
    <dgm:cxn modelId="{40CD8D93-7CE1-4E6C-A114-E1911DD319B4}" srcId="{43093484-B0CF-4C82-81A3-4FC301D215B3}" destId="{6907CA88-50FE-4BCF-A088-C0F4960A28C3}" srcOrd="1" destOrd="0" parTransId="{D68939FF-15B7-4900-8F2E-75890D7FC01B}" sibTransId="{C8484CC3-B3AD-45FC-8CE1-D4706A7A8529}"/>
    <dgm:cxn modelId="{FEEC9E95-2BCA-401A-BA29-5D29BFED49B2}" type="presOf" srcId="{ED126816-494C-4E68-A11C-95A31505FDA8}" destId="{B2809C5C-EA1C-40B6-AA9B-07360D8E91E3}" srcOrd="0" destOrd="0" presId="urn:microsoft.com/office/officeart/2008/layout/LinedList"/>
    <dgm:cxn modelId="{6CB932AA-6D3C-47A4-A7AA-0BF1C305A549}" type="presOf" srcId="{43093484-B0CF-4C82-81A3-4FC301D215B3}" destId="{7A21CA14-8359-458C-B956-48DB5313B9E5}" srcOrd="0" destOrd="0" presId="urn:microsoft.com/office/officeart/2008/layout/LinedList"/>
    <dgm:cxn modelId="{F1A9E162-1195-4282-B0E4-94C6D496C3CC}" type="presParOf" srcId="{7A21CA14-8359-458C-B956-48DB5313B9E5}" destId="{525384F1-CD77-4D06-BD33-9C2FFFD8396E}" srcOrd="0" destOrd="0" presId="urn:microsoft.com/office/officeart/2008/layout/LinedList"/>
    <dgm:cxn modelId="{52F6AD16-92A9-4080-BE91-54580C41C640}" type="presParOf" srcId="{7A21CA14-8359-458C-B956-48DB5313B9E5}" destId="{31D4D4BF-ABD8-4F61-82C7-C393DAA81931}" srcOrd="1" destOrd="0" presId="urn:microsoft.com/office/officeart/2008/layout/LinedList"/>
    <dgm:cxn modelId="{70951DD4-D746-484C-A35C-676A8F46872E}" type="presParOf" srcId="{31D4D4BF-ABD8-4F61-82C7-C393DAA81931}" destId="{B2809C5C-EA1C-40B6-AA9B-07360D8E91E3}" srcOrd="0" destOrd="0" presId="urn:microsoft.com/office/officeart/2008/layout/LinedList"/>
    <dgm:cxn modelId="{541791D9-6F34-44B3-A52E-7F85AE5DBA6D}" type="presParOf" srcId="{31D4D4BF-ABD8-4F61-82C7-C393DAA81931}" destId="{03FF4F77-BA1A-4637-AE8F-DC3E644C7E73}" srcOrd="1" destOrd="0" presId="urn:microsoft.com/office/officeart/2008/layout/LinedList"/>
    <dgm:cxn modelId="{3A244CAF-FD5F-495C-AF4D-BAA6E9256C72}" type="presParOf" srcId="{7A21CA14-8359-458C-B956-48DB5313B9E5}" destId="{F068B290-9693-4650-9962-7E8485C17F98}" srcOrd="2" destOrd="0" presId="urn:microsoft.com/office/officeart/2008/layout/LinedList"/>
    <dgm:cxn modelId="{7F30C0D3-5C22-4EFD-93E1-92EBB4B36DA0}" type="presParOf" srcId="{7A21CA14-8359-458C-B956-48DB5313B9E5}" destId="{6FFDF2F6-E8A6-443E-A8BD-D93532DC39ED}" srcOrd="3" destOrd="0" presId="urn:microsoft.com/office/officeart/2008/layout/LinedList"/>
    <dgm:cxn modelId="{A70E391C-BC61-4E14-9B34-9B097505FD3B}" type="presParOf" srcId="{6FFDF2F6-E8A6-443E-A8BD-D93532DC39ED}" destId="{1DCF6194-9C88-4589-A271-1AAFEC6515A0}" srcOrd="0" destOrd="0" presId="urn:microsoft.com/office/officeart/2008/layout/LinedList"/>
    <dgm:cxn modelId="{E7DE470E-5EF2-4397-A3DE-4CFE8550F9F1}" type="presParOf" srcId="{6FFDF2F6-E8A6-443E-A8BD-D93532DC39ED}" destId="{91C4876E-4043-4436-B969-83515884A177}" srcOrd="1" destOrd="0" presId="urn:microsoft.com/office/officeart/2008/layout/LinedList"/>
    <dgm:cxn modelId="{D361324F-CF5C-450A-BA34-AEE0509AE699}" type="presParOf" srcId="{7A21CA14-8359-458C-B956-48DB5313B9E5}" destId="{48E2CF52-4BE8-46FC-9602-149247BE687F}" srcOrd="4" destOrd="0" presId="urn:microsoft.com/office/officeart/2008/layout/LinedList"/>
    <dgm:cxn modelId="{56556C46-3E8E-4AF8-9EFE-9BE106C58956}" type="presParOf" srcId="{7A21CA14-8359-458C-B956-48DB5313B9E5}" destId="{BDC74302-6048-48F0-A415-1259BD787AF0}" srcOrd="5" destOrd="0" presId="urn:microsoft.com/office/officeart/2008/layout/LinedList"/>
    <dgm:cxn modelId="{DCEDA2B9-EE7C-4AF3-984C-640D840D3A97}" type="presParOf" srcId="{BDC74302-6048-48F0-A415-1259BD787AF0}" destId="{7DD4A18A-C300-42F2-A758-A56DE28B6CE0}" srcOrd="0" destOrd="0" presId="urn:microsoft.com/office/officeart/2008/layout/LinedList"/>
    <dgm:cxn modelId="{EB6415B5-A550-42CF-BB5D-6C3ABFED96B9}" type="presParOf" srcId="{BDC74302-6048-48F0-A415-1259BD787AF0}" destId="{03A03208-5145-4223-B2E0-DA2A2C558EB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5384F1-CD77-4D06-BD33-9C2FFFD8396E}">
      <dsp:nvSpPr>
        <dsp:cNvPr id="0" name=""/>
        <dsp:cNvSpPr/>
      </dsp:nvSpPr>
      <dsp:spPr>
        <a:xfrm>
          <a:off x="0" y="3374"/>
          <a:ext cx="146304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09C5C-EA1C-40B6-AA9B-07360D8E91E3}">
      <dsp:nvSpPr>
        <dsp:cNvPr id="0" name=""/>
        <dsp:cNvSpPr/>
      </dsp:nvSpPr>
      <dsp:spPr>
        <a:xfrm>
          <a:off x="0" y="3374"/>
          <a:ext cx="14630400" cy="23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Suicide is </a:t>
          </a:r>
          <a:r>
            <a:rPr lang="en-US" sz="4800" b="1" kern="1200"/>
            <a:t>related to brain functions that affect decision-making </a:t>
          </a:r>
          <a:r>
            <a:rPr lang="en-US" sz="4800" kern="1200"/>
            <a:t>and behavioral control, making it difficult for people to find positive solutions</a:t>
          </a:r>
        </a:p>
      </dsp:txBody>
      <dsp:txXfrm>
        <a:off x="0" y="3374"/>
        <a:ext cx="14630400" cy="2301609"/>
      </dsp:txXfrm>
    </dsp:sp>
    <dsp:sp modelId="{F068B290-9693-4650-9962-7E8485C17F98}">
      <dsp:nvSpPr>
        <dsp:cNvPr id="0" name=""/>
        <dsp:cNvSpPr/>
      </dsp:nvSpPr>
      <dsp:spPr>
        <a:xfrm>
          <a:off x="0" y="2304984"/>
          <a:ext cx="146304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F6194-9C88-4589-A271-1AAFEC6515A0}">
      <dsp:nvSpPr>
        <dsp:cNvPr id="0" name=""/>
        <dsp:cNvSpPr/>
      </dsp:nvSpPr>
      <dsp:spPr>
        <a:xfrm>
          <a:off x="0" y="2304984"/>
          <a:ext cx="14630400" cy="23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/>
            <a:t>Limiting a person’s access to methods </a:t>
          </a:r>
          <a:r>
            <a:rPr lang="en-US" sz="4800" kern="1200" dirty="0"/>
            <a:t>of killing themselves dramatically decreases suicide rates in communities</a:t>
          </a:r>
        </a:p>
      </dsp:txBody>
      <dsp:txXfrm>
        <a:off x="0" y="2304984"/>
        <a:ext cx="14630400" cy="2301609"/>
      </dsp:txXfrm>
    </dsp:sp>
    <dsp:sp modelId="{48E2CF52-4BE8-46FC-9602-149247BE687F}">
      <dsp:nvSpPr>
        <dsp:cNvPr id="0" name=""/>
        <dsp:cNvSpPr/>
      </dsp:nvSpPr>
      <dsp:spPr>
        <a:xfrm>
          <a:off x="0" y="4606593"/>
          <a:ext cx="146304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4A18A-C300-42F2-A758-A56DE28B6CE0}">
      <dsp:nvSpPr>
        <dsp:cNvPr id="0" name=""/>
        <dsp:cNvSpPr/>
      </dsp:nvSpPr>
      <dsp:spPr>
        <a:xfrm>
          <a:off x="0" y="4606593"/>
          <a:ext cx="14630400" cy="23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Ninety percent of people who die by suicide have an underlying — and </a:t>
          </a:r>
          <a:r>
            <a:rPr lang="en-US" sz="4800" b="1" kern="1200" dirty="0"/>
            <a:t>potentially treatable — mental health condition</a:t>
          </a:r>
          <a:endParaRPr lang="en-US" sz="4800" kern="1200" dirty="0"/>
        </a:p>
      </dsp:txBody>
      <dsp:txXfrm>
        <a:off x="0" y="4606593"/>
        <a:ext cx="14630400" cy="2301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56B48-2A16-C746-A1C3-1206F2F3CA9D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12B8C-1A36-9A42-81C6-C113A0317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>
            <a:extLst>
              <a:ext uri="{FF2B5EF4-FFF2-40B4-BE49-F238E27FC236}">
                <a16:creationId xmlns:a16="http://schemas.microsoft.com/office/drawing/2014/main" id="{AF380F82-8E25-5558-05E6-66155D2670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F95C824-C032-A043-BC3B-BD5D546F561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21187" name="Rectangle 2">
            <a:extLst>
              <a:ext uri="{FF2B5EF4-FFF2-40B4-BE49-F238E27FC236}">
                <a16:creationId xmlns:a16="http://schemas.microsoft.com/office/drawing/2014/main" id="{B1DAB9EA-3DF4-CCF0-3E5A-FFFDFEC48F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>
            <a:extLst>
              <a:ext uri="{FF2B5EF4-FFF2-40B4-BE49-F238E27FC236}">
                <a16:creationId xmlns:a16="http://schemas.microsoft.com/office/drawing/2014/main" id="{05B76C73-1116-01D5-9CD8-4A2ACBAC5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>
            <a:extLst>
              <a:ext uri="{FF2B5EF4-FFF2-40B4-BE49-F238E27FC236}">
                <a16:creationId xmlns:a16="http://schemas.microsoft.com/office/drawing/2014/main" id="{62AEE87D-F057-B344-B417-D47AEC56C6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FF"/>
                </a:solidFill>
                <a:latin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A3960BCA-A1BE-EF4F-93BA-A25530263449}" type="slidenum">
              <a:rPr lang="en-US" altLang="en-US" sz="1200" smtClean="0">
                <a:solidFill>
                  <a:schemeClr val="tx1"/>
                </a:solidFill>
              </a:rPr>
              <a:pPr/>
              <a:t>13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243715" name="Rectangle 2">
            <a:extLst>
              <a:ext uri="{FF2B5EF4-FFF2-40B4-BE49-F238E27FC236}">
                <a16:creationId xmlns:a16="http://schemas.microsoft.com/office/drawing/2014/main" id="{45C0FD80-AD4D-E19A-C321-BDF3DE8C8C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>
            <a:extLst>
              <a:ext uri="{FF2B5EF4-FFF2-40B4-BE49-F238E27FC236}">
                <a16:creationId xmlns:a16="http://schemas.microsoft.com/office/drawing/2014/main" id="{49ACA19E-DFE0-52E1-9B44-771F95EC21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012B8C-1A36-9A42-81C6-C113A03173B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8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(First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23111E-2710-4C1A-A7DB-CE3FE7C03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-21102"/>
            <a:ext cx="18288000" cy="10287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8469630" y="1752995"/>
            <a:ext cx="9156453" cy="3581400"/>
          </a:xfrm>
        </p:spPr>
        <p:txBody>
          <a:bodyPr anchor="b"/>
          <a:lstStyle>
            <a:lvl1pPr algn="l">
              <a:defRPr sz="7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Chapter Number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469630" y="5714580"/>
            <a:ext cx="9156453" cy="2137395"/>
          </a:xfrm>
          <a:noFill/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48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Chapter Name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BF6BBBC-452C-48FA-A1E1-E851567E538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2875" y="1212056"/>
            <a:ext cx="7069932" cy="7862888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B326DFF-C872-4426-8563-39BC58624663}"/>
              </a:ext>
            </a:extLst>
          </p:cNvPr>
          <p:cNvSpPr txBox="1">
            <a:spLocks/>
          </p:cNvSpPr>
          <p:nvPr userDrawn="1"/>
        </p:nvSpPr>
        <p:spPr>
          <a:xfrm>
            <a:off x="16623284" y="9673581"/>
            <a:ext cx="1101437" cy="548640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fld id="{963FCBED-9BC8-44C8-B578-C394BC67F972}" type="slidenum">
              <a:rPr lang="en-US" sz="165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165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DE6C580-026E-426D-A0EE-BDE15B891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631" y="9335828"/>
            <a:ext cx="2730422" cy="916013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1CCDF74-D7FF-4A20-8AF7-5454FC44C6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54680" y="9471204"/>
            <a:ext cx="13441680" cy="685800"/>
          </a:xfrm>
        </p:spPr>
        <p:txBody>
          <a:bodyPr/>
          <a:lstStyle>
            <a:lvl1pPr marL="0" indent="0">
              <a:buNone/>
              <a:defRPr sz="16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020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/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8" name="Image Placeholder 1"/>
          <p:cNvSpPr>
            <a:spLocks noGrp="1"/>
          </p:cNvSpPr>
          <p:nvPr>
            <p:ph sz="half" idx="13" hasCustomPrompt="1"/>
          </p:nvPr>
        </p:nvSpPr>
        <p:spPr>
          <a:xfrm>
            <a:off x="715265" y="2738442"/>
            <a:ext cx="4313936" cy="3068592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9" name="Content Placeholder Top"/>
          <p:cNvSpPr>
            <a:spLocks noGrp="1"/>
          </p:cNvSpPr>
          <p:nvPr>
            <p:ph sz="half" idx="2" hasCustomPrompt="1"/>
          </p:nvPr>
        </p:nvSpPr>
        <p:spPr>
          <a:xfrm>
            <a:off x="5436301" y="2738438"/>
            <a:ext cx="12136436" cy="3068592"/>
          </a:xfrm>
        </p:spPr>
        <p:txBody>
          <a:bodyPr/>
          <a:lstStyle>
            <a:lvl1pPr>
              <a:spcAft>
                <a:spcPts val="1200"/>
              </a:spcAft>
              <a:defRPr sz="3600" b="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057400" marR="0" indent="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  <p:sp>
        <p:nvSpPr>
          <p:cNvPr id="7" name="Image Placeholder 2">
            <a:extLst>
              <a:ext uri="{FF2B5EF4-FFF2-40B4-BE49-F238E27FC236}">
                <a16:creationId xmlns:a16="http://schemas.microsoft.com/office/drawing/2014/main" id="{9100EECD-9921-43E0-9472-84C089BD629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5265" y="6198838"/>
            <a:ext cx="4313936" cy="306859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6" name="Content Placeholder Bottom">
            <a:extLst>
              <a:ext uri="{FF2B5EF4-FFF2-40B4-BE49-F238E27FC236}">
                <a16:creationId xmlns:a16="http://schemas.microsoft.com/office/drawing/2014/main" id="{4003AB72-C071-4875-8D31-00FB4709214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436299" y="6205290"/>
            <a:ext cx="12136436" cy="3068592"/>
          </a:xfrm>
        </p:spPr>
        <p:txBody>
          <a:bodyPr/>
          <a:lstStyle>
            <a:lvl1pPr>
              <a:spcAft>
                <a:spcPts val="1200"/>
              </a:spcAft>
              <a:defRPr sz="3600" b="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057400" marR="0" indent="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9497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/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8" name="Image Placeholder 1"/>
          <p:cNvSpPr>
            <a:spLocks noGrp="1"/>
          </p:cNvSpPr>
          <p:nvPr>
            <p:ph sz="half" idx="13" hasCustomPrompt="1"/>
          </p:nvPr>
        </p:nvSpPr>
        <p:spPr>
          <a:xfrm>
            <a:off x="715265" y="2738443"/>
            <a:ext cx="4313936" cy="182617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9" name="Content Placeholder Top"/>
          <p:cNvSpPr>
            <a:spLocks noGrp="1"/>
          </p:cNvSpPr>
          <p:nvPr>
            <p:ph sz="half" idx="2" hasCustomPrompt="1"/>
          </p:nvPr>
        </p:nvSpPr>
        <p:spPr>
          <a:xfrm>
            <a:off x="5436301" y="2738438"/>
            <a:ext cx="12136436" cy="1826175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Image Placeholder 2">
            <a:extLst>
              <a:ext uri="{FF2B5EF4-FFF2-40B4-BE49-F238E27FC236}">
                <a16:creationId xmlns:a16="http://schemas.microsoft.com/office/drawing/2014/main" id="{329BB347-70F5-49B3-A1D7-9C05C8ED5028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9015" y="4810829"/>
            <a:ext cx="4313936" cy="182617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5" name="Content Placeholder Middle">
            <a:extLst>
              <a:ext uri="{FF2B5EF4-FFF2-40B4-BE49-F238E27FC236}">
                <a16:creationId xmlns:a16="http://schemas.microsoft.com/office/drawing/2014/main" id="{E344C337-1A6E-4BE6-8E9E-7076FBBEEFA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440051" y="4810824"/>
            <a:ext cx="12136436" cy="1826175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Image Placeholder 3">
            <a:extLst>
              <a:ext uri="{FF2B5EF4-FFF2-40B4-BE49-F238E27FC236}">
                <a16:creationId xmlns:a16="http://schemas.microsoft.com/office/drawing/2014/main" id="{A70ED764-0931-4273-A125-CE2D6E0F8A8D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19015" y="6946924"/>
            <a:ext cx="4313936" cy="182617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17" name="Content Placeholder Bottom">
            <a:extLst>
              <a:ext uri="{FF2B5EF4-FFF2-40B4-BE49-F238E27FC236}">
                <a16:creationId xmlns:a16="http://schemas.microsoft.com/office/drawing/2014/main" id="{1A924411-097F-4689-AC4D-9173B40A69F2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440051" y="6946919"/>
            <a:ext cx="12136436" cy="1826175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3911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/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8" name="Image Placeholder 1"/>
          <p:cNvSpPr>
            <a:spLocks noGrp="1"/>
          </p:cNvSpPr>
          <p:nvPr>
            <p:ph sz="half" idx="13" hasCustomPrompt="1"/>
          </p:nvPr>
        </p:nvSpPr>
        <p:spPr>
          <a:xfrm>
            <a:off x="715265" y="2738442"/>
            <a:ext cx="4313936" cy="134972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9" name="Content Placeholder 1"/>
          <p:cNvSpPr>
            <a:spLocks noGrp="1"/>
          </p:cNvSpPr>
          <p:nvPr>
            <p:ph sz="half" idx="2" hasCustomPrompt="1"/>
          </p:nvPr>
        </p:nvSpPr>
        <p:spPr>
          <a:xfrm>
            <a:off x="5436301" y="2738438"/>
            <a:ext cx="12136436" cy="1343273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Image Placeholder 2">
            <a:extLst>
              <a:ext uri="{FF2B5EF4-FFF2-40B4-BE49-F238E27FC236}">
                <a16:creationId xmlns:a16="http://schemas.microsoft.com/office/drawing/2014/main" id="{02C25FD2-E251-4DC4-8F30-3EDA9A61D7D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5265" y="4412157"/>
            <a:ext cx="4313936" cy="134972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FFE322F-E595-4582-997C-0A06F238C8D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436301" y="4412153"/>
            <a:ext cx="12136436" cy="1343273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Image Placeholder 3">
            <a:extLst>
              <a:ext uri="{FF2B5EF4-FFF2-40B4-BE49-F238E27FC236}">
                <a16:creationId xmlns:a16="http://schemas.microsoft.com/office/drawing/2014/main" id="{647E63CA-E745-4DE2-B25A-D398F113EFA6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20667" y="6098942"/>
            <a:ext cx="4313936" cy="134972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FE66096-5B65-4DD6-9AD6-9E55675E34C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441702" y="6098938"/>
            <a:ext cx="12136436" cy="1343273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Image Placeholder 4">
            <a:extLst>
              <a:ext uri="{FF2B5EF4-FFF2-40B4-BE49-F238E27FC236}">
                <a16:creationId xmlns:a16="http://schemas.microsoft.com/office/drawing/2014/main" id="{765390A9-B975-43C8-86E6-45E636A649C5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720667" y="7772656"/>
            <a:ext cx="4313936" cy="134972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04B6F74B-2775-4949-A70C-BCBBFE20C3A2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5441702" y="7772653"/>
            <a:ext cx="12136436" cy="1343273"/>
          </a:xfrm>
        </p:spPr>
        <p:txBody>
          <a:bodyPr/>
          <a:lstStyle>
            <a:lvl1pPr>
              <a:spcAft>
                <a:spcPts val="1200"/>
              </a:spcAft>
              <a:defRPr sz="2700" b="0"/>
            </a:lvl1pPr>
            <a:lvl2pPr>
              <a:spcAft>
                <a:spcPts val="1200"/>
              </a:spcAft>
              <a:defRPr sz="2700" b="0"/>
            </a:lvl2pPr>
            <a:lvl3pPr>
              <a:spcAft>
                <a:spcPts val="1200"/>
              </a:spcAft>
              <a:defRPr sz="27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371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1" y="3774937"/>
            <a:ext cx="14630400" cy="3892537"/>
          </a:xfrm>
        </p:spPr>
        <p:txBody>
          <a:bodyPr>
            <a:normAutofit/>
          </a:bodyPr>
          <a:lstStyle>
            <a:lvl1pPr>
              <a:defRPr sz="717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7749797"/>
            <a:ext cx="14630400" cy="1716948"/>
          </a:xfrm>
        </p:spPr>
        <p:txBody>
          <a:bodyPr>
            <a:normAutofit/>
          </a:bodyPr>
          <a:lstStyle>
            <a:lvl1pPr marL="0" indent="0" algn="l">
              <a:buNone/>
              <a:defRPr sz="3270">
                <a:solidFill>
                  <a:schemeClr val="tx1"/>
                </a:solidFill>
              </a:defRPr>
            </a:lvl1pPr>
            <a:lvl2pPr marL="685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B2995F9-8AA0-170A-E79F-9F93B0235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03167-8449-1148-ABC7-B40643D7573A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A47CF06E-C71B-9620-BDF9-BBE0047400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AC13B-CD6C-7246-A742-E053266E1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C58EC904-9B5B-F3C8-BB5C-382960CE79A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54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25" y="562570"/>
            <a:ext cx="14630400" cy="173114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7281" y="2491383"/>
            <a:ext cx="14630400" cy="6911578"/>
          </a:xfrm>
        </p:spPr>
        <p:txBody>
          <a:bodyPr>
            <a:normAutofit/>
          </a:bodyPr>
          <a:lstStyle>
            <a:lvl1pPr>
              <a:defRPr sz="4219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 sz="3797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 sz="3375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3375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3375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4A4E1-6176-95B2-5E90-2E5439E21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E3DE0-DC4F-B542-820B-ACC817A569AB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97C2F-882F-CCD0-E865-8BE6C083C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21D35-3BB7-DAC5-98FA-79F99305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2BBD6-833E-4D4E-AD82-0A531FEB1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88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7526360"/>
            <a:ext cx="14630400" cy="1940388"/>
          </a:xfrm>
        </p:spPr>
        <p:txBody>
          <a:bodyPr anchor="t"/>
          <a:lstStyle>
            <a:lvl1pPr algn="l">
              <a:defRPr sz="6012" b="0" cap="none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5797647"/>
            <a:ext cx="14630400" cy="1647658"/>
          </a:xfrm>
        </p:spPr>
        <p:txBody>
          <a:bodyPr anchor="b"/>
          <a:lstStyle>
            <a:lvl1pPr marL="0" indent="0">
              <a:buNone/>
              <a:defRPr sz="2953">
                <a:solidFill>
                  <a:schemeClr val="tx1"/>
                </a:solidFill>
              </a:defRPr>
            </a:lvl1pPr>
            <a:lvl2pPr marL="685798" indent="0">
              <a:buNone/>
              <a:defRPr sz="2742">
                <a:solidFill>
                  <a:schemeClr val="tx1">
                    <a:tint val="75000"/>
                  </a:schemeClr>
                </a:solidFill>
              </a:defRPr>
            </a:lvl2pPr>
            <a:lvl3pPr marL="1371595" indent="0">
              <a:buNone/>
              <a:defRPr sz="2426">
                <a:solidFill>
                  <a:schemeClr val="tx1">
                    <a:tint val="75000"/>
                  </a:schemeClr>
                </a:solidFill>
              </a:defRPr>
            </a:lvl3pPr>
            <a:lvl4pPr marL="2057393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4pPr>
            <a:lvl5pPr marL="2743189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5pPr>
            <a:lvl6pPr marL="3428987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6pPr>
            <a:lvl7pPr marL="4114784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7pPr>
            <a:lvl8pPr marL="4800582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8pPr>
            <a:lvl9pPr marL="5486380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F9C38-6C79-373A-D524-87D37EAA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BA644-332A-3445-BD42-4F7C1E7B23B7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0379B-D708-A77C-86F8-3E3F40BB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3AF52-EEAB-98B0-8E2F-BB02C7CAA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0A95F-D107-1742-8B63-7CC0C3027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24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00125" y="1044773"/>
            <a:ext cx="14630400" cy="173114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785813" y="3214687"/>
            <a:ext cx="7132320" cy="59471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8608220" y="3134320"/>
            <a:ext cx="7132320" cy="6107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608900E6-15EB-A4C4-1B33-99E702A5CAE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C0DE5-B8EC-4E43-B7A7-6EFAFF09B822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DC7B2D15-BB2C-7267-7DAE-36F8828AA1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0B7BE88-3CAC-CA93-E282-3D7AA6DAD02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B903-EDF1-6D41-9F00-D95020DD2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75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2696" y="4114800"/>
            <a:ext cx="6729983" cy="932688"/>
          </a:xfrm>
        </p:spPr>
        <p:txBody>
          <a:bodyPr anchor="b">
            <a:noAutofit/>
          </a:bodyPr>
          <a:lstStyle>
            <a:lvl1pPr marL="0" indent="0">
              <a:buNone/>
              <a:defRPr sz="2953" b="1">
                <a:solidFill>
                  <a:schemeClr val="tx2"/>
                </a:solidFill>
              </a:defRPr>
            </a:lvl1pPr>
            <a:lvl2pPr marL="685798" indent="0">
              <a:buNone/>
              <a:defRPr sz="2953" b="1"/>
            </a:lvl2pPr>
            <a:lvl3pPr marL="1371595" indent="0">
              <a:buNone/>
              <a:defRPr sz="2742" b="1"/>
            </a:lvl3pPr>
            <a:lvl4pPr marL="2057393" indent="0">
              <a:buNone/>
              <a:defRPr sz="2426" b="1"/>
            </a:lvl4pPr>
            <a:lvl5pPr marL="2743189" indent="0">
              <a:buNone/>
              <a:defRPr sz="2426" b="1"/>
            </a:lvl5pPr>
            <a:lvl6pPr marL="3428987" indent="0">
              <a:buNone/>
              <a:defRPr sz="2426" b="1"/>
            </a:lvl6pPr>
            <a:lvl7pPr marL="4114784" indent="0">
              <a:buNone/>
              <a:defRPr sz="2426" b="1"/>
            </a:lvl7pPr>
            <a:lvl8pPr marL="4800582" indent="0">
              <a:buNone/>
              <a:defRPr sz="2426" b="1"/>
            </a:lvl8pPr>
            <a:lvl9pPr marL="5486380" indent="0">
              <a:buNone/>
              <a:defRPr sz="24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770289" y="4114800"/>
            <a:ext cx="6724124" cy="932688"/>
          </a:xfrm>
        </p:spPr>
        <p:txBody>
          <a:bodyPr anchor="b">
            <a:noAutofit/>
          </a:bodyPr>
          <a:lstStyle>
            <a:lvl1pPr marL="0" indent="0">
              <a:buNone/>
              <a:defRPr sz="2953" b="1">
                <a:solidFill>
                  <a:schemeClr val="tx2"/>
                </a:solidFill>
              </a:defRPr>
            </a:lvl1pPr>
            <a:lvl2pPr marL="685798" indent="0">
              <a:buNone/>
              <a:defRPr sz="2953" b="1"/>
            </a:lvl2pPr>
            <a:lvl3pPr marL="1371595" indent="0">
              <a:buNone/>
              <a:defRPr sz="2742" b="1"/>
            </a:lvl3pPr>
            <a:lvl4pPr marL="2057393" indent="0">
              <a:buNone/>
              <a:defRPr sz="2426" b="1"/>
            </a:lvl4pPr>
            <a:lvl5pPr marL="2743189" indent="0">
              <a:buNone/>
              <a:defRPr sz="2426" b="1"/>
            </a:lvl5pPr>
            <a:lvl6pPr marL="3428987" indent="0">
              <a:buNone/>
              <a:defRPr sz="2426" b="1"/>
            </a:lvl6pPr>
            <a:lvl7pPr marL="4114784" indent="0">
              <a:buNone/>
              <a:defRPr sz="2426" b="1"/>
            </a:lvl7pPr>
            <a:lvl8pPr marL="4800582" indent="0">
              <a:buNone/>
              <a:defRPr sz="2426" b="1"/>
            </a:lvl8pPr>
            <a:lvl9pPr marL="5486380" indent="0">
              <a:buNone/>
              <a:defRPr sz="24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28801" y="2317074"/>
            <a:ext cx="14630400" cy="17311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828800" y="5074920"/>
            <a:ext cx="7132320" cy="4430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9363454" y="5074920"/>
            <a:ext cx="7132320" cy="4430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626454C8-2CE6-4013-DCC7-A025E5B2771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B2E0-8A3B-5C44-99B8-C723A73E4FCB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4" name="Footer Placeholder 7">
            <a:extLst>
              <a:ext uri="{FF2B5EF4-FFF2-40B4-BE49-F238E27FC236}">
                <a16:creationId xmlns:a16="http://schemas.microsoft.com/office/drawing/2014/main" id="{3C1BF7D8-021D-E24E-7BE7-1D9EEA6A9FE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7469E774-2D86-8FCC-4A23-1AE25F2DA9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F460A-7C53-5748-A7B1-F7B42615F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20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374F7-47BA-E6F9-9CD7-2902C6813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A8A62-C512-1448-8A93-65AEE7DD7772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626C-1358-5606-9B23-BFB308CD4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8D3B0-5642-CE79-C4E6-EF038BE95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A23-0B8C-4042-8C88-047988A89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9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9C1CF8-F6BC-1017-3AAA-CB61203E0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A9A2C-3562-AA4D-BCA7-43F86E1C9BC8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387034-975C-70C8-6A6A-B0CD355B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4A7C0-0E26-3A18-1477-D1834DE1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DA5AC-2A2A-2944-BB04-8D0AD0E01D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9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344969-1137-4EAF-AB8A-FDA4F62A6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ctrTitle" hasCustomPrompt="1"/>
          </p:nvPr>
        </p:nvSpPr>
        <p:spPr>
          <a:xfrm>
            <a:off x="1371600" y="1729685"/>
            <a:ext cx="15636240" cy="3581400"/>
          </a:xfrm>
        </p:spPr>
        <p:txBody>
          <a:bodyPr anchor="b"/>
          <a:lstStyle>
            <a:lvl1pPr algn="ctr">
              <a:defRPr sz="8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Unit XX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5714580"/>
            <a:ext cx="15636240" cy="2137395"/>
          </a:xfrm>
          <a:noFill/>
        </p:spPr>
        <p:txBody>
          <a:bodyPr anchor="t"/>
          <a:lstStyle>
            <a:lvl1pPr marL="0" indent="0" algn="ctr">
              <a:lnSpc>
                <a:spcPct val="100000"/>
              </a:lnSpc>
              <a:buNone/>
              <a:defRPr sz="5400">
                <a:solidFill>
                  <a:schemeClr val="bg1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Add Unit’s Title Here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AF0C6CA-9F2E-439D-8A9B-5B8BD35A9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631" y="9335828"/>
            <a:ext cx="2730422" cy="916013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6FEA2F-362B-4EAB-BFA4-233A863C0DE7}"/>
              </a:ext>
            </a:extLst>
          </p:cNvPr>
          <p:cNvSpPr txBox="1">
            <a:spLocks/>
          </p:cNvSpPr>
          <p:nvPr userDrawn="1"/>
        </p:nvSpPr>
        <p:spPr>
          <a:xfrm>
            <a:off x="16623284" y="9673581"/>
            <a:ext cx="1101437" cy="548640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fld id="{963FCBED-9BC8-44C8-B578-C394BC67F972}" type="slidenum">
              <a:rPr lang="en-US" sz="165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165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Copyright">
            <a:extLst>
              <a:ext uri="{FF2B5EF4-FFF2-40B4-BE49-F238E27FC236}">
                <a16:creationId xmlns:a16="http://schemas.microsoft.com/office/drawing/2014/main" id="{09216FC3-84E9-4B73-9DA8-CF77104377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3154680" y="9471204"/>
            <a:ext cx="134416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Barlow &amp; Durand, Psychopathology: An Integrative Approach, 9th Edition. © 2023 Cengage. All Rights Reserved. May not be scanned, copied or duplicated, or posted to a publicly accessible website, in whole or in part.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9399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38044"/>
            <a:ext cx="5901872" cy="3259522"/>
          </a:xfrm>
        </p:spPr>
        <p:txBody>
          <a:bodyPr>
            <a:normAutofit/>
          </a:bodyPr>
          <a:lstStyle>
            <a:lvl1pPr algn="l">
              <a:defRPr sz="4219" b="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3504" y="2740063"/>
            <a:ext cx="8415696" cy="6714921"/>
          </a:xfrm>
        </p:spPr>
        <p:txBody>
          <a:bodyPr anchor="ctr"/>
          <a:lstStyle>
            <a:lvl1pPr>
              <a:defRPr sz="2953"/>
            </a:lvl1pPr>
            <a:lvl2pPr>
              <a:defRPr sz="2742"/>
            </a:lvl2pPr>
            <a:lvl3pPr>
              <a:defRPr sz="2426"/>
            </a:lvl3pPr>
            <a:lvl4pPr>
              <a:defRPr sz="2109"/>
            </a:lvl4pPr>
            <a:lvl5pPr>
              <a:defRPr sz="2109"/>
            </a:lvl5pPr>
            <a:lvl6pPr>
              <a:defRPr sz="2953"/>
            </a:lvl6pPr>
            <a:lvl7pPr>
              <a:defRPr sz="2953"/>
            </a:lvl7pPr>
            <a:lvl8pPr>
              <a:defRPr sz="2953"/>
            </a:lvl8pPr>
            <a:lvl9pPr>
              <a:defRPr sz="29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1" y="6091645"/>
            <a:ext cx="5901872" cy="3368080"/>
          </a:xfrm>
        </p:spPr>
        <p:txBody>
          <a:bodyPr/>
          <a:lstStyle>
            <a:lvl1pPr marL="0" indent="0">
              <a:buNone/>
              <a:defRPr sz="2109"/>
            </a:lvl1pPr>
            <a:lvl2pPr marL="685798" indent="0">
              <a:buNone/>
              <a:defRPr sz="1793"/>
            </a:lvl2pPr>
            <a:lvl3pPr marL="1371595" indent="0">
              <a:buNone/>
              <a:defRPr sz="1477"/>
            </a:lvl3pPr>
            <a:lvl4pPr marL="2057393" indent="0">
              <a:buNone/>
              <a:defRPr sz="1371"/>
            </a:lvl4pPr>
            <a:lvl5pPr marL="2743189" indent="0">
              <a:buNone/>
              <a:defRPr sz="1371"/>
            </a:lvl5pPr>
            <a:lvl6pPr marL="3428987" indent="0">
              <a:buNone/>
              <a:defRPr sz="1371"/>
            </a:lvl6pPr>
            <a:lvl7pPr marL="4114784" indent="0">
              <a:buNone/>
              <a:defRPr sz="1371"/>
            </a:lvl7pPr>
            <a:lvl8pPr marL="4800582" indent="0">
              <a:buNone/>
              <a:defRPr sz="1371"/>
            </a:lvl8pPr>
            <a:lvl9pPr marL="5486380" indent="0">
              <a:buNone/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166281-ADA0-FA8B-501F-7C404A46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7DCC7-A782-7E4C-B066-A1B628D74B91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DA638-9C75-682A-5473-296315BC4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1A537-8BCC-61A2-97E3-5864EB182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FE4B3-471D-924A-BB9E-518B08F2E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40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2743200"/>
            <a:ext cx="5907023" cy="3264408"/>
          </a:xfrm>
        </p:spPr>
        <p:txBody>
          <a:bodyPr>
            <a:normAutofit/>
          </a:bodyPr>
          <a:lstStyle>
            <a:lvl1pPr algn="l">
              <a:defRPr sz="421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1" y="3429002"/>
            <a:ext cx="8077201" cy="50292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 rtlCol="0">
            <a:normAutofit/>
          </a:bodyPr>
          <a:lstStyle>
            <a:lvl1pPr marL="0" indent="0">
              <a:buNone/>
              <a:defRPr sz="4852"/>
            </a:lvl1pPr>
            <a:lvl2pPr marL="685798" indent="0">
              <a:buNone/>
              <a:defRPr sz="4219"/>
            </a:lvl2pPr>
            <a:lvl3pPr marL="1371595" indent="0">
              <a:buNone/>
              <a:defRPr sz="3586"/>
            </a:lvl3pPr>
            <a:lvl4pPr marL="2057393" indent="0">
              <a:buNone/>
              <a:defRPr sz="2953"/>
            </a:lvl4pPr>
            <a:lvl5pPr marL="2743189" indent="0">
              <a:buNone/>
              <a:defRPr sz="2953"/>
            </a:lvl5pPr>
            <a:lvl6pPr marL="3428987" indent="0">
              <a:buNone/>
              <a:defRPr sz="2953"/>
            </a:lvl6pPr>
            <a:lvl7pPr marL="4114784" indent="0">
              <a:buNone/>
              <a:defRPr sz="2953"/>
            </a:lvl7pPr>
            <a:lvl8pPr marL="4800582" indent="0">
              <a:buNone/>
              <a:defRPr sz="2953"/>
            </a:lvl8pPr>
            <a:lvl9pPr marL="5486380" indent="0">
              <a:buNone/>
              <a:defRPr sz="2953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1" y="6089905"/>
            <a:ext cx="5907023" cy="3374136"/>
          </a:xfrm>
        </p:spPr>
        <p:txBody>
          <a:bodyPr/>
          <a:lstStyle>
            <a:lvl1pPr marL="0" indent="0">
              <a:buNone/>
              <a:defRPr sz="2109"/>
            </a:lvl1pPr>
            <a:lvl2pPr marL="685798" indent="0">
              <a:buNone/>
              <a:defRPr sz="1793"/>
            </a:lvl2pPr>
            <a:lvl3pPr marL="1371595" indent="0">
              <a:buNone/>
              <a:defRPr sz="1477"/>
            </a:lvl3pPr>
            <a:lvl4pPr marL="2057393" indent="0">
              <a:buNone/>
              <a:defRPr sz="1371"/>
            </a:lvl4pPr>
            <a:lvl5pPr marL="2743189" indent="0">
              <a:buNone/>
              <a:defRPr sz="1371"/>
            </a:lvl5pPr>
            <a:lvl6pPr marL="3428987" indent="0">
              <a:buNone/>
              <a:defRPr sz="1371"/>
            </a:lvl6pPr>
            <a:lvl7pPr marL="4114784" indent="0">
              <a:buNone/>
              <a:defRPr sz="1371"/>
            </a:lvl7pPr>
            <a:lvl8pPr marL="4800582" indent="0">
              <a:buNone/>
              <a:defRPr sz="1371"/>
            </a:lvl8pPr>
            <a:lvl9pPr marL="5486380" indent="0">
              <a:buNone/>
              <a:defRPr sz="137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B3A53-B2D9-DEB7-EC1F-FB939586A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F745E-5496-0D41-8FB0-F9859C812086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1A280-04AD-FE07-B7B3-CAB72836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3F463-BD15-D54C-8F1F-1D9EC0A8E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6CCBF-EBD4-1944-971A-9593BBDC7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36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3F0C1-CC36-4418-2172-C744A3CCC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D45E8-E642-B740-AF07-F0B28B9672F9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9257B-88B0-A04A-B10D-96F68655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4017C-27DD-2B21-1C19-205DB9F7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5360E-5C21-D349-B91A-9F9FB9D2C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298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96801" y="2740063"/>
            <a:ext cx="2984997" cy="67266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09048" y="2740063"/>
            <a:ext cx="10482953" cy="67266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9CEA0-A997-13F7-EAB6-7164F526D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7DAED-0A2C-934C-8588-66AF3E3290F1}" type="datetimeFigureOut">
              <a:rPr lang="en-US"/>
              <a:pPr>
                <a:defRPr/>
              </a:pPr>
              <a:t>8/3/26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0B981-14F4-A5E6-F12E-5F77D462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D5FDE-5205-2A40-016F-CAB0D3EF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1CABD-0F8D-3442-945E-0E7AF1AAE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2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057400" marR="0" indent="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15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Left"/>
          <p:cNvSpPr>
            <a:spLocks noGrp="1"/>
          </p:cNvSpPr>
          <p:nvPr>
            <p:ph sz="half" idx="1" hasCustomPrompt="1"/>
          </p:nvPr>
        </p:nvSpPr>
        <p:spPr>
          <a:xfrm>
            <a:off x="715265" y="2738437"/>
            <a:ext cx="8314436" cy="6527007"/>
          </a:xfrm>
        </p:spPr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571750" marR="0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  <p:sp>
        <p:nvSpPr>
          <p:cNvPr id="4" name="Content Placeholder Righ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9258300" y="2738437"/>
            <a:ext cx="8314434" cy="6527007"/>
          </a:xfrm>
        </p:spPr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571750" marR="0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42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Left"/>
          <p:cNvSpPr>
            <a:spLocks noGrp="1"/>
          </p:cNvSpPr>
          <p:nvPr>
            <p:ph sz="half" idx="1" hasCustomPrompt="1"/>
          </p:nvPr>
        </p:nvSpPr>
        <p:spPr>
          <a:xfrm>
            <a:off x="715266" y="2738437"/>
            <a:ext cx="5016795" cy="6527007"/>
          </a:xfrm>
        </p:spPr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571750" marR="0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  <p:sp>
        <p:nvSpPr>
          <p:cNvPr id="5" name="Content Placeholder Middle">
            <a:extLst>
              <a:ext uri="{FF2B5EF4-FFF2-40B4-BE49-F238E27FC236}">
                <a16:creationId xmlns:a16="http://schemas.microsoft.com/office/drawing/2014/main" id="{1D13BCCE-AB68-426C-9401-BABA201385F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635603" y="2743556"/>
            <a:ext cx="5016795" cy="6527007"/>
          </a:xfrm>
        </p:spPr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571750" marR="0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  <p:sp>
        <p:nvSpPr>
          <p:cNvPr id="4" name="Content Placeholder Right"/>
          <p:cNvSpPr>
            <a:spLocks noGrp="1"/>
          </p:cNvSpPr>
          <p:nvPr>
            <p:ph sz="half" idx="2" hasCustomPrompt="1"/>
          </p:nvPr>
        </p:nvSpPr>
        <p:spPr>
          <a:xfrm>
            <a:off x="12555939" y="2738437"/>
            <a:ext cx="5016795" cy="6527007"/>
          </a:xfrm>
        </p:spPr>
        <p:txBody>
          <a:bodyPr/>
          <a:lstStyle>
            <a:lvl1pPr>
              <a:spcAft>
                <a:spcPts val="1200"/>
              </a:spcAft>
              <a:defRPr sz="360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571750" marR="0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  <a:p>
            <a:pPr lvl="2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403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Subtitle"/>
          <p:cNvSpPr>
            <a:spLocks noGrp="1"/>
          </p:cNvSpPr>
          <p:nvPr>
            <p:ph sz="half" idx="1" hasCustomPrompt="1"/>
          </p:nvPr>
        </p:nvSpPr>
        <p:spPr>
          <a:xfrm>
            <a:off x="715265" y="2831512"/>
            <a:ext cx="16862873" cy="1036715"/>
          </a:xfrm>
        </p:spPr>
        <p:txBody>
          <a:bodyPr/>
          <a:lstStyle>
            <a:lvl1pPr marL="0" indent="0">
              <a:buNone/>
              <a:defRPr sz="4200" b="1"/>
            </a:lvl1pPr>
            <a:lvl2pPr>
              <a:defRPr sz="4200" b="0"/>
            </a:lvl2pPr>
            <a:lvl3pPr>
              <a:defRPr sz="3600" b="0"/>
            </a:lvl3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Content Placeholder"/>
          <p:cNvSpPr>
            <a:spLocks noGrp="1"/>
          </p:cNvSpPr>
          <p:nvPr>
            <p:ph sz="half" idx="2" hasCustomPrompt="1"/>
          </p:nvPr>
        </p:nvSpPr>
        <p:spPr>
          <a:xfrm>
            <a:off x="715265" y="4016832"/>
            <a:ext cx="16862873" cy="3932850"/>
          </a:xfrm>
        </p:spPr>
        <p:txBody>
          <a:bodyPr/>
          <a:lstStyle>
            <a:lvl1pPr>
              <a:spcAft>
                <a:spcPts val="1200"/>
              </a:spcAft>
              <a:defRPr sz="3600" b="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057400" marR="0" indent="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  <p:sp>
        <p:nvSpPr>
          <p:cNvPr id="10" name="Content Placeholder Bottom"/>
          <p:cNvSpPr>
            <a:spLocks noGrp="1"/>
          </p:cNvSpPr>
          <p:nvPr>
            <p:ph type="body" sz="quarter" idx="13" hasCustomPrompt="1"/>
          </p:nvPr>
        </p:nvSpPr>
        <p:spPr>
          <a:xfrm>
            <a:off x="715266" y="8092991"/>
            <a:ext cx="16862871" cy="1427681"/>
          </a:xfrm>
        </p:spPr>
        <p:txBody>
          <a:bodyPr/>
          <a:lstStyle>
            <a:lvl1pPr marL="169070" indent="-169070">
              <a:defRPr sz="1350" b="0"/>
            </a:lvl1pPr>
            <a:lvl2pPr marL="504825" indent="-169070">
              <a:defRPr sz="1350" b="0"/>
            </a:lvl2pPr>
            <a:lvl3pPr marL="1028700" indent="-252413">
              <a:defRPr sz="1350" b="0"/>
            </a:lvl3pPr>
            <a:lvl4pPr>
              <a:defRPr sz="1350" b="0"/>
            </a:lvl4pPr>
            <a:lvl5pPr>
              <a:defRPr sz="1350" b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781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Subtitle/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/>
          <p:cNvSpPr>
            <a:spLocks noGrp="1"/>
          </p:cNvSpPr>
          <p:nvPr>
            <p:ph type="title" hasCustomPrompt="1"/>
          </p:nvPr>
        </p:nvSpPr>
        <p:spPr>
          <a:xfrm>
            <a:off x="715265" y="713232"/>
            <a:ext cx="16862873" cy="16073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Subtitle"/>
          <p:cNvSpPr>
            <a:spLocks noGrp="1"/>
          </p:cNvSpPr>
          <p:nvPr>
            <p:ph sz="half" idx="1" hasCustomPrompt="1"/>
          </p:nvPr>
        </p:nvSpPr>
        <p:spPr>
          <a:xfrm>
            <a:off x="715265" y="2786541"/>
            <a:ext cx="16862873" cy="1036715"/>
          </a:xfrm>
        </p:spPr>
        <p:txBody>
          <a:bodyPr/>
          <a:lstStyle>
            <a:lvl1pPr marL="0" indent="0">
              <a:buNone/>
              <a:defRPr sz="4200" b="1"/>
            </a:lvl1pPr>
            <a:lvl2pPr>
              <a:defRPr sz="4200" b="0"/>
            </a:lvl2pPr>
            <a:lvl3pPr>
              <a:defRPr sz="3600" b="0"/>
            </a:lvl3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Content Placeholder"/>
          <p:cNvSpPr>
            <a:spLocks noGrp="1"/>
          </p:cNvSpPr>
          <p:nvPr>
            <p:ph sz="half" idx="2" hasCustomPrompt="1"/>
          </p:nvPr>
        </p:nvSpPr>
        <p:spPr>
          <a:xfrm>
            <a:off x="715265" y="4016832"/>
            <a:ext cx="16862873" cy="2258238"/>
          </a:xfrm>
        </p:spPr>
        <p:txBody>
          <a:bodyPr/>
          <a:lstStyle>
            <a:lvl1pPr>
              <a:spcAft>
                <a:spcPts val="1200"/>
              </a:spcAft>
              <a:defRPr sz="3600" b="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7E0CC24-A3CA-45F3-BF2B-B8EB0900056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15266" y="6465578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065DFA3-2F0A-45C7-8124-3D672EB9205A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73732" y="6465578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2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EAAA4B2-2F70-4899-9014-89954C200D5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422844" y="6478937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3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138B1A98-C967-4B94-B1F7-E158393317F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727874" y="6478937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979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/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715266" y="2916563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1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951D41C-52EA-4F3C-BC8E-A9309F4EB62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73732" y="2916563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2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CD2ACDE-E8DF-4B19-9DBB-017510EECF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422844" y="2929921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3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F18F8C24-8F67-4A0C-8E2F-54E8026EAD0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727874" y="2929921"/>
            <a:ext cx="3844860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4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1950DDEC-E898-4F6D-A7F2-930A23B3C11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15265" y="6192089"/>
            <a:ext cx="3844862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5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B7548D5A-3DFF-4FF5-A587-74246B76C1A7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073731" y="6192089"/>
            <a:ext cx="3844862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6</a:t>
            </a:r>
          </a:p>
        </p:txBody>
      </p:sp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A24E382A-7ED1-49CB-8053-85276CAEB9B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422843" y="6205448"/>
            <a:ext cx="3844862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7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C6187B3-59CD-4356-83E5-962B5ACC4AE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3727873" y="6205448"/>
            <a:ext cx="3844862" cy="30367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here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326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/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8" name="Image Placeholder 1"/>
          <p:cNvSpPr>
            <a:spLocks noGrp="1"/>
          </p:cNvSpPr>
          <p:nvPr>
            <p:ph sz="half" idx="13" hasCustomPrompt="1"/>
          </p:nvPr>
        </p:nvSpPr>
        <p:spPr>
          <a:xfrm>
            <a:off x="715265" y="2738442"/>
            <a:ext cx="4313936" cy="3068592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7" name="Image Placeholder 2">
            <a:extLst>
              <a:ext uri="{FF2B5EF4-FFF2-40B4-BE49-F238E27FC236}">
                <a16:creationId xmlns:a16="http://schemas.microsoft.com/office/drawing/2014/main" id="{9100EECD-9921-43E0-9472-84C089BD629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15265" y="6198838"/>
            <a:ext cx="4313936" cy="3068591"/>
          </a:xfrm>
        </p:spPr>
        <p:txBody>
          <a:bodyPr/>
          <a:lstStyle>
            <a:lvl1pPr marL="0" indent="0" algn="l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9" name="Content Placeholder"/>
          <p:cNvSpPr>
            <a:spLocks noGrp="1"/>
          </p:cNvSpPr>
          <p:nvPr>
            <p:ph sz="half" idx="2" hasCustomPrompt="1"/>
          </p:nvPr>
        </p:nvSpPr>
        <p:spPr>
          <a:xfrm>
            <a:off x="5436301" y="2738437"/>
            <a:ext cx="12136436" cy="6527007"/>
          </a:xfrm>
        </p:spPr>
        <p:txBody>
          <a:bodyPr/>
          <a:lstStyle>
            <a:lvl1pPr>
              <a:spcAft>
                <a:spcPts val="1200"/>
              </a:spcAft>
              <a:defRPr sz="3600" b="0"/>
            </a:lvl1pPr>
            <a:lvl2pPr>
              <a:spcAft>
                <a:spcPts val="1200"/>
              </a:spcAft>
              <a:defRPr sz="3600" b="0"/>
            </a:lvl2pPr>
            <a:lvl3pPr>
              <a:spcAft>
                <a:spcPts val="1200"/>
              </a:spcAft>
              <a:defRPr sz="3600" b="0"/>
            </a:lvl3pPr>
            <a:lvl4pPr marL="2057400" marR="0" indent="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4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2571750" marR="0" lvl="3" indent="-514350" algn="l" defTabSz="13716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Fourth Level</a:t>
            </a:r>
          </a:p>
          <a:p>
            <a:pPr lvl="3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7881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34EF16C-F8E9-4C74-8268-011BE1836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9265445"/>
            <a:ext cx="18288000" cy="10215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" name="Title Placeholder"/>
          <p:cNvSpPr>
            <a:spLocks noGrp="1"/>
          </p:cNvSpPr>
          <p:nvPr>
            <p:ph type="title"/>
          </p:nvPr>
        </p:nvSpPr>
        <p:spPr>
          <a:xfrm>
            <a:off x="715265" y="709868"/>
            <a:ext cx="16862873" cy="18261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265" y="2738437"/>
            <a:ext cx="16862873" cy="6527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Copyright">
            <a:extLst>
              <a:ext uri="{FF2B5EF4-FFF2-40B4-BE49-F238E27FC236}">
                <a16:creationId xmlns:a16="http://schemas.microsoft.com/office/drawing/2014/main" id="{0E6636BF-D3CC-4DFC-A057-41CF18719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3154680" y="9471204"/>
            <a:ext cx="134416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1"/>
                </a:solidFill>
                <a:latin typeface="+mn-lt"/>
              </a:rPr>
              <a:t>Barlow &amp; Durand, Psychopathology: An Integrative Approach, 9th Edition. © 2023 Cengage. All Rights Reserved. May not be scanned, copied or duplicated, or posted to a publicly accessible website, in whole or in part.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7C5765A-7DA4-4F63-BBF6-FDB000C6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74631" y="9335828"/>
            <a:ext cx="2730422" cy="91601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3CEB08-7511-4ACD-A0D7-6D08EF1B42A9}"/>
              </a:ext>
            </a:extLst>
          </p:cNvPr>
          <p:cNvSpPr txBox="1">
            <a:spLocks/>
          </p:cNvSpPr>
          <p:nvPr userDrawn="1"/>
        </p:nvSpPr>
        <p:spPr>
          <a:xfrm>
            <a:off x="16623284" y="9673581"/>
            <a:ext cx="1101437" cy="548640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+mn-cs"/>
              </a:defRPr>
            </a:lvl9pPr>
          </a:lstStyle>
          <a:p>
            <a:fld id="{963FCBED-9BC8-44C8-B578-C394BC67F972}" type="slidenum">
              <a:rPr lang="en-US" sz="1650" smtClean="0">
                <a:solidFill>
                  <a:schemeClr val="bg1"/>
                </a:solidFill>
                <a:latin typeface="+mn-lt"/>
              </a:rPr>
              <a:pPr/>
              <a:t>‹#›</a:t>
            </a:fld>
            <a:endParaRPr lang="en-US" sz="1650" dirty="0">
              <a:solidFill>
                <a:schemeClr val="bg1"/>
              </a:solidFill>
              <a:latin typeface="+mn-lt"/>
            </a:endParaRP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79666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13716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00000"/>
        </a:lnSpc>
        <a:spcBef>
          <a:spcPts val="150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−"/>
        <a:defRPr sz="3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00000"/>
        </a:lnSpc>
        <a:spcBef>
          <a:spcPts val="750"/>
        </a:spcBef>
        <a:spcAft>
          <a:spcPts val="12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3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2571750" indent="-514350" algn="l" defTabSz="1371600" rtl="0" eaLnBrk="1" latinLnBrk="0" hangingPunct="1">
        <a:lnSpc>
          <a:spcPct val="90000"/>
        </a:lnSpc>
        <a:spcBef>
          <a:spcPts val="75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36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4800" b="1" kern="1200">
          <a:solidFill>
            <a:schemeClr val="accent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E8B133-46CB-B533-FE34-DD9315FDCDBD}"/>
              </a:ext>
            </a:extLst>
          </p:cNvPr>
          <p:cNvSpPr/>
          <p:nvPr/>
        </p:nvSpPr>
        <p:spPr>
          <a:xfrm>
            <a:off x="16869897" y="860599"/>
            <a:ext cx="172450" cy="8589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54" tIns="68577" rIns="137154" bIns="68577" anchor="ctr"/>
          <a:lstStyle/>
          <a:p>
            <a:pPr algn="ctr" eaLnBrk="1" hangingPunct="1">
              <a:defRPr/>
            </a:pPr>
            <a:endParaRPr lang="en-US" sz="1898">
              <a:sym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26A8D2-5F37-6207-000D-D5034DC7DC11}"/>
              </a:ext>
            </a:extLst>
          </p:cNvPr>
          <p:cNvSpPr/>
          <p:nvPr/>
        </p:nvSpPr>
        <p:spPr>
          <a:xfrm>
            <a:off x="17139454" y="860599"/>
            <a:ext cx="1151895" cy="8589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54" tIns="68577" rIns="137154" bIns="68577" anchor="ctr"/>
          <a:lstStyle/>
          <a:p>
            <a:pPr algn="ctr" eaLnBrk="1" hangingPunct="1">
              <a:defRPr/>
            </a:pPr>
            <a:endParaRPr lang="en-US" sz="1898">
              <a:sym typeface="Arial" charset="0"/>
            </a:endParaRPr>
          </a:p>
        </p:txBody>
      </p:sp>
      <p:sp>
        <p:nvSpPr>
          <p:cNvPr id="2052" name="Title Placeholder 1">
            <a:extLst>
              <a:ext uri="{FF2B5EF4-FFF2-40B4-BE49-F238E27FC236}">
                <a16:creationId xmlns:a16="http://schemas.microsoft.com/office/drawing/2014/main" id="{B24BBA4B-2008-DB82-23F3-23F84D5DF2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28298" y="2317255"/>
            <a:ext cx="14631405" cy="17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3" name="Text Placeholder 2">
            <a:extLst>
              <a:ext uri="{FF2B5EF4-FFF2-40B4-BE49-F238E27FC236}">
                <a16:creationId xmlns:a16="http://schemas.microsoft.com/office/drawing/2014/main" id="{10E5028B-4EAC-DB61-1EEA-26B4F953B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298" y="4153979"/>
            <a:ext cx="14631405" cy="5309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513BD-59F4-9B3A-0B42-C3F26340E4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016202" y="823764"/>
            <a:ext cx="2377457" cy="447043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l" eaLnBrk="1" hangingPunct="1">
              <a:defRPr sz="1793">
                <a:solidFill>
                  <a:schemeClr val="tx1">
                    <a:alpha val="50000"/>
                  </a:schemeClr>
                </a:solidFill>
                <a:latin typeface="Arial" charset="0"/>
                <a:sym typeface="Arial" charset="0"/>
              </a:defRPr>
            </a:lvl1pPr>
          </a:lstStyle>
          <a:p>
            <a:pPr>
              <a:defRPr/>
            </a:pPr>
            <a:fld id="{DA47DADC-55EA-4839-91C8-5BCC0EC06F5C}" type="datetime1">
              <a:rPr lang="en-US"/>
              <a:pPr>
                <a:defRPr/>
              </a:pPr>
              <a:t>8/3/26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EADD8-5E4A-6C13-6037-FDECB5C9EF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28057" y="823764"/>
            <a:ext cx="1883548" cy="452065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r" eaLnBrk="1" hangingPunct="1">
              <a:defRPr sz="1793">
                <a:solidFill>
                  <a:schemeClr val="tx1"/>
                </a:solidFill>
                <a:latin typeface="Arial" charset="0"/>
                <a:sym typeface="Arial" charset="0"/>
              </a:defRPr>
            </a:lvl1pPr>
          </a:lstStyle>
          <a:p>
            <a:pPr>
              <a:defRPr/>
            </a:pPr>
            <a:fld id="{3F17A359-4646-ED4D-BA5F-3F750B5A4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48242-942E-5356-2D19-7592219D3D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17877" y="1284202"/>
            <a:ext cx="4492054" cy="452065"/>
          </a:xfrm>
          <a:prstGeom prst="rect">
            <a:avLst/>
          </a:prstGeom>
        </p:spPr>
        <p:txBody>
          <a:bodyPr vert="horz" lIns="130046" tIns="0" rIns="130046" bIns="65023" rtlCol="0" anchor="t"/>
          <a:lstStyle>
            <a:lvl1pPr algn="l" eaLnBrk="1" hangingPunct="1">
              <a:defRPr sz="1477">
                <a:solidFill>
                  <a:schemeClr val="tx1"/>
                </a:solidFill>
                <a:latin typeface="Arial" charset="0"/>
                <a:sym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304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1371282" rtl="0" eaLnBrk="0" fontAlgn="base" hangingPunct="0">
        <a:spcBef>
          <a:spcPct val="0"/>
        </a:spcBef>
        <a:spcAft>
          <a:spcPct val="0"/>
        </a:spcAft>
        <a:defRPr sz="6012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371282" rtl="0" eaLnBrk="0" fontAlgn="base" hangingPunct="0">
        <a:spcBef>
          <a:spcPct val="0"/>
        </a:spcBef>
        <a:spcAft>
          <a:spcPct val="0"/>
        </a:spcAft>
        <a:defRPr sz="6012">
          <a:solidFill>
            <a:schemeClr val="tx2"/>
          </a:solidFill>
          <a:latin typeface="Arial" panose="020B0604020202020204" pitchFamily="34" charset="0"/>
        </a:defRPr>
      </a:lvl2pPr>
      <a:lvl3pPr algn="l" defTabSz="1371282" rtl="0" eaLnBrk="0" fontAlgn="base" hangingPunct="0">
        <a:spcBef>
          <a:spcPct val="0"/>
        </a:spcBef>
        <a:spcAft>
          <a:spcPct val="0"/>
        </a:spcAft>
        <a:defRPr sz="6012">
          <a:solidFill>
            <a:schemeClr val="tx2"/>
          </a:solidFill>
          <a:latin typeface="Arial" panose="020B0604020202020204" pitchFamily="34" charset="0"/>
        </a:defRPr>
      </a:lvl3pPr>
      <a:lvl4pPr algn="l" defTabSz="1371282" rtl="0" eaLnBrk="0" fontAlgn="base" hangingPunct="0">
        <a:spcBef>
          <a:spcPct val="0"/>
        </a:spcBef>
        <a:spcAft>
          <a:spcPct val="0"/>
        </a:spcAft>
        <a:defRPr sz="6012">
          <a:solidFill>
            <a:schemeClr val="tx2"/>
          </a:solidFill>
          <a:latin typeface="Arial" panose="020B0604020202020204" pitchFamily="34" charset="0"/>
        </a:defRPr>
      </a:lvl4pPr>
      <a:lvl5pPr algn="l" defTabSz="1371282" rtl="0" eaLnBrk="0" fontAlgn="base" hangingPunct="0">
        <a:spcBef>
          <a:spcPct val="0"/>
        </a:spcBef>
        <a:spcAft>
          <a:spcPct val="0"/>
        </a:spcAft>
        <a:defRPr sz="6012">
          <a:solidFill>
            <a:schemeClr val="tx2"/>
          </a:solidFill>
          <a:latin typeface="Arial" panose="020B0604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1565" indent="-272917" algn="l" defTabSz="1371282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953" kern="1200">
          <a:solidFill>
            <a:schemeClr val="tx1"/>
          </a:solidFill>
          <a:latin typeface="+mn-lt"/>
          <a:ea typeface="+mn-ea"/>
          <a:cs typeface="+mn-cs"/>
        </a:defRPr>
      </a:lvl1pPr>
      <a:lvl2pPr marL="753451" indent="-272917" algn="l" defTabSz="1371282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42" kern="1200">
          <a:solidFill>
            <a:schemeClr val="tx1"/>
          </a:solidFill>
          <a:latin typeface="+mn-lt"/>
          <a:ea typeface="+mn-ea"/>
          <a:cs typeface="+mn-cs"/>
        </a:defRPr>
      </a:lvl2pPr>
      <a:lvl3pPr marL="1028042" indent="-272917" algn="l" defTabSz="1371282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26" kern="1200">
          <a:solidFill>
            <a:schemeClr val="tx1"/>
          </a:solidFill>
          <a:latin typeface="+mn-lt"/>
          <a:ea typeface="+mn-ea"/>
          <a:cs typeface="+mn-cs"/>
        </a:defRPr>
      </a:lvl3pPr>
      <a:lvl4pPr marL="1371282" indent="-272917" algn="l" defTabSz="1371282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4pPr>
      <a:lvl5pPr marL="1712847" indent="-272917" algn="l" defTabSz="1371282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5pPr>
      <a:lvl6pPr marL="2057393" indent="-274319" algn="l" defTabSz="1371595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6pPr>
      <a:lvl7pPr marL="2400290" indent="-274319" algn="l" defTabSz="1371595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7pPr>
      <a:lvl8pPr marL="2743189" indent="-274319" algn="l" defTabSz="1371595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8pPr>
      <a:lvl9pPr marL="3086088" indent="-274319" algn="l" defTabSz="1371595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21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1pPr>
      <a:lvl2pPr marL="685798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2pPr>
      <a:lvl3pPr marL="1371595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3pPr>
      <a:lvl4pPr marL="2057393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4pPr>
      <a:lvl5pPr marL="2743189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5pPr>
      <a:lvl6pPr marL="3428987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6pPr>
      <a:lvl7pPr marL="4114784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7pPr>
      <a:lvl8pPr marL="4800582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8pPr>
      <a:lvl9pPr marL="5486380" algn="l" defTabSz="1371595" rtl="0" eaLnBrk="1" latinLnBrk="0" hangingPunct="1">
        <a:defRPr sz="27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een grass field">
            <a:extLst>
              <a:ext uri="{FF2B5EF4-FFF2-40B4-BE49-F238E27FC236}">
                <a16:creationId xmlns:a16="http://schemas.microsoft.com/office/drawing/2014/main" id="{4E3E5A78-AEB6-E80D-209E-A2FC2DF21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8287980" cy="10286990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9CFFA-9EBB-5248-54D9-5CD1B0964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23868-A560-F2AC-DE29-69ACF0974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800152"/>
            <a:ext cx="17678400" cy="6911578"/>
          </a:xfrm>
        </p:spPr>
        <p:txBody>
          <a:bodyPr>
            <a:normAutofit/>
          </a:bodyPr>
          <a:lstStyle/>
          <a:p>
            <a:r>
              <a:rPr lang="en-US" sz="6600" dirty="0"/>
              <a:t>12.3 million adults seriously thought about suicide</a:t>
            </a:r>
          </a:p>
          <a:p>
            <a:r>
              <a:rPr lang="en-US" sz="6600" dirty="0"/>
              <a:t>3.5 million made a plan</a:t>
            </a:r>
          </a:p>
          <a:p>
            <a:r>
              <a:rPr lang="en-US" sz="6600" dirty="0"/>
              <a:t>1.7 million attempted suicide</a:t>
            </a:r>
          </a:p>
          <a:p>
            <a:r>
              <a:rPr lang="en-US" sz="6600" dirty="0"/>
              <a:t>49,000 died by suicide</a:t>
            </a:r>
          </a:p>
        </p:txBody>
      </p:sp>
    </p:spTree>
    <p:extLst>
      <p:ext uri="{BB962C8B-B14F-4D97-AF65-F5344CB8AC3E}">
        <p14:creationId xmlns:p14="http://schemas.microsoft.com/office/powerpoint/2010/main" val="2625464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700A-60A6-1767-C2EF-DA031A8F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Elevated risk/rates (deaths per year per 100,000 people in population)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DDCFB-5781-8322-EE85-75E97A872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608" y="2673960"/>
            <a:ext cx="15240837" cy="7201015"/>
          </a:xfrm>
        </p:spPr>
        <p:txBody>
          <a:bodyPr rtlCol="0">
            <a:normAutofit fontScale="92500" lnSpcReduction="10000"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7594" dirty="0"/>
              <a:t>Males: 4 to 1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6900" dirty="0"/>
              <a:t>Ethnicity (rates)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5084" dirty="0"/>
              <a:t>Non-Hispanic American Indian: 	      28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5084" dirty="0"/>
              <a:t>Non-Hispanic White: 			      17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5084" dirty="0"/>
              <a:t>Non-Hispanic Multiracial:		      10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5084" dirty="0"/>
              <a:t>Non-Hispanic Black:			 	 9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5084" dirty="0"/>
              <a:t>Asian:						  	 7	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18689-02DE-1BD7-1EC9-B7804982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0"/>
            <a:ext cx="14630400" cy="1731145"/>
          </a:xfrm>
        </p:spPr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28722-18C0-51F0-54E4-8A9BE0389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0" y="2812852"/>
            <a:ext cx="14630400" cy="6911578"/>
          </a:xfrm>
        </p:spPr>
        <p:txBody>
          <a:bodyPr rtlCol="0">
            <a:normAutofit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6600" dirty="0"/>
              <a:t>Firearms: 		55%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6600" dirty="0"/>
              <a:t>Suffocation:	26%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6600" dirty="0"/>
              <a:t>Poisoning:		12%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6600" dirty="0"/>
              <a:t>Other:			 8%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1">
            <a:extLst>
              <a:ext uri="{FF2B5EF4-FFF2-40B4-BE49-F238E27FC236}">
                <a16:creationId xmlns:a16="http://schemas.microsoft.com/office/drawing/2014/main" id="{09C182E0-DD26-5081-E41C-368705E987B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" y="23597"/>
            <a:ext cx="13715581" cy="1028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691" name="Picture 1">
            <a:extLst>
              <a:ext uri="{FF2B5EF4-FFF2-40B4-BE49-F238E27FC236}">
                <a16:creationId xmlns:a16="http://schemas.microsoft.com/office/drawing/2014/main" id="{C879E525-598F-B1D5-2195-4289C236035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" y="-23283"/>
            <a:ext cx="18063648" cy="1028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EE18A-81DF-4853-9392-878D83264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190500"/>
            <a:ext cx="14630400" cy="1731145"/>
          </a:xfrm>
        </p:spPr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Domains of suicidal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9EBFC-D9FA-0647-792C-C5C3E44BD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7805" b="1" dirty="0"/>
              <a:t>THOUGHTS</a:t>
            </a:r>
            <a:r>
              <a:rPr lang="en-US" sz="7805" dirty="0"/>
              <a:t> </a:t>
            </a:r>
            <a:br>
              <a:rPr lang="en-US" sz="5379" dirty="0"/>
            </a:br>
            <a:r>
              <a:rPr lang="en-US" sz="5379" dirty="0"/>
              <a:t>(ideation)</a:t>
            </a:r>
            <a:br>
              <a:rPr lang="en-US" sz="5379" dirty="0"/>
            </a:br>
            <a:endParaRPr lang="en-US" sz="5379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7805" b="1" dirty="0"/>
              <a:t>COMMUNICATIONS</a:t>
            </a:r>
            <a:br>
              <a:rPr lang="en-US" sz="5379" dirty="0"/>
            </a:br>
            <a:r>
              <a:rPr lang="en-US" sz="5379" dirty="0"/>
              <a:t>(comments, writings, threats, “gestures.”)</a:t>
            </a:r>
            <a:br>
              <a:rPr lang="en-US" sz="5379" dirty="0"/>
            </a:br>
            <a:endParaRPr lang="en-US" sz="5379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7805" b="1" dirty="0"/>
              <a:t>BEHAVIOR </a:t>
            </a:r>
            <a:br>
              <a:rPr lang="en-US" sz="5379" dirty="0"/>
            </a:br>
            <a:r>
              <a:rPr lang="en-US" sz="5379" dirty="0"/>
              <a:t>(gestures, attempts, reckless behavior, non-lethal self-injury, lethal self-injury.)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73D128-AA29-FFB1-282F-C7E46BDC3F3F}"/>
              </a:ext>
            </a:extLst>
          </p:cNvPr>
          <p:cNvCxnSpPr/>
          <p:nvPr/>
        </p:nvCxnSpPr>
        <p:spPr>
          <a:xfrm>
            <a:off x="2857972" y="2858128"/>
            <a:ext cx="5371043" cy="674226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542CF5-38BC-0D89-0D1C-9A2D85864B81}"/>
              </a:ext>
            </a:extLst>
          </p:cNvPr>
          <p:cNvCxnSpPr/>
          <p:nvPr/>
        </p:nvCxnSpPr>
        <p:spPr>
          <a:xfrm flipH="1">
            <a:off x="9258688" y="3085828"/>
            <a:ext cx="4686269" cy="651456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A39A39F-53B9-A346-0A42-3FE68F29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576" y="-80977"/>
            <a:ext cx="14630400" cy="1731145"/>
          </a:xfrm>
        </p:spPr>
        <p:txBody>
          <a:bodyPr/>
          <a:lstStyle/>
          <a:p>
            <a:pPr algn="ctr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Suicide-related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A5EED-330C-721E-2DD0-53F3133CB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822" y="2401053"/>
            <a:ext cx="11430209" cy="7199341"/>
          </a:xfrm>
        </p:spPr>
        <p:txBody>
          <a:bodyPr rtlCol="0">
            <a:normAutofit fontScale="92500" lnSpcReduction="10000"/>
          </a:bodyPr>
          <a:lstStyle/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b="1" i="1" dirty="0"/>
              <a:t>Many</a:t>
            </a:r>
            <a:r>
              <a:rPr lang="en-US" sz="4400" dirty="0"/>
              <a:t> people have fleeting suicidal thoughts.</a:t>
            </a:r>
            <a:br>
              <a:rPr lang="en-US" sz="3586" dirty="0"/>
            </a:b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3900" dirty="0"/>
              <a:t>Fewer (but many) seriously consider suicide.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3586" dirty="0"/>
              <a:t>Even fewer (but many) make a plan.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3586" dirty="0"/>
              <a:t>Still fewer (but too many) attempt.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2600" dirty="0"/>
              <a:t>Even fewer (but too many) die by suicide.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endParaRPr lang="en-US" sz="3586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48F016-897B-AC5D-1A61-CA7EAE3045D7}"/>
              </a:ext>
            </a:extLst>
          </p:cNvPr>
          <p:cNvCxnSpPr>
            <a:cxnSpLocks/>
          </p:cNvCxnSpPr>
          <p:nvPr/>
        </p:nvCxnSpPr>
        <p:spPr>
          <a:xfrm>
            <a:off x="685875" y="2401053"/>
            <a:ext cx="4495725" cy="706639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FB2F36-07D0-1868-8CA7-66204EE72814}"/>
              </a:ext>
            </a:extLst>
          </p:cNvPr>
          <p:cNvCxnSpPr>
            <a:cxnSpLocks/>
          </p:cNvCxnSpPr>
          <p:nvPr/>
        </p:nvCxnSpPr>
        <p:spPr>
          <a:xfrm flipH="1">
            <a:off x="12474570" y="2552700"/>
            <a:ext cx="4213230" cy="691474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D10AB-0384-78E2-7BC1-6961EDC5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95300"/>
            <a:ext cx="14630400" cy="1731145"/>
          </a:xfrm>
        </p:spPr>
        <p:txBody>
          <a:bodyPr/>
          <a:lstStyle/>
          <a:p>
            <a:pPr algn="ctr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Demographic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208A8-1B92-51EA-A229-969776709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3467100"/>
            <a:ext cx="11430209" cy="7544239"/>
          </a:xfrm>
        </p:spPr>
        <p:txBody>
          <a:bodyPr rtlCol="0">
            <a:normAutofit/>
          </a:bodyPr>
          <a:lstStyle/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 more than women</a:t>
            </a:r>
            <a:r>
              <a:rPr lang="en-US" sz="4852" dirty="0"/>
              <a:t> </a:t>
            </a:r>
          </a:p>
          <a:p>
            <a:pPr marL="514348" indent="-342899" algn="ctr" defTabSz="1371595" eaLnBrk="1" fontAlgn="auto" hangingPunct="1">
              <a:spcAft>
                <a:spcPts val="0"/>
              </a:spcAft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 more than Black</a:t>
            </a:r>
          </a:p>
          <a:p>
            <a:pPr marL="960117" lvl="1" indent="-342899" algn="ctr" defTabSz="1371595"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 more than young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77803-85D4-82FC-CF62-05845934B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Demographic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BC8E1-DAB3-D498-3939-BD61D63FF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672" y="2401053"/>
            <a:ext cx="11430209" cy="7542566"/>
          </a:xfrm>
        </p:spPr>
        <p:txBody>
          <a:bodyPr rtlCol="0">
            <a:normAutofit lnSpcReduction="10000"/>
          </a:bodyPr>
          <a:lstStyle/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GENDER</a:t>
            </a:r>
            <a:r>
              <a:rPr lang="en-US" sz="4852" dirty="0"/>
              <a:t>:  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961" dirty="0"/>
              <a:t>Men die by suicide 4 times more often than do women.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961" dirty="0"/>
              <a:t>Women attempt suicide much more often than do men.  </a:t>
            </a:r>
            <a:endParaRPr lang="en-US" sz="464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1FCBC-2EEA-6D26-F8E2-E4D2FFA1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Demographic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0E57-A211-44BD-0F69-29740E991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672" y="2401053"/>
            <a:ext cx="11430209" cy="7542566"/>
          </a:xfrm>
        </p:spPr>
        <p:txBody>
          <a:bodyPr rtlCol="0">
            <a:normAutofit lnSpcReduction="10000"/>
          </a:bodyPr>
          <a:lstStyle/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ETHNICITY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328" dirty="0"/>
              <a:t>White people are much more likely to die by suicide than black people. 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328" dirty="0"/>
              <a:t>Native Americans have higher suicide rates than whites.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3CD84-660F-9C98-D3F4-B62F221E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Demographic differences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0C801-AAB6-DF39-ED57-7B56180FC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5672" y="2401053"/>
            <a:ext cx="11430209" cy="7542566"/>
          </a:xfrm>
        </p:spPr>
        <p:txBody>
          <a:bodyPr rtlCol="0">
            <a:normAutofit fontScale="92500" lnSpcReduction="10000"/>
          </a:bodyPr>
          <a:lstStyle/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012" dirty="0"/>
              <a:t>Suicide rates climb with age. Elderly have highest rates.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012" dirty="0"/>
              <a:t>Lowest rates: Children, then teens.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r>
              <a:rPr lang="en-US" sz="6012" dirty="0"/>
              <a:t>Greatest increases in last 10 years are among those 45-65 </a:t>
            </a:r>
            <a:r>
              <a:rPr lang="en-US" sz="6012" dirty="0" err="1"/>
              <a:t>y.o</a:t>
            </a:r>
            <a:r>
              <a:rPr lang="en-US" sz="6012" dirty="0"/>
              <a:t>. (30%)</a:t>
            </a:r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endParaRPr lang="en-US" sz="6012" dirty="0"/>
          </a:p>
          <a:p>
            <a:pPr marL="960117" lvl="1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44C99-68E7-5DB3-8785-77F9F6304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1544" y="959512"/>
            <a:ext cx="9030987" cy="4841975"/>
          </a:xfrm>
        </p:spPr>
        <p:txBody>
          <a:bodyPr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Understanding &amp; preventing suicide</a:t>
            </a:r>
          </a:p>
        </p:txBody>
      </p:sp>
      <p:pic>
        <p:nvPicPr>
          <p:cNvPr id="222212" name="Picture 4">
            <a:extLst>
              <a:ext uri="{FF2B5EF4-FFF2-40B4-BE49-F238E27FC236}">
                <a16:creationId xmlns:a16="http://schemas.microsoft.com/office/drawing/2014/main" id="{C0C0DB3A-C67F-D842-9BD3-A6DC7B1D4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6" r="33405"/>
          <a:stretch>
            <a:fillRect/>
          </a:stretch>
        </p:blipFill>
        <p:spPr bwMode="auto">
          <a:xfrm>
            <a:off x="11301291" y="157"/>
            <a:ext cx="6986710" cy="1028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88EDB-059E-8F40-B746-0ECF1AC95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40" y="-495300"/>
            <a:ext cx="14630400" cy="1731145"/>
          </a:xfrm>
        </p:spPr>
        <p:txBody>
          <a:bodyPr wrap="square" anchor="b"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risk factors for suicide</a:t>
            </a:r>
          </a:p>
        </p:txBody>
      </p:sp>
      <p:pic>
        <p:nvPicPr>
          <p:cNvPr id="250882" name="Picture 2" descr="http://blogs.psychcentral.com/therapy-soup/files/2012/04/800967_46231785.jpg">
            <a:extLst>
              <a:ext uri="{FF2B5EF4-FFF2-40B4-BE49-F238E27FC236}">
                <a16:creationId xmlns:a16="http://schemas.microsoft.com/office/drawing/2014/main" id="{CB9363EA-993B-3947-F551-EFCC508FD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" y="1235844"/>
            <a:ext cx="11509407" cy="863205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44835-02DC-B8FD-3676-DA36995B0A6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29800" y="2962300"/>
            <a:ext cx="7132320" cy="6107906"/>
          </a:xfrm>
        </p:spPr>
        <p:txBody>
          <a:bodyPr wrap="square" rtlCol="0" anchor="t">
            <a:normAutofit/>
          </a:bodyPr>
          <a:lstStyle/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Family conflict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Mental disorders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Previous attempts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Physical illness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Social isolation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Unemployment</a:t>
            </a:r>
          </a:p>
          <a:p>
            <a:pPr marL="17144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Others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D8B71-F3CF-A750-2105-FDC52F509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Mental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55576-458A-0F78-536F-81D8B158C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Major Depressive Disorder </a:t>
            </a:r>
            <a:r>
              <a:rPr lang="en-US" sz="3586" dirty="0"/>
              <a:t>(2-6%)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Bipolar Disorder (</a:t>
            </a:r>
            <a:r>
              <a:rPr lang="en-US" sz="3586" dirty="0"/>
              <a:t>15-fold increased risk compared to population).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Borderline Personality Disorder </a:t>
            </a:r>
            <a:r>
              <a:rPr lang="en-US" sz="3586" dirty="0"/>
              <a:t>(4-5%)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Anorexia Nervosa </a:t>
            </a:r>
            <a:r>
              <a:rPr lang="en-US" sz="3586" dirty="0"/>
              <a:t>(58 times more than expected)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Schizophrenia </a:t>
            </a:r>
            <a:r>
              <a:rPr lang="en-US" sz="3586" dirty="0"/>
              <a:t>(2-6%)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Substance Abuse </a:t>
            </a:r>
            <a:r>
              <a:rPr lang="en-US" sz="3586" dirty="0"/>
              <a:t>(6 times general population)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852" dirty="0"/>
              <a:t>Conduct Disorder (youth) </a:t>
            </a:r>
            <a:r>
              <a:rPr lang="en-US" sz="3586" dirty="0"/>
              <a:t>(6 times higher than controls)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03CAD-60FC-1A43-453C-16FC8B2EF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7047" y="-642761"/>
            <a:ext cx="11428535" cy="7201016"/>
          </a:xfrm>
        </p:spPr>
        <p:txBody>
          <a:bodyPr rtlCol="0">
            <a:normAutofit fontScale="92500"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sz="4852" dirty="0"/>
          </a:p>
          <a:p>
            <a:pPr marL="171449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537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least 95% of deaths by suicide are among people with mental disorders. However, </a:t>
            </a:r>
            <a:r>
              <a:rPr lang="en-US" dirty="0"/>
              <a:t> </a:t>
            </a:r>
            <a:r>
              <a:rPr lang="en-US" sz="537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than half of people who died by suicide did not have a </a:t>
            </a:r>
            <a:r>
              <a:rPr lang="en-US" sz="5379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known</a:t>
            </a:r>
            <a:r>
              <a:rPr lang="en-US" sz="537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mental health condition.</a:t>
            </a:r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2931" name="Picture 2" descr="http://1.bp.blogspot.com/-XVOHEyUU0tw/UPylRt17fzI/AAAAAAAAAXY/ZSsEiWYEjo8/s640/450827-Depression-1350106083-577-640x480.jpg">
            <a:extLst>
              <a:ext uri="{FF2B5EF4-FFF2-40B4-BE49-F238E27FC236}">
                <a16:creationId xmlns:a16="http://schemas.microsoft.com/office/drawing/2014/main" id="{B55C8DE9-4F51-C3B3-3F47-A6E370A76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057" y="4624478"/>
            <a:ext cx="7525822" cy="5643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1B34A-0DBD-92BF-75E7-500EFBE18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597" y="157"/>
            <a:ext cx="11430210" cy="7201016"/>
          </a:xfrm>
        </p:spPr>
        <p:txBody>
          <a:bodyPr rtlCol="0">
            <a:normAutofit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sz="3586" dirty="0"/>
          </a:p>
          <a:p>
            <a:pPr marL="171440" indent="0" algn="ctr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537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the </a:t>
            </a:r>
            <a:r>
              <a:rPr lang="en-US" sz="5379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vast </a:t>
            </a:r>
            <a:r>
              <a:rPr lang="en-US" sz="537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majority of people with these disorders do not die of suicide.</a:t>
            </a:r>
          </a:p>
        </p:txBody>
      </p:sp>
      <p:pic>
        <p:nvPicPr>
          <p:cNvPr id="253955" name="Picture 2" descr="http://1.bp.blogspot.com/-XVOHEyUU0tw/UPylRt17fzI/AAAAAAAAAXY/ZSsEiWYEjo8/s640/450827-Depression-1350106083-577-640x480.jpg">
            <a:extLst>
              <a:ext uri="{FF2B5EF4-FFF2-40B4-BE49-F238E27FC236}">
                <a16:creationId xmlns:a16="http://schemas.microsoft.com/office/drawing/2014/main" id="{B62BD8D1-27EB-AFD9-890D-D43AB7C2E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18" y="3447470"/>
            <a:ext cx="9143162" cy="685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9F874-97E3-04AA-3B48-98753F25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247900"/>
            <a:ext cx="14626382" cy="1714448"/>
          </a:xfrm>
        </p:spPr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Many factors contribute to suicide among those with &amp; without mental health conditions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4E07D-1613-6FA1-656F-137A7E108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9626" y="3777299"/>
            <a:ext cx="11430210" cy="7201016"/>
          </a:xfrm>
        </p:spPr>
        <p:txBody>
          <a:bodyPr rtlCol="0">
            <a:normAutofit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Relationship problem (42%)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Problematic substance use (28%)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Crisis in the past or upcoming two weeks (29%)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Criminal legal problem (9%)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Physical health problem (22%)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Loss of housing (4%)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Job/Financial problem (16%)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84A9-E3FC-C8E5-F801-84E0E590B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10 insights from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654E8-7FF4-5C09-7C37-BE5A3D82A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800" dirty="0"/>
              <a:t>American Foundation for Suicide Prevention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sz="4800" dirty="0"/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800" dirty="0"/>
              <a:t>https://</a:t>
            </a:r>
            <a:r>
              <a:rPr lang="en-US" sz="4800" dirty="0" err="1"/>
              <a:t>afsp.org</a:t>
            </a:r>
            <a:r>
              <a:rPr lang="en-US" sz="4800" dirty="0"/>
              <a:t>/what-we-</a:t>
            </a:r>
            <a:r>
              <a:rPr lang="en-US" sz="4800" dirty="0" err="1"/>
              <a:t>ve</a:t>
            </a:r>
            <a:r>
              <a:rPr lang="en-US" sz="4800" dirty="0"/>
              <a:t>-learned-through-research/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13EB4-1C53-1979-746D-84A1D6CF5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E80C2-BF05-93B8-E0C2-BB5C3A78F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4316" y="613351"/>
            <a:ext cx="14959368" cy="1952417"/>
          </a:xfrm>
        </p:spPr>
        <p:txBody>
          <a:bodyPr>
            <a:normAutofit/>
          </a:bodyPr>
          <a:lstStyle/>
          <a:p>
            <a:r>
              <a:rPr lang="en-US" dirty="0"/>
              <a:t>National College Health Assessment (Fall 2025)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FBDB4-DD04-C6B1-1453-CBB13546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93D63-4606-4330-8A78-14EEC29A5E47}" type="slidenum">
              <a:rPr lang="en-GB" smtClean="0"/>
              <a:t>26</a:t>
            </a:fld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34AE4D3-19C1-13C1-3797-D4153CC03F6A}"/>
              </a:ext>
            </a:extLst>
          </p:cNvPr>
          <p:cNvSpPr txBox="1">
            <a:spLocks/>
          </p:cNvSpPr>
          <p:nvPr/>
        </p:nvSpPr>
        <p:spPr>
          <a:xfrm>
            <a:off x="5436215" y="8832160"/>
            <a:ext cx="14959368" cy="1952417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200" i="1" dirty="0"/>
              <a:t>American College Health Association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64104FC-05AC-2B59-FCEF-5816DA4BD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46802"/>
              </p:ext>
            </p:extLst>
          </p:nvPr>
        </p:nvGraphicFramePr>
        <p:xfrm>
          <a:off x="262646" y="2125980"/>
          <a:ext cx="17363873" cy="653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6040">
                  <a:extLst>
                    <a:ext uri="{9D8B030D-6E8A-4147-A177-3AD203B41FA5}">
                      <a16:colId xmlns:a16="http://schemas.microsoft.com/office/drawing/2014/main" val="773511306"/>
                    </a:ext>
                  </a:extLst>
                </a:gridCol>
                <a:gridCol w="3544311">
                  <a:extLst>
                    <a:ext uri="{9D8B030D-6E8A-4147-A177-3AD203B41FA5}">
                      <a16:colId xmlns:a16="http://schemas.microsoft.com/office/drawing/2014/main" val="1610149615"/>
                    </a:ext>
                  </a:extLst>
                </a:gridCol>
                <a:gridCol w="3544310">
                  <a:extLst>
                    <a:ext uri="{9D8B030D-6E8A-4147-A177-3AD203B41FA5}">
                      <a16:colId xmlns:a16="http://schemas.microsoft.com/office/drawing/2014/main" val="3885871836"/>
                    </a:ext>
                  </a:extLst>
                </a:gridCol>
                <a:gridCol w="3349212">
                  <a:extLst>
                    <a:ext uri="{9D8B030D-6E8A-4147-A177-3AD203B41FA5}">
                      <a16:colId xmlns:a16="http://schemas.microsoft.com/office/drawing/2014/main" val="2874196707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chemeClr val="bg1"/>
                        </a:solidFill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Men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Women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878373939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Serious psychological distress 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15%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22%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21%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78482099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Positive for loneliness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45%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48%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48%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4079688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Positive suicide screening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24%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27%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solidFill>
                            <a:schemeClr val="bg1"/>
                          </a:solidFill>
                        </a:rPr>
                        <a:t>29%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38169599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Suicide attempt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3%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-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25823548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Anxiety Diagnosis (self-report)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18%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42%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37%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449556957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Depression Diagnosis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15%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30%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>
                          <a:solidFill>
                            <a:schemeClr val="bg1"/>
                          </a:solidFill>
                        </a:rPr>
                        <a:t>28%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62422544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OCD Diagnosis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3%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9%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8%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44470793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Depression + Anxiety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11%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27%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24%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8623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957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A3466-0548-3734-9A56-B527658C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562570"/>
            <a:ext cx="14630400" cy="1731145"/>
          </a:xfrm>
        </p:spPr>
        <p:txBody>
          <a:bodyPr wrap="square" anchor="b"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Insights from research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1DE97A-ED97-0728-4B31-15D91E478F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218401"/>
              </p:ext>
            </p:extLst>
          </p:nvPr>
        </p:nvGraphicFramePr>
        <p:xfrm>
          <a:off x="1107281" y="2491383"/>
          <a:ext cx="14630400" cy="6911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BBA82-1E7E-73F3-290E-40CF12070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786039"/>
            <a:ext cx="14478000" cy="6714921"/>
          </a:xfrm>
        </p:spPr>
        <p:txBody>
          <a:bodyPr wrap="square" rtlCol="0" anchor="ctr">
            <a:normAutofit/>
          </a:bodyPr>
          <a:lstStyle/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Depression, bipolar disorder, and substance use are strongly linked to suicidal thinking and behavior</a:t>
            </a:r>
          </a:p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endParaRPr lang="en-US" sz="4400" dirty="0"/>
          </a:p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4400" dirty="0"/>
              <a:t>Specific treatments used by mental health professionals — such as Cognitive Behavior Therapy-SP and Dialectical Behavior Therapy — have been proven to help people manage their suicidal ideation and behavior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8B49F-BAA0-FA58-8DE8-B392C6105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79" y="1104900"/>
            <a:ext cx="15403241" cy="8991600"/>
          </a:xfrm>
        </p:spPr>
        <p:txBody>
          <a:bodyPr rtlCol="0">
            <a:normAutofit lnSpcReduction="10000"/>
          </a:bodyPr>
          <a:lstStyle/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5800" dirty="0">
                <a:latin typeface="AvenirNextLTPro-Regular"/>
              </a:rPr>
              <a:t>No one takes their life for a single reason. Life stresses combined with known risk factors, such as childhood trauma, substance use — or even chronic physical pain — can contribute to someone taking their life</a:t>
            </a:r>
            <a:br>
              <a:rPr lang="en-US" sz="5800" dirty="0">
                <a:latin typeface="AvenirNextLTPro-Regular"/>
              </a:rPr>
            </a:br>
            <a:endParaRPr lang="en-US" sz="5800" dirty="0">
              <a:latin typeface="AvenirNextLTPro-Regular"/>
            </a:endParaRPr>
          </a:p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5800" dirty="0">
                <a:solidFill>
                  <a:schemeClr val="tx2">
                    <a:lumMod val="40000"/>
                    <a:lumOff val="60000"/>
                  </a:schemeClr>
                </a:solidFill>
                <a:latin typeface="AvenirNextLTPro-Regular"/>
              </a:rPr>
              <a:t>Asking someone directly if they’re thinking about suicide won’t “put the idea in their head” — most will be relieved someone starts a conversation</a:t>
            </a:r>
          </a:p>
          <a:p>
            <a:pPr marL="171449" indent="0" defTabSz="1371595" eaLnBrk="1" fontAlgn="auto" hangingPunct="1">
              <a:spcAft>
                <a:spcPts val="0"/>
              </a:spcAft>
              <a:buNone/>
              <a:defRPr/>
            </a:pPr>
            <a:br>
              <a:rPr lang="en-U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en-US" sz="4200" b="1" dirty="0">
              <a:solidFill>
                <a:schemeClr val="accent2">
                  <a:lumMod val="20000"/>
                  <a:lumOff val="80000"/>
                </a:schemeClr>
              </a:solidFill>
              <a:latin typeface="AvenirNextLTPro-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B1EF4-3E6B-6674-C198-6E8543808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868" y="2762695"/>
            <a:ext cx="15403241" cy="4031631"/>
          </a:xfrm>
        </p:spPr>
        <p:txBody>
          <a:bodyPr vert="horz" wrap="square" lIns="137156" tIns="68578" rIns="137156" bIns="68578" numCol="1" anchor="b" anchorCtr="0" compatLnSpc="1">
            <a:prstTxWarp prst="textNoShape">
              <a:avLst/>
            </a:prstTxWarp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sz="13200" dirty="0"/>
              <a:t>Suicide rates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33EF-8126-8EB5-3B7A-A54C6170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9D370-FE38-6E4F-F791-5B8126EDA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293715"/>
            <a:ext cx="15403241" cy="6427504"/>
          </a:xfrm>
        </p:spPr>
        <p:txBody>
          <a:bodyPr rtlCol="0">
            <a:normAutofit/>
          </a:bodyPr>
          <a:lstStyle/>
          <a:p>
            <a:pPr marL="0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sz="6000" dirty="0">
                <a:latin typeface="AvenirNextLTPro-Regular"/>
              </a:rPr>
              <a:t>If someone can get through the intense, and short, moment of active suicidal crisis, chances are they will not die by suicide</a:t>
            </a:r>
          </a:p>
          <a:p>
            <a:pPr marL="171449" indent="0" defTabSz="1371595" eaLnBrk="1" fontAlgn="auto" hangingPunct="1">
              <a:spcAft>
                <a:spcPts val="0"/>
              </a:spcAft>
              <a:buNone/>
              <a:defRPr/>
            </a:pPr>
            <a:endParaRPr lang="en-US" sz="4200" b="1" dirty="0">
              <a:solidFill>
                <a:schemeClr val="accent2">
                  <a:lumMod val="20000"/>
                  <a:lumOff val="80000"/>
                </a:schemeClr>
              </a:solidFill>
              <a:latin typeface="AvenirNextLTPro-Regular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B1C5-24B1-D46E-6EA6-52BB55D7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Warning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4677-5FA0-A449-DD76-400627E13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171449" indent="0" defTabSz="1371595" eaLnBrk="1" fontAlgn="auto" hangingPunct="1">
              <a:spcAft>
                <a:spcPts val="0"/>
              </a:spcAft>
              <a:buNone/>
              <a:defRPr/>
            </a:pP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survivors of a suicide often say that the intention was hidden from them. It is more likely that the intention was not </a:t>
            </a:r>
            <a:r>
              <a:rPr lang="en-US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recognized</a:t>
            </a: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. 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Recent suicide, or death by other means, of a friend or relative.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Previous suicide attempts.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Preoccupation with themes of death or expressing suicidal thoughts.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Depression, conduct disorder, substance abuse, particularly when two or more of these are present.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28A8E-B017-DB32-2240-AA6745180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Warning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CD701-8719-046F-64CA-56670144B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Giving away prized possessions/ making a will or other final arrangements.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Major changes in sleep patterns - too much or too little.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Sudden and extreme changes in eating habits/ losing or gaining weight.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Withdrawal from friends/ family or other major behavioral changes.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Dropping out of group activities.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20000"/>
                  <a:lumOff val="80000"/>
                </a:schemeClr>
              </a:solidFill>
              <a:latin typeface="-apple-system"/>
            </a:endParaRP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3091-DEAD-08A4-2B64-E7E02E06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Warning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540B2-8B5D-58AA-EAC1-716DCDE44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49" y="1687817"/>
            <a:ext cx="15240838" cy="7912578"/>
          </a:xfrm>
        </p:spPr>
        <p:txBody>
          <a:bodyPr rtlCol="0">
            <a:normAutofit/>
          </a:bodyPr>
          <a:lstStyle/>
          <a:p>
            <a:pPr marL="171449" indent="0" defTabSz="1371595" eaLnBrk="1" fontAlgn="auto" hangingPunct="1">
              <a:spcAft>
                <a:spcPts val="0"/>
              </a:spcAft>
              <a:buNone/>
              <a:defRPr/>
            </a:pPr>
            <a:endParaRPr lang="en-US" sz="4641" dirty="0">
              <a:solidFill>
                <a:srgbClr val="212529"/>
              </a:solidFill>
              <a:latin typeface="-apple-system"/>
            </a:endParaRP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Personality changes such as nervousness, outbursts of anger, impulsive or reckless behavior, or apathy about appearance or health.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Frequent irritability or unexplained crying.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Lingering expressions of unworthiness or failure.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Lack of interest in future.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r>
              <a:rPr lang="en-US" sz="4641" dirty="0">
                <a:solidFill>
                  <a:schemeClr val="accent2">
                    <a:lumMod val="20000"/>
                    <a:lumOff val="80000"/>
                  </a:schemeClr>
                </a:solidFill>
                <a:latin typeface="-apple-system"/>
              </a:rPr>
              <a:t>A sudden lifting of spirits, when there have been other indicators, may point to a decision to end the pain of life through suicide.</a:t>
            </a:r>
          </a:p>
          <a:p>
            <a:pPr marL="514348" indent="-342899" defTabSz="1371595" eaLnBrk="1" fontAlgn="auto" hangingPunct="1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730E-150A-8A94-229F-01DFE2D44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50520"/>
            <a:ext cx="14630400" cy="1731145"/>
          </a:xfrm>
        </p:spPr>
        <p:txBody>
          <a:bodyPr>
            <a:normAutofit/>
          </a:bodyPr>
          <a:lstStyle/>
          <a:p>
            <a:pPr defTabSz="1371595" eaLnBrk="1" fontAlgn="auto" hangingPunct="1">
              <a:spcAft>
                <a:spcPts val="0"/>
              </a:spcAft>
              <a:defRPr/>
            </a:pPr>
            <a:r>
              <a:rPr lang="en-US" dirty="0"/>
              <a:t>Columbia suicide protocol</a:t>
            </a:r>
          </a:p>
        </p:txBody>
      </p:sp>
      <p:pic>
        <p:nvPicPr>
          <p:cNvPr id="285699" name="Picture 2">
            <a:extLst>
              <a:ext uri="{FF2B5EF4-FFF2-40B4-BE49-F238E27FC236}">
                <a16:creationId xmlns:a16="http://schemas.microsoft.com/office/drawing/2014/main" id="{FAC7F69B-CA97-AD0B-6F55-321DD69971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55983"/>
          <a:stretch>
            <a:fillRect/>
          </a:stretch>
        </p:blipFill>
        <p:spPr>
          <a:xfrm>
            <a:off x="152400" y="1899887"/>
            <a:ext cx="9734179" cy="5479871"/>
          </a:xfrm>
        </p:spPr>
      </p:pic>
      <p:pic>
        <p:nvPicPr>
          <p:cNvPr id="285700" name="Picture 2">
            <a:extLst>
              <a:ext uri="{FF2B5EF4-FFF2-40B4-BE49-F238E27FC236}">
                <a16:creationId xmlns:a16="http://schemas.microsoft.com/office/drawing/2014/main" id="{5431AA3F-9807-5B39-5016-BB45D5D06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57"/>
          <a:stretch>
            <a:fillRect/>
          </a:stretch>
        </p:blipFill>
        <p:spPr bwMode="auto">
          <a:xfrm>
            <a:off x="8902906" y="3087501"/>
            <a:ext cx="9734179" cy="717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207E2-D62E-64F7-2044-467DBE400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B3EF3A-84E9-1E9B-B666-564B6D6DA7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489" y="952500"/>
            <a:ext cx="18007022" cy="838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176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8E1FD-DFD1-C3A5-EA60-7F84681E9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CRISIS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18F47-5027-C78B-A4DD-5BA7D44DA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7280" y="2491383"/>
            <a:ext cx="15732919" cy="6911578"/>
          </a:xfrm>
        </p:spPr>
        <p:txBody>
          <a:bodyPr>
            <a:normAutofit/>
          </a:bodyPr>
          <a:lstStyle/>
          <a:p>
            <a:pPr marL="68648" indent="0" algn="ctr">
              <a:buNone/>
            </a:pPr>
            <a:r>
              <a:rPr lang="en-US" sz="5400" dirty="0"/>
              <a:t>24/7 CRISIS CENTER LINE: 205-232-7777</a:t>
            </a:r>
          </a:p>
          <a:p>
            <a:pPr marL="68648" indent="0" algn="ctr">
              <a:buNone/>
            </a:pPr>
            <a:r>
              <a:rPr lang="en-US" sz="11500" dirty="0"/>
              <a:t>988</a:t>
            </a:r>
          </a:p>
          <a:p>
            <a:pPr marL="68648" indent="0" algn="ctr">
              <a:buNone/>
            </a:pPr>
            <a:r>
              <a:rPr lang="en-US" sz="5400" dirty="0"/>
              <a:t>SAMFORD: EXT. 2020 OR (205) 726-2020</a:t>
            </a:r>
          </a:p>
        </p:txBody>
      </p:sp>
    </p:spTree>
    <p:extLst>
      <p:ext uri="{BB962C8B-B14F-4D97-AF65-F5344CB8AC3E}">
        <p14:creationId xmlns:p14="http://schemas.microsoft.com/office/powerpoint/2010/main" val="4182832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9204-43B2-7010-9534-AEEA3A478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8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”The Gap”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2B86E-9D94-4C41-7A21-23C61B698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Training people to ask about suicide improves their </a:t>
            </a:r>
            <a:r>
              <a:rPr lang="en-US" sz="6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KNOWLEDGE</a:t>
            </a:r>
            <a:r>
              <a:rPr lang="en-US" sz="6000" dirty="0"/>
              <a:t>, their </a:t>
            </a:r>
            <a:r>
              <a:rPr lang="en-US" sz="6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ATTITUDES</a:t>
            </a:r>
            <a:r>
              <a:rPr lang="en-US" sz="6000" dirty="0"/>
              <a:t> about asking about suicide, their </a:t>
            </a:r>
            <a:r>
              <a:rPr lang="en-US" sz="6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INTENTION</a:t>
            </a:r>
            <a:r>
              <a:rPr lang="en-US" sz="6000" dirty="0"/>
              <a:t> to ask.</a:t>
            </a:r>
          </a:p>
          <a:p>
            <a:r>
              <a:rPr lang="en-US" sz="6000" b="1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But it does not increase the actual behavior of asking.</a:t>
            </a:r>
          </a:p>
          <a:p>
            <a:r>
              <a:rPr lang="en-US" sz="60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Please be an exception</a:t>
            </a:r>
          </a:p>
        </p:txBody>
      </p:sp>
    </p:spTree>
    <p:extLst>
      <p:ext uri="{BB962C8B-B14F-4D97-AF65-F5344CB8AC3E}">
        <p14:creationId xmlns:p14="http://schemas.microsoft.com/office/powerpoint/2010/main" val="32290497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enewedlivinginc.com/wp-content/uploads/2012/04/iStock_000012953502Medium.jpg">
            <a:extLst>
              <a:ext uri="{FF2B5EF4-FFF2-40B4-BE49-F238E27FC236}">
                <a16:creationId xmlns:a16="http://schemas.microsoft.com/office/drawing/2014/main" id="{D379FE4B-0B7F-0F64-F2D1-BCF6478DF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52832">
            <a:off x="2682173" y="403656"/>
            <a:ext cx="9744224" cy="648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7747" name="Picture 4">
            <a:extLst>
              <a:ext uri="{FF2B5EF4-FFF2-40B4-BE49-F238E27FC236}">
                <a16:creationId xmlns:a16="http://schemas.microsoft.com/office/drawing/2014/main" id="{606ABB29-424B-7C2A-5BD0-D34C8C464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897" y="5486725"/>
            <a:ext cx="9752596" cy="441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19BA00-8DBC-F000-A56A-B0E65D02B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1371595"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95DC5FA2-1F69-73A1-932D-9AB171B61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69595">
            <a:off x="9921697" y="4852178"/>
            <a:ext cx="6072561" cy="4029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E6BAA8-25A8-01CA-FFF6-12AEBD0CE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50" y="0"/>
            <a:ext cx="15407699" cy="1028668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E50C31-4A29-22B8-C1C7-7721CA33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733575" y="6509700"/>
            <a:ext cx="14630400" cy="2700639"/>
          </a:xfrm>
        </p:spPr>
        <p:txBody>
          <a:bodyPr/>
          <a:lstStyle/>
          <a:p>
            <a:pPr algn="r"/>
            <a:r>
              <a:rPr lang="en-US" dirty="0">
                <a:highlight>
                  <a:srgbClr val="000000"/>
                </a:highlight>
              </a:rPr>
              <a:t> </a:t>
            </a:r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  <a:t>I am glad </a:t>
            </a:r>
            <a:b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</a:br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  <a:t>you are here.</a:t>
            </a:r>
            <a:b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</a:br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  <a:t>Stay. You are </a:t>
            </a:r>
            <a:b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</a:br>
            <a:r>
              <a:rPr lang="en-US" dirty="0">
                <a:solidFill>
                  <a:schemeClr val="tx1"/>
                </a:solidFill>
                <a:highlight>
                  <a:srgbClr val="000000"/>
                </a:highlight>
                <a:latin typeface="Garamond" panose="02020404030301010803" pitchFamily="18" charset="0"/>
              </a:rPr>
              <a:t>needed. </a:t>
            </a:r>
            <a:br>
              <a:rPr lang="en-US" dirty="0">
                <a:solidFill>
                  <a:schemeClr val="tx1"/>
                </a:solidFill>
                <a:highlight>
                  <a:srgbClr val="000000"/>
                </a:highlight>
              </a:rPr>
            </a:br>
            <a:br>
              <a:rPr lang="en-US" dirty="0">
                <a:solidFill>
                  <a:schemeClr val="tx1"/>
                </a:solidFill>
                <a:highlight>
                  <a:srgbClr val="000000"/>
                </a:highlight>
              </a:rPr>
            </a:br>
            <a:endParaRPr lang="en-US" dirty="0">
              <a:solidFill>
                <a:schemeClr val="tx1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10600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aph showing the number of people in suicide rates&#10;&#10;Description automatically generated">
            <a:extLst>
              <a:ext uri="{FF2B5EF4-FFF2-40B4-BE49-F238E27FC236}">
                <a16:creationId xmlns:a16="http://schemas.microsoft.com/office/drawing/2014/main" id="{A2C6BF96-8B64-FFA0-DB53-CA61C12C4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41"/>
            <a:ext cx="17297400" cy="1030069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BD8D6-3502-ED4F-786C-1593547B7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-342900"/>
            <a:ext cx="14630400" cy="1731145"/>
          </a:xfrm>
        </p:spPr>
        <p:txBody>
          <a:bodyPr/>
          <a:lstStyle/>
          <a:p>
            <a:r>
              <a:rPr lang="en-US" b="1" dirty="0"/>
              <a:t>Suicide Rates 15-24 USA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9149716-A722-02B8-F667-1D2549A219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279876"/>
              </p:ext>
            </p:extLst>
          </p:nvPr>
        </p:nvGraphicFramePr>
        <p:xfrm>
          <a:off x="533400" y="1731146"/>
          <a:ext cx="17221200" cy="8555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459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4DCBE-EE24-EF94-2D33-F1B54E5C4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9DD24-CB48-5F25-0488-BDB13288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4" y="562570"/>
            <a:ext cx="17059275" cy="1731145"/>
          </a:xfrm>
        </p:spPr>
        <p:txBody>
          <a:bodyPr/>
          <a:lstStyle/>
          <a:p>
            <a:r>
              <a:rPr lang="en-US" dirty="0"/>
              <a:t>Suicide rates by age group, USA 2022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6B951D-EDE1-7979-CAF0-8C63526D05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600" y="1371600"/>
          <a:ext cx="15773400" cy="8717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338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16380-08F6-EA0E-D39C-C1AD87D7C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50F4-E747-D205-E2EE-971B85E49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316" y="112744"/>
            <a:ext cx="15773400" cy="1988345"/>
          </a:xfrm>
        </p:spPr>
        <p:txBody>
          <a:bodyPr/>
          <a:lstStyle/>
          <a:p>
            <a:r>
              <a:rPr lang="en-US" dirty="0"/>
              <a:t>2022 suicide rates by sex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1C3641-C8F1-077F-8DE1-502DF3C12E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885544"/>
              </p:ext>
            </p:extLst>
          </p:nvPr>
        </p:nvGraphicFramePr>
        <p:xfrm>
          <a:off x="2133600" y="1943100"/>
          <a:ext cx="11711354" cy="8078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3FB6138-6664-4333-BE31-430CBFDE6966}"/>
              </a:ext>
            </a:extLst>
          </p:cNvPr>
          <p:cNvSpPr txBox="1"/>
          <p:nvPr/>
        </p:nvSpPr>
        <p:spPr>
          <a:xfrm>
            <a:off x="10591800" y="6134100"/>
            <a:ext cx="923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6069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E500A-781B-2B68-D607-A115A08B3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6B74A-3763-E4E2-C651-7650630A7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5773400" cy="1720728"/>
          </a:xfrm>
        </p:spPr>
        <p:txBody>
          <a:bodyPr/>
          <a:lstStyle/>
          <a:p>
            <a:r>
              <a:rPr lang="en-US" dirty="0"/>
              <a:t>2018-2022 Suicides by 6 “races”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4EF2120-160C-BA0A-D046-06D68972AF5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57300" y="2738438"/>
          <a:ext cx="15773400" cy="6527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334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C34A-A795-0E23-C44A-A88C5174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the general U.S. population,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8FA6C-0917-6CE9-4032-99A23C64C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dirty="0"/>
              <a:t>48,824 suicides</a:t>
            </a:r>
          </a:p>
          <a:p>
            <a:r>
              <a:rPr lang="en-US" sz="5400" dirty="0"/>
              <a:t>135 per day, one every 11 minutes.</a:t>
            </a:r>
          </a:p>
          <a:p>
            <a:r>
              <a:rPr lang="en-US" sz="5400" dirty="0"/>
              <a:t>1 young person per hour</a:t>
            </a:r>
          </a:p>
          <a:p>
            <a:r>
              <a:rPr lang="en-US" sz="5400" dirty="0"/>
              <a:t>11</a:t>
            </a:r>
            <a:r>
              <a:rPr lang="en-US" sz="5400" baseline="30000" dirty="0"/>
              <a:t>th</a:t>
            </a:r>
            <a:r>
              <a:rPr lang="en-US" sz="5400" dirty="0"/>
              <a:t> ranking cause of death</a:t>
            </a:r>
          </a:p>
          <a:p>
            <a:r>
              <a:rPr lang="en-US" sz="5400" dirty="0"/>
              <a:t>2</a:t>
            </a:r>
            <a:r>
              <a:rPr lang="en-US" sz="5400" baseline="30000" dirty="0"/>
              <a:t>ND</a:t>
            </a:r>
            <a:r>
              <a:rPr lang="en-US" sz="5400" dirty="0"/>
              <a:t> ranking cause of death in young people, after accidents.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4267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ptimized Template Master">
  <a:themeElements>
    <a:clrScheme name="Cengage New">
      <a:dk1>
        <a:srgbClr val="282F7C"/>
      </a:dk1>
      <a:lt1>
        <a:srgbClr val="FFFFFF"/>
      </a:lt1>
      <a:dk2>
        <a:srgbClr val="3841B0"/>
      </a:dk2>
      <a:lt2>
        <a:srgbClr val="F5F5F5"/>
      </a:lt2>
      <a:accent1>
        <a:srgbClr val="282F7C"/>
      </a:accent1>
      <a:accent2>
        <a:srgbClr val="FEE349"/>
      </a:accent2>
      <a:accent3>
        <a:srgbClr val="CDDEFF"/>
      </a:accent3>
      <a:accent4>
        <a:srgbClr val="F5F5F5"/>
      </a:accent4>
      <a:accent5>
        <a:srgbClr val="A3A1A3"/>
      </a:accent5>
      <a:accent6>
        <a:srgbClr val="454545"/>
      </a:accent6>
      <a:hlink>
        <a:srgbClr val="3841B0"/>
      </a:hlink>
      <a:folHlink>
        <a:srgbClr val="6900B0"/>
      </a:folHlink>
    </a:clrScheme>
    <a:fontScheme name="Cengage New">
      <a:majorFont>
        <a:latin typeface="Work Sans "/>
        <a:ea typeface=""/>
        <a:cs typeface=""/>
      </a:majorFont>
      <a:minorFont>
        <a:latin typeface="Work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11y_PPT_Template_Cengage_020221.pptx" id="{62A8FB47-AEAE-448A-A9EC-2B57E950A883}" vid="{DA52BCA4-C454-45F1-8147-C38687C75014}"/>
    </a:ext>
  </a:extLst>
</a:theme>
</file>

<file path=ppt/theme/theme2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69109</TotalTime>
  <Words>1167</Words>
  <Application>Microsoft Macintosh PowerPoint</Application>
  <PresentationFormat>Custom</PresentationFormat>
  <Paragraphs>191</Paragraphs>
  <Slides>39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Wingdings</vt:lpstr>
      <vt:lpstr>Aptos</vt:lpstr>
      <vt:lpstr>-apple-system</vt:lpstr>
      <vt:lpstr>Work Sans</vt:lpstr>
      <vt:lpstr>Garamond</vt:lpstr>
      <vt:lpstr>AvenirNextLTPro-Regular</vt:lpstr>
      <vt:lpstr>Arial</vt:lpstr>
      <vt:lpstr>Verdana</vt:lpstr>
      <vt:lpstr>Work Sans </vt:lpstr>
      <vt:lpstr>Optimized Template Master</vt:lpstr>
      <vt:lpstr>Perspective</vt:lpstr>
      <vt:lpstr>PowerPoint Presentation</vt:lpstr>
      <vt:lpstr>Understanding &amp; preventing suicide</vt:lpstr>
      <vt:lpstr>Suicide rates </vt:lpstr>
      <vt:lpstr>PowerPoint Presentation</vt:lpstr>
      <vt:lpstr>Suicide Rates 15-24 USA</vt:lpstr>
      <vt:lpstr>Suicide rates by age group, USA 2022</vt:lpstr>
      <vt:lpstr>2022 suicide rates by sex</vt:lpstr>
      <vt:lpstr>2018-2022 Suicides by 6 “races”</vt:lpstr>
      <vt:lpstr>In the general U.S. population, 2024</vt:lpstr>
      <vt:lpstr>PowerPoint Presentation</vt:lpstr>
      <vt:lpstr>Elevated risk/rates (deaths per year per 100,000 people in population)</vt:lpstr>
      <vt:lpstr>method</vt:lpstr>
      <vt:lpstr>PowerPoint Presentation</vt:lpstr>
      <vt:lpstr>Domains of suicidal experience</vt:lpstr>
      <vt:lpstr>Suicide-related behavior</vt:lpstr>
      <vt:lpstr>Demographic differences</vt:lpstr>
      <vt:lpstr>Demographic differences</vt:lpstr>
      <vt:lpstr>Demographic differences</vt:lpstr>
      <vt:lpstr>Demographic differences</vt:lpstr>
      <vt:lpstr>Major risk factors for suicide</vt:lpstr>
      <vt:lpstr>Mental disorders</vt:lpstr>
      <vt:lpstr>PowerPoint Presentation</vt:lpstr>
      <vt:lpstr>PowerPoint Presentation</vt:lpstr>
      <vt:lpstr>Many factors contribute to suicide among those with &amp; without mental health conditions </vt:lpstr>
      <vt:lpstr>10 insights from research</vt:lpstr>
      <vt:lpstr>PowerPoint Presentation</vt:lpstr>
      <vt:lpstr>Insights from research</vt:lpstr>
      <vt:lpstr>PowerPoint Presentation</vt:lpstr>
      <vt:lpstr>PowerPoint Presentation</vt:lpstr>
      <vt:lpstr>PowerPoint Presentation</vt:lpstr>
      <vt:lpstr>Warning signs</vt:lpstr>
      <vt:lpstr>Warning signs</vt:lpstr>
      <vt:lpstr>Warning signs</vt:lpstr>
      <vt:lpstr>Columbia suicide protocol</vt:lpstr>
      <vt:lpstr>PowerPoint Presentation</vt:lpstr>
      <vt:lpstr>CRISIS CONTACTS</vt:lpstr>
      <vt:lpstr>”The Gap”</vt:lpstr>
      <vt:lpstr>PowerPoint Presentation</vt:lpstr>
      <vt:lpstr> I am glad  you are here. Stay. You are  needed.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abnormal psychology</dc:title>
  <dc:creator>Dale Wisely</dc:creator>
  <cp:lastModifiedBy>Wisely, Dale</cp:lastModifiedBy>
  <cp:revision>51</cp:revision>
  <cp:lastPrinted>2025-01-05T01:51:30Z</cp:lastPrinted>
  <dcterms:created xsi:type="dcterms:W3CDTF">2006-08-16T00:00:00Z</dcterms:created>
  <dcterms:modified xsi:type="dcterms:W3CDTF">2026-08-04T02:45:34Z</dcterms:modified>
  <dc:identifier>DAGNvmj8H3g</dc:identifier>
</cp:coreProperties>
</file>