
<file path=[Content_Types].xml><?xml version="1.0" encoding="utf-8"?>
<Types xmlns="http://schemas.openxmlformats.org/package/2006/content-types">
  <Default Extension="0&amp;ixid=M3wxMjA3fDB8MHxwaG90by1wYWdlfHx8fGVufDB8fHx8fA" ContentType="image/jpeg"/>
  <Default Extension="jpeg" ContentType="image/jpeg"/>
  <Default Extension="jpg" ContentType="image/jpe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44"/>
  </p:notesMasterIdLst>
  <p:sldIdLst>
    <p:sldId id="256" r:id="rId2"/>
    <p:sldId id="881" r:id="rId3"/>
    <p:sldId id="257" r:id="rId4"/>
    <p:sldId id="269" r:id="rId5"/>
    <p:sldId id="270" r:id="rId6"/>
    <p:sldId id="882" r:id="rId7"/>
    <p:sldId id="258" r:id="rId8"/>
    <p:sldId id="883" r:id="rId9"/>
    <p:sldId id="273" r:id="rId10"/>
    <p:sldId id="274" r:id="rId11"/>
    <p:sldId id="260" r:id="rId12"/>
    <p:sldId id="275" r:id="rId13"/>
    <p:sldId id="261" r:id="rId14"/>
    <p:sldId id="276" r:id="rId15"/>
    <p:sldId id="262" r:id="rId16"/>
    <p:sldId id="263" r:id="rId17"/>
    <p:sldId id="282" r:id="rId18"/>
    <p:sldId id="277" r:id="rId19"/>
    <p:sldId id="264" r:id="rId20"/>
    <p:sldId id="266" r:id="rId21"/>
    <p:sldId id="278" r:id="rId22"/>
    <p:sldId id="279" r:id="rId23"/>
    <p:sldId id="280" r:id="rId24"/>
    <p:sldId id="267" r:id="rId25"/>
    <p:sldId id="884" r:id="rId26"/>
    <p:sldId id="281" r:id="rId27"/>
    <p:sldId id="888" r:id="rId28"/>
    <p:sldId id="885" r:id="rId29"/>
    <p:sldId id="886" r:id="rId30"/>
    <p:sldId id="887" r:id="rId31"/>
    <p:sldId id="889" r:id="rId32"/>
    <p:sldId id="600" r:id="rId33"/>
    <p:sldId id="890" r:id="rId34"/>
    <p:sldId id="891" r:id="rId35"/>
    <p:sldId id="892" r:id="rId36"/>
    <p:sldId id="893" r:id="rId37"/>
    <p:sldId id="894" r:id="rId38"/>
    <p:sldId id="895" r:id="rId39"/>
    <p:sldId id="896" r:id="rId40"/>
    <p:sldId id="897" r:id="rId41"/>
    <p:sldId id="898" r:id="rId42"/>
    <p:sldId id="899"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2"/>
    <p:restoredTop sz="94624"/>
  </p:normalViewPr>
  <p:slideViewPr>
    <p:cSldViewPr snapToGrid="0" snapToObjects="1">
      <p:cViewPr varScale="1">
        <p:scale>
          <a:sx n="91" d="100"/>
          <a:sy n="91" d="100"/>
        </p:scale>
        <p:origin x="192" y="86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10 to 14</c:v>
                </c:pt>
              </c:strCache>
            </c:strRef>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accen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Sheet1!$A$2:$A$7</c:f>
              <c:numCache>
                <c:formatCode>General</c:formatCode>
                <c:ptCount val="6"/>
                <c:pt idx="0">
                  <c:v>2014</c:v>
                </c:pt>
                <c:pt idx="1">
                  <c:v>2016</c:v>
                </c:pt>
                <c:pt idx="2">
                  <c:v>2018</c:v>
                </c:pt>
                <c:pt idx="3">
                  <c:v>2020</c:v>
                </c:pt>
                <c:pt idx="4">
                  <c:v>2022</c:v>
                </c:pt>
                <c:pt idx="5">
                  <c:v>2024</c:v>
                </c:pt>
              </c:numCache>
            </c:numRef>
          </c:cat>
          <c:val>
            <c:numRef>
              <c:f>Sheet1!$B$2:$B$7</c:f>
              <c:numCache>
                <c:formatCode>General</c:formatCode>
                <c:ptCount val="6"/>
                <c:pt idx="0">
                  <c:v>2.1</c:v>
                </c:pt>
                <c:pt idx="1">
                  <c:v>2.1</c:v>
                </c:pt>
                <c:pt idx="2">
                  <c:v>2.9</c:v>
                </c:pt>
                <c:pt idx="3">
                  <c:v>2.8</c:v>
                </c:pt>
                <c:pt idx="4">
                  <c:v>2.4</c:v>
                </c:pt>
                <c:pt idx="5">
                  <c:v>2.2999999999999998</c:v>
                </c:pt>
              </c:numCache>
            </c:numRef>
          </c:val>
          <c:smooth val="0"/>
          <c:extLst>
            <c:ext xmlns:c16="http://schemas.microsoft.com/office/drawing/2014/chart" uri="{C3380CC4-5D6E-409C-BE32-E72D297353CC}">
              <c16:uniqueId val="{00000000-F2CD-354C-9603-962BB1216BB2}"/>
            </c:ext>
          </c:extLst>
        </c:ser>
        <c:ser>
          <c:idx val="1"/>
          <c:order val="1"/>
          <c:tx>
            <c:strRef>
              <c:f>Sheet1!$C$1</c:f>
              <c:strCache>
                <c:ptCount val="1"/>
                <c:pt idx="0">
                  <c:v>15 to 19</c:v>
                </c:pt>
              </c:strCache>
            </c:strRef>
          </c:tx>
          <c:spPr>
            <a:ln w="19050" cap="rnd" cmpd="sng" algn="ctr">
              <a:solidFill>
                <a:schemeClr val="accent2">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accent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Sheet1!$A$2:$A$7</c:f>
              <c:numCache>
                <c:formatCode>General</c:formatCode>
                <c:ptCount val="6"/>
                <c:pt idx="0">
                  <c:v>2014</c:v>
                </c:pt>
                <c:pt idx="1">
                  <c:v>2016</c:v>
                </c:pt>
                <c:pt idx="2">
                  <c:v>2018</c:v>
                </c:pt>
                <c:pt idx="3">
                  <c:v>2020</c:v>
                </c:pt>
                <c:pt idx="4">
                  <c:v>2022</c:v>
                </c:pt>
                <c:pt idx="5">
                  <c:v>2024</c:v>
                </c:pt>
              </c:numCache>
            </c:numRef>
          </c:cat>
          <c:val>
            <c:numRef>
              <c:f>Sheet1!$C$2:$C$7</c:f>
              <c:numCache>
                <c:formatCode>General</c:formatCode>
                <c:ptCount val="6"/>
                <c:pt idx="0">
                  <c:v>8.6999999999999993</c:v>
                </c:pt>
                <c:pt idx="1">
                  <c:v>10</c:v>
                </c:pt>
                <c:pt idx="2">
                  <c:v>11.4</c:v>
                </c:pt>
                <c:pt idx="3">
                  <c:v>10.8</c:v>
                </c:pt>
                <c:pt idx="4">
                  <c:v>10</c:v>
                </c:pt>
                <c:pt idx="5">
                  <c:v>9.4</c:v>
                </c:pt>
              </c:numCache>
            </c:numRef>
          </c:val>
          <c:smooth val="0"/>
          <c:extLst>
            <c:ext xmlns:c16="http://schemas.microsoft.com/office/drawing/2014/chart" uri="{C3380CC4-5D6E-409C-BE32-E72D297353CC}">
              <c16:uniqueId val="{00000001-F2CD-354C-9603-962BB1216BB2}"/>
            </c:ext>
          </c:extLst>
        </c:ser>
        <c:ser>
          <c:idx val="2"/>
          <c:order val="2"/>
          <c:tx>
            <c:strRef>
              <c:f>Sheet1!$D$1</c:f>
              <c:strCache>
                <c:ptCount val="1"/>
                <c:pt idx="0">
                  <c:v>45 to 54</c:v>
                </c:pt>
              </c:strCache>
            </c:strRef>
          </c:tx>
          <c:spPr>
            <a:ln w="19050" cap="rnd" cmpd="sng" algn="ctr">
              <a:solidFill>
                <a:schemeClr val="accent3">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accent3"/>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Sheet1!$A$2:$A$7</c:f>
              <c:numCache>
                <c:formatCode>General</c:formatCode>
                <c:ptCount val="6"/>
                <c:pt idx="0">
                  <c:v>2014</c:v>
                </c:pt>
                <c:pt idx="1">
                  <c:v>2016</c:v>
                </c:pt>
                <c:pt idx="2">
                  <c:v>2018</c:v>
                </c:pt>
                <c:pt idx="3">
                  <c:v>2020</c:v>
                </c:pt>
                <c:pt idx="4">
                  <c:v>2022</c:v>
                </c:pt>
                <c:pt idx="5">
                  <c:v>2024</c:v>
                </c:pt>
              </c:numCache>
            </c:numRef>
          </c:cat>
          <c:val>
            <c:numRef>
              <c:f>Sheet1!$D$2:$D$7</c:f>
              <c:numCache>
                <c:formatCode>General</c:formatCode>
                <c:ptCount val="6"/>
                <c:pt idx="0">
                  <c:v>20.2</c:v>
                </c:pt>
                <c:pt idx="1">
                  <c:v>19.7</c:v>
                </c:pt>
                <c:pt idx="2">
                  <c:v>20</c:v>
                </c:pt>
                <c:pt idx="3">
                  <c:v>18</c:v>
                </c:pt>
                <c:pt idx="4">
                  <c:v>19.2</c:v>
                </c:pt>
                <c:pt idx="5">
                  <c:v>18.8</c:v>
                </c:pt>
              </c:numCache>
            </c:numRef>
          </c:val>
          <c:smooth val="0"/>
          <c:extLst>
            <c:ext xmlns:c16="http://schemas.microsoft.com/office/drawing/2014/chart" uri="{C3380CC4-5D6E-409C-BE32-E72D297353CC}">
              <c16:uniqueId val="{00000002-F2CD-354C-9603-962BB1216BB2}"/>
            </c:ext>
          </c:extLst>
        </c:ser>
        <c:dLbls>
          <c:dLblPos val="ctr"/>
          <c:showLegendKey val="0"/>
          <c:showVal val="1"/>
          <c:showCatName val="0"/>
          <c:showSerName val="0"/>
          <c:showPercent val="0"/>
          <c:showBubbleSize val="0"/>
        </c:dLbls>
        <c:marker val="1"/>
        <c:smooth val="0"/>
        <c:axId val="57519487"/>
        <c:axId val="57517695"/>
      </c:lineChart>
      <c:catAx>
        <c:axId val="57519487"/>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chemeClr val="dk1">
                    <a:lumMod val="65000"/>
                    <a:lumOff val="35000"/>
                  </a:schemeClr>
                </a:solidFill>
                <a:latin typeface="+mn-lt"/>
                <a:ea typeface="+mn-ea"/>
                <a:cs typeface="+mn-cs"/>
              </a:defRPr>
            </a:pPr>
            <a:endParaRPr lang="en-US"/>
          </a:p>
        </c:txPr>
        <c:crossAx val="57517695"/>
        <c:crosses val="autoZero"/>
        <c:auto val="1"/>
        <c:lblAlgn val="ctr"/>
        <c:lblOffset val="100"/>
        <c:noMultiLvlLbl val="0"/>
      </c:catAx>
      <c:valAx>
        <c:axId val="57517695"/>
        <c:scaling>
          <c:orientation val="minMax"/>
        </c:scaling>
        <c:delete val="1"/>
        <c:axPos val="l"/>
        <c:numFmt formatCode="General" sourceLinked="1"/>
        <c:majorTickMark val="none"/>
        <c:minorTickMark val="none"/>
        <c:tickLblPos val="nextTo"/>
        <c:crossAx val="57519487"/>
        <c:crosses val="autoZero"/>
        <c:crossBetween val="between"/>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1" Type="http://schemas.openxmlformats.org/officeDocument/2006/relationships/hyperlink" Target="https://www.cdc.gov/nchs/data/databriefs/db471-tables.pdf?utm_source=chatgpt.com"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cdc.gov/nchs/data/databriefs/db471-tables.pdf?utm_source=chatgpt.com"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BE3355-7C95-48EA-93E3-CB2ED198DBC4}"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AF4A66BF-DF33-4F8A-81F0-F580AAA8C90F}">
      <dgm:prSet/>
      <dgm:spPr/>
      <dgm:t>
        <a:bodyPr/>
        <a:lstStyle/>
        <a:p>
          <a:r>
            <a:rPr lang="en-US" dirty="0"/>
            <a:t>Youth suicide = 2</a:t>
          </a:r>
          <a:r>
            <a:rPr lang="en-US" baseline="30000" dirty="0"/>
            <a:t>nd</a:t>
          </a:r>
          <a:r>
            <a:rPr lang="en-US" dirty="0"/>
            <a:t> leading cause of death</a:t>
          </a:r>
        </a:p>
      </dgm:t>
    </dgm:pt>
    <dgm:pt modelId="{EE6258C8-3F12-42FF-831F-9461C894E9DA}" type="parTrans" cxnId="{710D979D-61CF-4674-9160-BBC39C03D5D2}">
      <dgm:prSet/>
      <dgm:spPr/>
      <dgm:t>
        <a:bodyPr/>
        <a:lstStyle/>
        <a:p>
          <a:endParaRPr lang="en-US"/>
        </a:p>
      </dgm:t>
    </dgm:pt>
    <dgm:pt modelId="{818DF515-33D7-4141-BB1E-84A424833277}" type="sibTrans" cxnId="{710D979D-61CF-4674-9160-BBC39C03D5D2}">
      <dgm:prSet/>
      <dgm:spPr/>
      <dgm:t>
        <a:bodyPr/>
        <a:lstStyle/>
        <a:p>
          <a:endParaRPr lang="en-US"/>
        </a:p>
      </dgm:t>
    </dgm:pt>
    <dgm:pt modelId="{193C7190-38BC-462F-975B-DE18CA978D62}">
      <dgm:prSet/>
      <dgm:spPr/>
      <dgm:t>
        <a:bodyPr/>
        <a:lstStyle/>
        <a:p>
          <a:r>
            <a:rPr lang="en-US" dirty="0"/>
            <a:t>Recent shifts in trends post-pandemic</a:t>
          </a:r>
        </a:p>
      </dgm:t>
    </dgm:pt>
    <dgm:pt modelId="{1091A9B0-1710-429E-BD68-718F3544159E}" type="parTrans" cxnId="{996FD746-1EF8-4017-8021-A5ECDA0F428D}">
      <dgm:prSet/>
      <dgm:spPr/>
      <dgm:t>
        <a:bodyPr/>
        <a:lstStyle/>
        <a:p>
          <a:endParaRPr lang="en-US"/>
        </a:p>
      </dgm:t>
    </dgm:pt>
    <dgm:pt modelId="{A87EB584-5E65-49F0-9C6C-D66391D4746D}" type="sibTrans" cxnId="{996FD746-1EF8-4017-8021-A5ECDA0F428D}">
      <dgm:prSet/>
      <dgm:spPr/>
      <dgm:t>
        <a:bodyPr/>
        <a:lstStyle/>
        <a:p>
          <a:endParaRPr lang="en-US"/>
        </a:p>
      </dgm:t>
    </dgm:pt>
    <dgm:pt modelId="{9D8B873E-253C-4D71-A4F7-A19E82174C70}">
      <dgm:prSet/>
      <dgm:spPr/>
      <dgm:t>
        <a:bodyPr/>
        <a:lstStyle/>
        <a:p>
          <a:r>
            <a:rPr lang="en-US" dirty="0"/>
            <a:t>School counselors: frontline role in prevention &amp; response</a:t>
          </a:r>
        </a:p>
      </dgm:t>
    </dgm:pt>
    <dgm:pt modelId="{55C784D7-14C1-47B9-8AF0-BD79F7B757A5}" type="parTrans" cxnId="{44BAE703-D3F9-40E5-BCE8-667E43668582}">
      <dgm:prSet/>
      <dgm:spPr/>
      <dgm:t>
        <a:bodyPr/>
        <a:lstStyle/>
        <a:p>
          <a:endParaRPr lang="en-US"/>
        </a:p>
      </dgm:t>
    </dgm:pt>
    <dgm:pt modelId="{48CA740E-B093-487C-A06B-BAEF5A5991D3}" type="sibTrans" cxnId="{44BAE703-D3F9-40E5-BCE8-667E43668582}">
      <dgm:prSet/>
      <dgm:spPr/>
      <dgm:t>
        <a:bodyPr/>
        <a:lstStyle/>
        <a:p>
          <a:endParaRPr lang="en-US"/>
        </a:p>
      </dgm:t>
    </dgm:pt>
    <dgm:pt modelId="{07838A45-874D-7E47-B637-53BB852D8B59}" type="pres">
      <dgm:prSet presAssocID="{63BE3355-7C95-48EA-93E3-CB2ED198DBC4}" presName="linear" presStyleCnt="0">
        <dgm:presLayoutVars>
          <dgm:animLvl val="lvl"/>
          <dgm:resizeHandles val="exact"/>
        </dgm:presLayoutVars>
      </dgm:prSet>
      <dgm:spPr/>
    </dgm:pt>
    <dgm:pt modelId="{FAADCF16-8AB7-5F42-A6FA-27B04C7886AD}" type="pres">
      <dgm:prSet presAssocID="{AF4A66BF-DF33-4F8A-81F0-F580AAA8C90F}" presName="parentText" presStyleLbl="node1" presStyleIdx="0" presStyleCnt="3">
        <dgm:presLayoutVars>
          <dgm:chMax val="0"/>
          <dgm:bulletEnabled val="1"/>
        </dgm:presLayoutVars>
      </dgm:prSet>
      <dgm:spPr/>
    </dgm:pt>
    <dgm:pt modelId="{89D85135-BC41-E649-932D-B55CCEB28C69}" type="pres">
      <dgm:prSet presAssocID="{818DF515-33D7-4141-BB1E-84A424833277}" presName="spacer" presStyleCnt="0"/>
      <dgm:spPr/>
    </dgm:pt>
    <dgm:pt modelId="{B7FD1E29-EB72-0E4F-A0F9-53209602F140}" type="pres">
      <dgm:prSet presAssocID="{193C7190-38BC-462F-975B-DE18CA978D62}" presName="parentText" presStyleLbl="node1" presStyleIdx="1" presStyleCnt="3">
        <dgm:presLayoutVars>
          <dgm:chMax val="0"/>
          <dgm:bulletEnabled val="1"/>
        </dgm:presLayoutVars>
      </dgm:prSet>
      <dgm:spPr/>
    </dgm:pt>
    <dgm:pt modelId="{F1E2DEE7-FB90-A647-8BF6-EE1F38566934}" type="pres">
      <dgm:prSet presAssocID="{A87EB584-5E65-49F0-9C6C-D66391D4746D}" presName="spacer" presStyleCnt="0"/>
      <dgm:spPr/>
    </dgm:pt>
    <dgm:pt modelId="{007A70BA-8CE4-DE4E-91B3-2109C6467A7F}" type="pres">
      <dgm:prSet presAssocID="{9D8B873E-253C-4D71-A4F7-A19E82174C70}" presName="parentText" presStyleLbl="node1" presStyleIdx="2" presStyleCnt="3">
        <dgm:presLayoutVars>
          <dgm:chMax val="0"/>
          <dgm:bulletEnabled val="1"/>
        </dgm:presLayoutVars>
      </dgm:prSet>
      <dgm:spPr/>
    </dgm:pt>
  </dgm:ptLst>
  <dgm:cxnLst>
    <dgm:cxn modelId="{44BAE703-D3F9-40E5-BCE8-667E43668582}" srcId="{63BE3355-7C95-48EA-93E3-CB2ED198DBC4}" destId="{9D8B873E-253C-4D71-A4F7-A19E82174C70}" srcOrd="2" destOrd="0" parTransId="{55C784D7-14C1-47B9-8AF0-BD79F7B757A5}" sibTransId="{48CA740E-B093-487C-A06B-BAEF5A5991D3}"/>
    <dgm:cxn modelId="{0F574D34-D119-8042-B0C5-CB333504BEF0}" type="presOf" srcId="{193C7190-38BC-462F-975B-DE18CA978D62}" destId="{B7FD1E29-EB72-0E4F-A0F9-53209602F140}" srcOrd="0" destOrd="0" presId="urn:microsoft.com/office/officeart/2005/8/layout/vList2"/>
    <dgm:cxn modelId="{996FD746-1EF8-4017-8021-A5ECDA0F428D}" srcId="{63BE3355-7C95-48EA-93E3-CB2ED198DBC4}" destId="{193C7190-38BC-462F-975B-DE18CA978D62}" srcOrd="1" destOrd="0" parTransId="{1091A9B0-1710-429E-BD68-718F3544159E}" sibTransId="{A87EB584-5E65-49F0-9C6C-D66391D4746D}"/>
    <dgm:cxn modelId="{BDF36959-0C08-FE47-87AE-5D49218555E2}" type="presOf" srcId="{63BE3355-7C95-48EA-93E3-CB2ED198DBC4}" destId="{07838A45-874D-7E47-B637-53BB852D8B59}" srcOrd="0" destOrd="0" presId="urn:microsoft.com/office/officeart/2005/8/layout/vList2"/>
    <dgm:cxn modelId="{5932FF79-4FFC-4A44-888A-E2B011974617}" type="presOf" srcId="{9D8B873E-253C-4D71-A4F7-A19E82174C70}" destId="{007A70BA-8CE4-DE4E-91B3-2109C6467A7F}" srcOrd="0" destOrd="0" presId="urn:microsoft.com/office/officeart/2005/8/layout/vList2"/>
    <dgm:cxn modelId="{710D979D-61CF-4674-9160-BBC39C03D5D2}" srcId="{63BE3355-7C95-48EA-93E3-CB2ED198DBC4}" destId="{AF4A66BF-DF33-4F8A-81F0-F580AAA8C90F}" srcOrd="0" destOrd="0" parTransId="{EE6258C8-3F12-42FF-831F-9461C894E9DA}" sibTransId="{818DF515-33D7-4141-BB1E-84A424833277}"/>
    <dgm:cxn modelId="{95505AEE-74D6-6D43-BF06-4A82EADC8E86}" type="presOf" srcId="{AF4A66BF-DF33-4F8A-81F0-F580AAA8C90F}" destId="{FAADCF16-8AB7-5F42-A6FA-27B04C7886AD}" srcOrd="0" destOrd="0" presId="urn:microsoft.com/office/officeart/2005/8/layout/vList2"/>
    <dgm:cxn modelId="{5D2D3427-79B9-184D-A2B0-580B3F9D812C}" type="presParOf" srcId="{07838A45-874D-7E47-B637-53BB852D8B59}" destId="{FAADCF16-8AB7-5F42-A6FA-27B04C7886AD}" srcOrd="0" destOrd="0" presId="urn:microsoft.com/office/officeart/2005/8/layout/vList2"/>
    <dgm:cxn modelId="{417FAAEE-5107-274B-BEF8-C08A8801F4AE}" type="presParOf" srcId="{07838A45-874D-7E47-B637-53BB852D8B59}" destId="{89D85135-BC41-E649-932D-B55CCEB28C69}" srcOrd="1" destOrd="0" presId="urn:microsoft.com/office/officeart/2005/8/layout/vList2"/>
    <dgm:cxn modelId="{251153FB-E643-D649-A698-303E551037EC}" type="presParOf" srcId="{07838A45-874D-7E47-B637-53BB852D8B59}" destId="{B7FD1E29-EB72-0E4F-A0F9-53209602F140}" srcOrd="2" destOrd="0" presId="urn:microsoft.com/office/officeart/2005/8/layout/vList2"/>
    <dgm:cxn modelId="{BEB71254-582A-954C-A6B7-1645029EBAB1}" type="presParOf" srcId="{07838A45-874D-7E47-B637-53BB852D8B59}" destId="{F1E2DEE7-FB90-A647-8BF6-EE1F38566934}" srcOrd="3" destOrd="0" presId="urn:microsoft.com/office/officeart/2005/8/layout/vList2"/>
    <dgm:cxn modelId="{DF2EBCFF-0F45-CC44-AE08-93F427886935}" type="presParOf" srcId="{07838A45-874D-7E47-B637-53BB852D8B59}" destId="{007A70BA-8CE4-DE4E-91B3-2109C6467A7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BBD91B-1D42-496B-BE4C-278994C429A0}"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443D6C2C-0B17-4CCE-B8ED-E32A9EF45068}">
      <dgm:prSet custT="1"/>
      <dgm:spPr/>
      <dgm:t>
        <a:bodyPr/>
        <a:lstStyle/>
        <a:p>
          <a:pPr>
            <a:buFont typeface="Arial" panose="020B0604020202020204" pitchFamily="34" charset="0"/>
            <a:buChar char="•"/>
          </a:pPr>
          <a:r>
            <a:rPr lang="en-US" sz="2800" b="1" dirty="0"/>
            <a:t>1950 - 1990:</a:t>
          </a:r>
          <a:r>
            <a:rPr lang="en-US" sz="2800" dirty="0"/>
            <a:t> Youth suicide rates increased</a:t>
          </a:r>
        </a:p>
        <a:p>
          <a:pPr>
            <a:buFont typeface="Arial" panose="020B0604020202020204" pitchFamily="34" charset="0"/>
            <a:buChar char="•"/>
          </a:pPr>
          <a:r>
            <a:rPr lang="en-US" sz="2800" b="1" dirty="0"/>
            <a:t>Early 1990s–2007:</a:t>
          </a:r>
          <a:r>
            <a:rPr lang="en-US" sz="2800" dirty="0"/>
            <a:t> Rates declined</a:t>
          </a:r>
        </a:p>
        <a:p>
          <a:pPr>
            <a:buFont typeface="Arial" panose="020B0604020202020204" pitchFamily="34" charset="0"/>
            <a:buChar char="•"/>
          </a:pPr>
          <a:r>
            <a:rPr lang="en-US" sz="2800" b="1" dirty="0"/>
            <a:t>2007–2017:</a:t>
          </a:r>
          <a:r>
            <a:rPr lang="en-US" sz="2800" dirty="0"/>
            <a:t> Renewed increase, from </a:t>
          </a:r>
          <a:r>
            <a:rPr lang="en-US" sz="2800" b="1" dirty="0"/>
            <a:t>6.7 to 11.8 per 100,000</a:t>
          </a:r>
          <a:r>
            <a:rPr lang="en-US" sz="2800" dirty="0"/>
            <a:t>. </a:t>
          </a:r>
        </a:p>
        <a:p>
          <a:pPr>
            <a:buFont typeface="Arial" panose="020B0604020202020204" pitchFamily="34" charset="0"/>
            <a:buChar char="•"/>
          </a:pPr>
          <a:r>
            <a:rPr lang="en-US" sz="2800" b="1" dirty="0"/>
            <a:t>2017–2024:</a:t>
          </a:r>
          <a:r>
            <a:rPr lang="en-US" sz="2800" dirty="0"/>
            <a:t> Overall decline, with a modest increase in 2020–2021.</a:t>
          </a:r>
        </a:p>
        <a:p>
          <a:pPr>
            <a:buFont typeface="Arial" panose="020B0604020202020204" pitchFamily="34" charset="0"/>
            <a:buChar char="•"/>
          </a:pPr>
          <a:r>
            <a:rPr lang="en-US" sz="2800" b="1" dirty="0"/>
            <a:t>2021-2024</a:t>
          </a:r>
          <a:r>
            <a:rPr lang="en-US" sz="2800" dirty="0"/>
            <a:t>: Rates declined, reaching </a:t>
          </a:r>
          <a:r>
            <a:rPr lang="en-US" sz="2800" b="1" dirty="0"/>
            <a:t>9.4 in 2024</a:t>
          </a:r>
          <a:r>
            <a:rPr lang="en-US" sz="2800" dirty="0"/>
            <a:t>, about </a:t>
          </a:r>
          <a:r>
            <a:rPr lang="en-US" sz="2800" b="1" dirty="0"/>
            <a:t>20% below 2017</a:t>
          </a:r>
          <a:r>
            <a:rPr lang="en-US" sz="2800" dirty="0"/>
            <a:t> but still above the 2007 low.</a:t>
          </a:r>
          <a:br>
            <a:rPr lang="en-US" sz="2800" dirty="0"/>
          </a:br>
          <a:endParaRPr lang="en-US" sz="2800" dirty="0"/>
        </a:p>
        <a:p>
          <a:pPr>
            <a:buFont typeface="Arial" panose="020B0604020202020204" pitchFamily="34" charset="0"/>
            <a:buChar char="•"/>
          </a:pPr>
          <a:r>
            <a:rPr lang="en-US" sz="2800" dirty="0"/>
            <a:t> </a:t>
          </a:r>
          <a:r>
            <a:rPr lang="en-US" sz="2800" dirty="0">
              <a:hlinkClick xmlns:r="http://schemas.openxmlformats.org/officeDocument/2006/relationships" r:id="rId1"/>
            </a:rPr>
            <a:t>cdc.gov</a:t>
          </a:r>
          <a:r>
            <a:rPr lang="en-US" sz="2800" dirty="0"/>
            <a:t>.</a:t>
          </a:r>
        </a:p>
      </dgm:t>
    </dgm:pt>
    <dgm:pt modelId="{B2B88B7D-D873-4B34-9A13-DAA766E88039}" type="parTrans" cxnId="{375E4B51-60E7-45C1-85F7-692AF01D032A}">
      <dgm:prSet/>
      <dgm:spPr/>
      <dgm:t>
        <a:bodyPr/>
        <a:lstStyle/>
        <a:p>
          <a:endParaRPr lang="en-US"/>
        </a:p>
      </dgm:t>
    </dgm:pt>
    <dgm:pt modelId="{E64A4151-76C3-487E-9315-728DCBBD5BF3}" type="sibTrans" cxnId="{375E4B51-60E7-45C1-85F7-692AF01D032A}">
      <dgm:prSet/>
      <dgm:spPr/>
      <dgm:t>
        <a:bodyPr/>
        <a:lstStyle/>
        <a:p>
          <a:endParaRPr lang="en-US"/>
        </a:p>
      </dgm:t>
    </dgm:pt>
    <dgm:pt modelId="{FC09B6D1-5C83-B64C-873B-61F9010DCF53}" type="pres">
      <dgm:prSet presAssocID="{62BBD91B-1D42-496B-BE4C-278994C429A0}" presName="vert0" presStyleCnt="0">
        <dgm:presLayoutVars>
          <dgm:dir/>
          <dgm:animOne val="branch"/>
          <dgm:animLvl val="lvl"/>
        </dgm:presLayoutVars>
      </dgm:prSet>
      <dgm:spPr/>
    </dgm:pt>
    <dgm:pt modelId="{D3910D44-0325-9642-8D6B-FDF274F8BAF1}" type="pres">
      <dgm:prSet presAssocID="{443D6C2C-0B17-4CCE-B8ED-E32A9EF45068}" presName="thickLine" presStyleLbl="alignNode1" presStyleIdx="0" presStyleCnt="1"/>
      <dgm:spPr/>
    </dgm:pt>
    <dgm:pt modelId="{2E5B34C7-AD98-BD44-B8C5-72BD75787DDA}" type="pres">
      <dgm:prSet presAssocID="{443D6C2C-0B17-4CCE-B8ED-E32A9EF45068}" presName="horz1" presStyleCnt="0"/>
      <dgm:spPr/>
    </dgm:pt>
    <dgm:pt modelId="{19036792-7733-AF47-872D-6724CD82B54E}" type="pres">
      <dgm:prSet presAssocID="{443D6C2C-0B17-4CCE-B8ED-E32A9EF45068}" presName="tx1" presStyleLbl="revTx" presStyleIdx="0" presStyleCnt="1"/>
      <dgm:spPr/>
    </dgm:pt>
    <dgm:pt modelId="{08903D89-7320-8B45-A070-190C4402959A}" type="pres">
      <dgm:prSet presAssocID="{443D6C2C-0B17-4CCE-B8ED-E32A9EF45068}" presName="vert1" presStyleCnt="0"/>
      <dgm:spPr/>
    </dgm:pt>
  </dgm:ptLst>
  <dgm:cxnLst>
    <dgm:cxn modelId="{ED3AFB0F-938A-8E40-B285-6AD3A99B1E2D}" type="presOf" srcId="{443D6C2C-0B17-4CCE-B8ED-E32A9EF45068}" destId="{19036792-7733-AF47-872D-6724CD82B54E}" srcOrd="0" destOrd="0" presId="urn:microsoft.com/office/officeart/2008/layout/LinedList"/>
    <dgm:cxn modelId="{375E4B51-60E7-45C1-85F7-692AF01D032A}" srcId="{62BBD91B-1D42-496B-BE4C-278994C429A0}" destId="{443D6C2C-0B17-4CCE-B8ED-E32A9EF45068}" srcOrd="0" destOrd="0" parTransId="{B2B88B7D-D873-4B34-9A13-DAA766E88039}" sibTransId="{E64A4151-76C3-487E-9315-728DCBBD5BF3}"/>
    <dgm:cxn modelId="{9D03D082-B6CF-A84B-BC0A-9C4EB02E7771}" type="presOf" srcId="{62BBD91B-1D42-496B-BE4C-278994C429A0}" destId="{FC09B6D1-5C83-B64C-873B-61F9010DCF53}" srcOrd="0" destOrd="0" presId="urn:microsoft.com/office/officeart/2008/layout/LinedList"/>
    <dgm:cxn modelId="{05CFCCB4-E3DD-CB4B-AE1F-2B909B03516F}" type="presParOf" srcId="{FC09B6D1-5C83-B64C-873B-61F9010DCF53}" destId="{D3910D44-0325-9642-8D6B-FDF274F8BAF1}" srcOrd="0" destOrd="0" presId="urn:microsoft.com/office/officeart/2008/layout/LinedList"/>
    <dgm:cxn modelId="{A3A1C260-036F-A24C-B8C3-B4393C9C6800}" type="presParOf" srcId="{FC09B6D1-5C83-B64C-873B-61F9010DCF53}" destId="{2E5B34C7-AD98-BD44-B8C5-72BD75787DDA}" srcOrd="1" destOrd="0" presId="urn:microsoft.com/office/officeart/2008/layout/LinedList"/>
    <dgm:cxn modelId="{D84F343A-3EB0-5D4D-B35A-E5ADF0A90A6E}" type="presParOf" srcId="{2E5B34C7-AD98-BD44-B8C5-72BD75787DDA}" destId="{19036792-7733-AF47-872D-6724CD82B54E}" srcOrd="0" destOrd="0" presId="urn:microsoft.com/office/officeart/2008/layout/LinedList"/>
    <dgm:cxn modelId="{2048C6E4-F50E-254E-AE66-69D40AA5E606}" type="presParOf" srcId="{2E5B34C7-AD98-BD44-B8C5-72BD75787DDA}" destId="{08903D89-7320-8B45-A070-190C4402959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BBD91B-1D42-496B-BE4C-278994C429A0}"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CA7F990E-10E7-4A8B-96C2-6426F8484F42}">
      <dgm:prSet custT="1"/>
      <dgm:spPr/>
      <dgm:t>
        <a:bodyPr/>
        <a:lstStyle/>
        <a:p>
          <a:r>
            <a:rPr lang="en-US" sz="3200" dirty="0"/>
            <a:t>Suicide is #2 cause of death among adolescents/teenagers. #11 in general population.</a:t>
          </a:r>
        </a:p>
      </dgm:t>
    </dgm:pt>
    <dgm:pt modelId="{808CFDCA-8AC5-4556-B1AB-45E3D500CC9A}" type="parTrans" cxnId="{8C2DB0CF-391C-4250-BA1A-4E913E2CE772}">
      <dgm:prSet/>
      <dgm:spPr/>
      <dgm:t>
        <a:bodyPr/>
        <a:lstStyle/>
        <a:p>
          <a:endParaRPr lang="en-US"/>
        </a:p>
      </dgm:t>
    </dgm:pt>
    <dgm:pt modelId="{5535DA1B-7781-4734-88F6-548B1767DA64}" type="sibTrans" cxnId="{8C2DB0CF-391C-4250-BA1A-4E913E2CE772}">
      <dgm:prSet/>
      <dgm:spPr/>
      <dgm:t>
        <a:bodyPr/>
        <a:lstStyle/>
        <a:p>
          <a:endParaRPr lang="en-US"/>
        </a:p>
      </dgm:t>
    </dgm:pt>
    <dgm:pt modelId="{443D6C2C-0B17-4CCE-B8ED-E32A9EF45068}">
      <dgm:prSet custT="1"/>
      <dgm:spPr/>
      <dgm:t>
        <a:bodyPr/>
        <a:lstStyle/>
        <a:p>
          <a:r>
            <a:rPr lang="en-US" sz="2800" dirty="0"/>
            <a:t>Firearms: 55% of suicides. And deaths due to firearms (suicide + homicide + firearm accidents) are #1 killer of youth.</a:t>
          </a:r>
        </a:p>
      </dgm:t>
    </dgm:pt>
    <dgm:pt modelId="{B2B88B7D-D873-4B34-9A13-DAA766E88039}" type="parTrans" cxnId="{375E4B51-60E7-45C1-85F7-692AF01D032A}">
      <dgm:prSet/>
      <dgm:spPr/>
      <dgm:t>
        <a:bodyPr/>
        <a:lstStyle/>
        <a:p>
          <a:endParaRPr lang="en-US"/>
        </a:p>
      </dgm:t>
    </dgm:pt>
    <dgm:pt modelId="{E64A4151-76C3-487E-9315-728DCBBD5BF3}" type="sibTrans" cxnId="{375E4B51-60E7-45C1-85F7-692AF01D032A}">
      <dgm:prSet/>
      <dgm:spPr/>
      <dgm:t>
        <a:bodyPr/>
        <a:lstStyle/>
        <a:p>
          <a:endParaRPr lang="en-US"/>
        </a:p>
      </dgm:t>
    </dgm:pt>
    <dgm:pt modelId="{FC09B6D1-5C83-B64C-873B-61F9010DCF53}" type="pres">
      <dgm:prSet presAssocID="{62BBD91B-1D42-496B-BE4C-278994C429A0}" presName="vert0" presStyleCnt="0">
        <dgm:presLayoutVars>
          <dgm:dir/>
          <dgm:animOne val="branch"/>
          <dgm:animLvl val="lvl"/>
        </dgm:presLayoutVars>
      </dgm:prSet>
      <dgm:spPr/>
    </dgm:pt>
    <dgm:pt modelId="{5E3B0E25-C0B2-0344-A313-0C1C40CE26BF}" type="pres">
      <dgm:prSet presAssocID="{CA7F990E-10E7-4A8B-96C2-6426F8484F42}" presName="thickLine" presStyleLbl="alignNode1" presStyleIdx="0" presStyleCnt="2"/>
      <dgm:spPr/>
    </dgm:pt>
    <dgm:pt modelId="{81905D75-902F-1446-A2A9-0C28C41E092F}" type="pres">
      <dgm:prSet presAssocID="{CA7F990E-10E7-4A8B-96C2-6426F8484F42}" presName="horz1" presStyleCnt="0"/>
      <dgm:spPr/>
    </dgm:pt>
    <dgm:pt modelId="{1E9A0EC3-17D2-354C-B63A-2E5D1B77FC18}" type="pres">
      <dgm:prSet presAssocID="{CA7F990E-10E7-4A8B-96C2-6426F8484F42}" presName="tx1" presStyleLbl="revTx" presStyleIdx="0" presStyleCnt="2"/>
      <dgm:spPr/>
    </dgm:pt>
    <dgm:pt modelId="{85B9CB42-12E8-8745-9BA1-FB20768D90C2}" type="pres">
      <dgm:prSet presAssocID="{CA7F990E-10E7-4A8B-96C2-6426F8484F42}" presName="vert1" presStyleCnt="0"/>
      <dgm:spPr/>
    </dgm:pt>
    <dgm:pt modelId="{D3910D44-0325-9642-8D6B-FDF274F8BAF1}" type="pres">
      <dgm:prSet presAssocID="{443D6C2C-0B17-4CCE-B8ED-E32A9EF45068}" presName="thickLine" presStyleLbl="alignNode1" presStyleIdx="1" presStyleCnt="2"/>
      <dgm:spPr/>
    </dgm:pt>
    <dgm:pt modelId="{2E5B34C7-AD98-BD44-B8C5-72BD75787DDA}" type="pres">
      <dgm:prSet presAssocID="{443D6C2C-0B17-4CCE-B8ED-E32A9EF45068}" presName="horz1" presStyleCnt="0"/>
      <dgm:spPr/>
    </dgm:pt>
    <dgm:pt modelId="{19036792-7733-AF47-872D-6724CD82B54E}" type="pres">
      <dgm:prSet presAssocID="{443D6C2C-0B17-4CCE-B8ED-E32A9EF45068}" presName="tx1" presStyleLbl="revTx" presStyleIdx="1" presStyleCnt="2"/>
      <dgm:spPr/>
    </dgm:pt>
    <dgm:pt modelId="{08903D89-7320-8B45-A070-190C4402959A}" type="pres">
      <dgm:prSet presAssocID="{443D6C2C-0B17-4CCE-B8ED-E32A9EF45068}" presName="vert1" presStyleCnt="0"/>
      <dgm:spPr/>
    </dgm:pt>
  </dgm:ptLst>
  <dgm:cxnLst>
    <dgm:cxn modelId="{ED3AFB0F-938A-8E40-B285-6AD3A99B1E2D}" type="presOf" srcId="{443D6C2C-0B17-4CCE-B8ED-E32A9EF45068}" destId="{19036792-7733-AF47-872D-6724CD82B54E}" srcOrd="0" destOrd="0" presId="urn:microsoft.com/office/officeart/2008/layout/LinedList"/>
    <dgm:cxn modelId="{375E4B51-60E7-45C1-85F7-692AF01D032A}" srcId="{62BBD91B-1D42-496B-BE4C-278994C429A0}" destId="{443D6C2C-0B17-4CCE-B8ED-E32A9EF45068}" srcOrd="1" destOrd="0" parTransId="{B2B88B7D-D873-4B34-9A13-DAA766E88039}" sibTransId="{E64A4151-76C3-487E-9315-728DCBBD5BF3}"/>
    <dgm:cxn modelId="{9D03D082-B6CF-A84B-BC0A-9C4EB02E7771}" type="presOf" srcId="{62BBD91B-1D42-496B-BE4C-278994C429A0}" destId="{FC09B6D1-5C83-B64C-873B-61F9010DCF53}" srcOrd="0" destOrd="0" presId="urn:microsoft.com/office/officeart/2008/layout/LinedList"/>
    <dgm:cxn modelId="{3B041FBA-403F-D445-95DF-E34FD3437CE2}" type="presOf" srcId="{CA7F990E-10E7-4A8B-96C2-6426F8484F42}" destId="{1E9A0EC3-17D2-354C-B63A-2E5D1B77FC18}" srcOrd="0" destOrd="0" presId="urn:microsoft.com/office/officeart/2008/layout/LinedList"/>
    <dgm:cxn modelId="{8C2DB0CF-391C-4250-BA1A-4E913E2CE772}" srcId="{62BBD91B-1D42-496B-BE4C-278994C429A0}" destId="{CA7F990E-10E7-4A8B-96C2-6426F8484F42}" srcOrd="0" destOrd="0" parTransId="{808CFDCA-8AC5-4556-B1AB-45E3D500CC9A}" sibTransId="{5535DA1B-7781-4734-88F6-548B1767DA64}"/>
    <dgm:cxn modelId="{AEC43737-CC58-E54C-ADBD-C23A4E5652A7}" type="presParOf" srcId="{FC09B6D1-5C83-B64C-873B-61F9010DCF53}" destId="{5E3B0E25-C0B2-0344-A313-0C1C40CE26BF}" srcOrd="0" destOrd="0" presId="urn:microsoft.com/office/officeart/2008/layout/LinedList"/>
    <dgm:cxn modelId="{65C1D962-E48F-5C47-9772-7E2A7B0B6927}" type="presParOf" srcId="{FC09B6D1-5C83-B64C-873B-61F9010DCF53}" destId="{81905D75-902F-1446-A2A9-0C28C41E092F}" srcOrd="1" destOrd="0" presId="urn:microsoft.com/office/officeart/2008/layout/LinedList"/>
    <dgm:cxn modelId="{14A4BBC4-DC65-E94C-A0A7-77A49CB82B36}" type="presParOf" srcId="{81905D75-902F-1446-A2A9-0C28C41E092F}" destId="{1E9A0EC3-17D2-354C-B63A-2E5D1B77FC18}" srcOrd="0" destOrd="0" presId="urn:microsoft.com/office/officeart/2008/layout/LinedList"/>
    <dgm:cxn modelId="{33B5F3C6-F913-2A40-A415-252558363B65}" type="presParOf" srcId="{81905D75-902F-1446-A2A9-0C28C41E092F}" destId="{85B9CB42-12E8-8745-9BA1-FB20768D90C2}" srcOrd="1" destOrd="0" presId="urn:microsoft.com/office/officeart/2008/layout/LinedList"/>
    <dgm:cxn modelId="{05CFCCB4-E3DD-CB4B-AE1F-2B909B03516F}" type="presParOf" srcId="{FC09B6D1-5C83-B64C-873B-61F9010DCF53}" destId="{D3910D44-0325-9642-8D6B-FDF274F8BAF1}" srcOrd="2" destOrd="0" presId="urn:microsoft.com/office/officeart/2008/layout/LinedList"/>
    <dgm:cxn modelId="{A3A1C260-036F-A24C-B8C3-B4393C9C6800}" type="presParOf" srcId="{FC09B6D1-5C83-B64C-873B-61F9010DCF53}" destId="{2E5B34C7-AD98-BD44-B8C5-72BD75787DDA}" srcOrd="3" destOrd="0" presId="urn:microsoft.com/office/officeart/2008/layout/LinedList"/>
    <dgm:cxn modelId="{D84F343A-3EB0-5D4D-B35A-E5ADF0A90A6E}" type="presParOf" srcId="{2E5B34C7-AD98-BD44-B8C5-72BD75787DDA}" destId="{19036792-7733-AF47-872D-6724CD82B54E}" srcOrd="0" destOrd="0" presId="urn:microsoft.com/office/officeart/2008/layout/LinedList"/>
    <dgm:cxn modelId="{2048C6E4-F50E-254E-AE66-69D40AA5E606}" type="presParOf" srcId="{2E5B34C7-AD98-BD44-B8C5-72BD75787DDA}" destId="{08903D89-7320-8B45-A070-190C4402959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5B0E69-8000-4651-AB71-BB8ABFB97CF5}"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C38AB56C-7386-479F-8608-B884CC38D1D1}">
      <dgm:prSet/>
      <dgm:spPr/>
      <dgm:t>
        <a:bodyPr/>
        <a:lstStyle/>
        <a:p>
          <a:r>
            <a:rPr lang="en-US"/>
            <a:t>A contributor but not the whole story.</a:t>
          </a:r>
        </a:p>
      </dgm:t>
    </dgm:pt>
    <dgm:pt modelId="{20958677-B15F-4168-ADA1-C8B4175DB721}" type="parTrans" cxnId="{30104B78-6338-4266-AF7B-9E0C2F5B97CB}">
      <dgm:prSet/>
      <dgm:spPr/>
      <dgm:t>
        <a:bodyPr/>
        <a:lstStyle/>
        <a:p>
          <a:endParaRPr lang="en-US"/>
        </a:p>
      </dgm:t>
    </dgm:pt>
    <dgm:pt modelId="{CD5EF534-A6DE-4F57-90BD-FC9D8FFD2372}" type="sibTrans" cxnId="{30104B78-6338-4266-AF7B-9E0C2F5B97CB}">
      <dgm:prSet/>
      <dgm:spPr/>
      <dgm:t>
        <a:bodyPr/>
        <a:lstStyle/>
        <a:p>
          <a:endParaRPr lang="en-US"/>
        </a:p>
      </dgm:t>
    </dgm:pt>
    <dgm:pt modelId="{1849C48D-9444-4774-B401-0A801E0CEFEC}">
      <dgm:prSet/>
      <dgm:spPr/>
      <dgm:t>
        <a:bodyPr/>
        <a:lstStyle/>
        <a:p>
          <a:r>
            <a:rPr lang="en-US"/>
            <a:t>But we don’t know what the whole story is.</a:t>
          </a:r>
        </a:p>
      </dgm:t>
    </dgm:pt>
    <dgm:pt modelId="{F11FF470-929A-4AAE-86F2-E0F126F18AAD}" type="parTrans" cxnId="{E2B45CF7-3A0E-40E4-A7F7-90994C69E0C4}">
      <dgm:prSet/>
      <dgm:spPr/>
      <dgm:t>
        <a:bodyPr/>
        <a:lstStyle/>
        <a:p>
          <a:endParaRPr lang="en-US"/>
        </a:p>
      </dgm:t>
    </dgm:pt>
    <dgm:pt modelId="{ADE62498-286C-475C-951B-8C02E4D3EE73}" type="sibTrans" cxnId="{E2B45CF7-3A0E-40E4-A7F7-90994C69E0C4}">
      <dgm:prSet/>
      <dgm:spPr/>
      <dgm:t>
        <a:bodyPr/>
        <a:lstStyle/>
        <a:p>
          <a:endParaRPr lang="en-US"/>
        </a:p>
      </dgm:t>
    </dgm:pt>
    <dgm:pt modelId="{FFB1369D-B23D-CA4E-8566-D45B44D1AC5F}" type="pres">
      <dgm:prSet presAssocID="{CE5B0E69-8000-4651-AB71-BB8ABFB97CF5}" presName="diagram" presStyleCnt="0">
        <dgm:presLayoutVars>
          <dgm:chPref val="1"/>
          <dgm:dir/>
          <dgm:animOne val="branch"/>
          <dgm:animLvl val="lvl"/>
          <dgm:resizeHandles/>
        </dgm:presLayoutVars>
      </dgm:prSet>
      <dgm:spPr/>
    </dgm:pt>
    <dgm:pt modelId="{1F8343B0-F799-D644-ABFE-459B0F01375A}" type="pres">
      <dgm:prSet presAssocID="{C38AB56C-7386-479F-8608-B884CC38D1D1}" presName="root" presStyleCnt="0"/>
      <dgm:spPr/>
    </dgm:pt>
    <dgm:pt modelId="{DF39E327-8605-C848-9D69-AC132C18A335}" type="pres">
      <dgm:prSet presAssocID="{C38AB56C-7386-479F-8608-B884CC38D1D1}" presName="rootComposite" presStyleCnt="0"/>
      <dgm:spPr/>
    </dgm:pt>
    <dgm:pt modelId="{F7A5EAE8-B7F3-1049-BD8F-633E19D712EB}" type="pres">
      <dgm:prSet presAssocID="{C38AB56C-7386-479F-8608-B884CC38D1D1}" presName="rootText" presStyleLbl="node1" presStyleIdx="0" presStyleCnt="2"/>
      <dgm:spPr/>
    </dgm:pt>
    <dgm:pt modelId="{662FBA06-42B1-9643-9A24-DF8BCFD2E2C6}" type="pres">
      <dgm:prSet presAssocID="{C38AB56C-7386-479F-8608-B884CC38D1D1}" presName="rootConnector" presStyleLbl="node1" presStyleIdx="0" presStyleCnt="2"/>
      <dgm:spPr/>
    </dgm:pt>
    <dgm:pt modelId="{488FC141-0CEB-4540-8D8B-311DDC4567BA}" type="pres">
      <dgm:prSet presAssocID="{C38AB56C-7386-479F-8608-B884CC38D1D1}" presName="childShape" presStyleCnt="0"/>
      <dgm:spPr/>
    </dgm:pt>
    <dgm:pt modelId="{89B91548-C015-C14D-B578-A5ECC7708C6E}" type="pres">
      <dgm:prSet presAssocID="{1849C48D-9444-4774-B401-0A801E0CEFEC}" presName="root" presStyleCnt="0"/>
      <dgm:spPr/>
    </dgm:pt>
    <dgm:pt modelId="{80633A9D-CB60-354C-9A2C-61F0D8F85E10}" type="pres">
      <dgm:prSet presAssocID="{1849C48D-9444-4774-B401-0A801E0CEFEC}" presName="rootComposite" presStyleCnt="0"/>
      <dgm:spPr/>
    </dgm:pt>
    <dgm:pt modelId="{416143EF-B951-7547-91B6-D445DE8C8DA6}" type="pres">
      <dgm:prSet presAssocID="{1849C48D-9444-4774-B401-0A801E0CEFEC}" presName="rootText" presStyleLbl="node1" presStyleIdx="1" presStyleCnt="2"/>
      <dgm:spPr/>
    </dgm:pt>
    <dgm:pt modelId="{71D02FC5-6B35-4E42-B609-D0454F0D8584}" type="pres">
      <dgm:prSet presAssocID="{1849C48D-9444-4774-B401-0A801E0CEFEC}" presName="rootConnector" presStyleLbl="node1" presStyleIdx="1" presStyleCnt="2"/>
      <dgm:spPr/>
    </dgm:pt>
    <dgm:pt modelId="{C0D738C0-3884-9249-903A-2AD267593E0C}" type="pres">
      <dgm:prSet presAssocID="{1849C48D-9444-4774-B401-0A801E0CEFEC}" presName="childShape" presStyleCnt="0"/>
      <dgm:spPr/>
    </dgm:pt>
  </dgm:ptLst>
  <dgm:cxnLst>
    <dgm:cxn modelId="{40531C37-1FBB-8349-BD05-17C4B92F036A}" type="presOf" srcId="{C38AB56C-7386-479F-8608-B884CC38D1D1}" destId="{F7A5EAE8-B7F3-1049-BD8F-633E19D712EB}" srcOrd="0" destOrd="0" presId="urn:microsoft.com/office/officeart/2005/8/layout/hierarchy3"/>
    <dgm:cxn modelId="{5196E538-4013-A047-87A7-35A6DD645912}" type="presOf" srcId="{CE5B0E69-8000-4651-AB71-BB8ABFB97CF5}" destId="{FFB1369D-B23D-CA4E-8566-D45B44D1AC5F}" srcOrd="0" destOrd="0" presId="urn:microsoft.com/office/officeart/2005/8/layout/hierarchy3"/>
    <dgm:cxn modelId="{63C34E75-ABA4-8F44-92DD-5D974D4676B7}" type="presOf" srcId="{C38AB56C-7386-479F-8608-B884CC38D1D1}" destId="{662FBA06-42B1-9643-9A24-DF8BCFD2E2C6}" srcOrd="1" destOrd="0" presId="urn:microsoft.com/office/officeart/2005/8/layout/hierarchy3"/>
    <dgm:cxn modelId="{30104B78-6338-4266-AF7B-9E0C2F5B97CB}" srcId="{CE5B0E69-8000-4651-AB71-BB8ABFB97CF5}" destId="{C38AB56C-7386-479F-8608-B884CC38D1D1}" srcOrd="0" destOrd="0" parTransId="{20958677-B15F-4168-ADA1-C8B4175DB721}" sibTransId="{CD5EF534-A6DE-4F57-90BD-FC9D8FFD2372}"/>
    <dgm:cxn modelId="{840B31B0-ED34-3549-BA0F-C05B209C42BA}" type="presOf" srcId="{1849C48D-9444-4774-B401-0A801E0CEFEC}" destId="{416143EF-B951-7547-91B6-D445DE8C8DA6}" srcOrd="0" destOrd="0" presId="urn:microsoft.com/office/officeart/2005/8/layout/hierarchy3"/>
    <dgm:cxn modelId="{B8163FEC-BDFF-2B4B-9808-F14ABFE6922A}" type="presOf" srcId="{1849C48D-9444-4774-B401-0A801E0CEFEC}" destId="{71D02FC5-6B35-4E42-B609-D0454F0D8584}" srcOrd="1" destOrd="0" presId="urn:microsoft.com/office/officeart/2005/8/layout/hierarchy3"/>
    <dgm:cxn modelId="{E2B45CF7-3A0E-40E4-A7F7-90994C69E0C4}" srcId="{CE5B0E69-8000-4651-AB71-BB8ABFB97CF5}" destId="{1849C48D-9444-4774-B401-0A801E0CEFEC}" srcOrd="1" destOrd="0" parTransId="{F11FF470-929A-4AAE-86F2-E0F126F18AAD}" sibTransId="{ADE62498-286C-475C-951B-8C02E4D3EE73}"/>
    <dgm:cxn modelId="{2B60D3D4-3B43-144A-9884-8C855C261DFD}" type="presParOf" srcId="{FFB1369D-B23D-CA4E-8566-D45B44D1AC5F}" destId="{1F8343B0-F799-D644-ABFE-459B0F01375A}" srcOrd="0" destOrd="0" presId="urn:microsoft.com/office/officeart/2005/8/layout/hierarchy3"/>
    <dgm:cxn modelId="{A9201CF4-8918-A14A-BFBF-3E8ACC352282}" type="presParOf" srcId="{1F8343B0-F799-D644-ABFE-459B0F01375A}" destId="{DF39E327-8605-C848-9D69-AC132C18A335}" srcOrd="0" destOrd="0" presId="urn:microsoft.com/office/officeart/2005/8/layout/hierarchy3"/>
    <dgm:cxn modelId="{BBF3DB73-6C2E-4A41-97F7-A2751B322EFB}" type="presParOf" srcId="{DF39E327-8605-C848-9D69-AC132C18A335}" destId="{F7A5EAE8-B7F3-1049-BD8F-633E19D712EB}" srcOrd="0" destOrd="0" presId="urn:microsoft.com/office/officeart/2005/8/layout/hierarchy3"/>
    <dgm:cxn modelId="{2F68F2BF-2044-CD40-A078-D42B059500FC}" type="presParOf" srcId="{DF39E327-8605-C848-9D69-AC132C18A335}" destId="{662FBA06-42B1-9643-9A24-DF8BCFD2E2C6}" srcOrd="1" destOrd="0" presId="urn:microsoft.com/office/officeart/2005/8/layout/hierarchy3"/>
    <dgm:cxn modelId="{F8D449AB-0C9B-EF4E-9CCF-895825BC5304}" type="presParOf" srcId="{1F8343B0-F799-D644-ABFE-459B0F01375A}" destId="{488FC141-0CEB-4540-8D8B-311DDC4567BA}" srcOrd="1" destOrd="0" presId="urn:microsoft.com/office/officeart/2005/8/layout/hierarchy3"/>
    <dgm:cxn modelId="{E9838D80-0F70-7442-88E9-AB2E0F5E00A1}" type="presParOf" srcId="{FFB1369D-B23D-CA4E-8566-D45B44D1AC5F}" destId="{89B91548-C015-C14D-B578-A5ECC7708C6E}" srcOrd="1" destOrd="0" presId="urn:microsoft.com/office/officeart/2005/8/layout/hierarchy3"/>
    <dgm:cxn modelId="{669E859B-DDB7-8F47-A05D-F453FEF763A2}" type="presParOf" srcId="{89B91548-C015-C14D-B578-A5ECC7708C6E}" destId="{80633A9D-CB60-354C-9A2C-61F0D8F85E10}" srcOrd="0" destOrd="0" presId="urn:microsoft.com/office/officeart/2005/8/layout/hierarchy3"/>
    <dgm:cxn modelId="{8A98D8A3-3C25-BE48-ABE2-C9049E3DC1A7}" type="presParOf" srcId="{80633A9D-CB60-354C-9A2C-61F0D8F85E10}" destId="{416143EF-B951-7547-91B6-D445DE8C8DA6}" srcOrd="0" destOrd="0" presId="urn:microsoft.com/office/officeart/2005/8/layout/hierarchy3"/>
    <dgm:cxn modelId="{412B99DF-2281-8142-8CC2-4E73164DB63D}" type="presParOf" srcId="{80633A9D-CB60-354C-9A2C-61F0D8F85E10}" destId="{71D02FC5-6B35-4E42-B609-D0454F0D8584}" srcOrd="1" destOrd="0" presId="urn:microsoft.com/office/officeart/2005/8/layout/hierarchy3"/>
    <dgm:cxn modelId="{F3B8D600-848A-3040-8141-90444419CEC4}" type="presParOf" srcId="{89B91548-C015-C14D-B578-A5ECC7708C6E}" destId="{C0D738C0-3884-9249-903A-2AD267593E0C}"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E08BD9-F5BC-49D2-AB38-12D16E83F8B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3D2392AD-7316-47DD-A5B6-9FB403541F71}">
      <dgm:prSet/>
      <dgm:spPr/>
      <dgm:t>
        <a:bodyPr/>
        <a:lstStyle/>
        <a:p>
          <a:r>
            <a:rPr lang="en-US"/>
            <a:t>Connection to caring adults</a:t>
          </a:r>
        </a:p>
      </dgm:t>
    </dgm:pt>
    <dgm:pt modelId="{6EB35970-6BA7-43B2-AAD4-1E62EC1F6BED}" type="parTrans" cxnId="{73DC6133-EAC5-4D26-9D85-4370DE19BA71}">
      <dgm:prSet/>
      <dgm:spPr/>
      <dgm:t>
        <a:bodyPr/>
        <a:lstStyle/>
        <a:p>
          <a:endParaRPr lang="en-US"/>
        </a:p>
      </dgm:t>
    </dgm:pt>
    <dgm:pt modelId="{73F6CA8E-AD64-46FE-81CD-1DC1E6ADFB4F}" type="sibTrans" cxnId="{73DC6133-EAC5-4D26-9D85-4370DE19BA71}">
      <dgm:prSet/>
      <dgm:spPr/>
      <dgm:t>
        <a:bodyPr/>
        <a:lstStyle/>
        <a:p>
          <a:endParaRPr lang="en-US"/>
        </a:p>
      </dgm:t>
    </dgm:pt>
    <dgm:pt modelId="{1147447D-42B7-42B3-87B3-DE33997603D0}">
      <dgm:prSet/>
      <dgm:spPr/>
      <dgm:t>
        <a:bodyPr/>
        <a:lstStyle/>
        <a:p>
          <a:r>
            <a:rPr lang="en-US" dirty="0"/>
            <a:t>Safe firearm and medication storage, restricted access to firearms</a:t>
          </a:r>
        </a:p>
      </dgm:t>
    </dgm:pt>
    <dgm:pt modelId="{44619D9B-F95A-4421-9E2E-CB7CB9AFE129}" type="parTrans" cxnId="{046EC2C4-6D2D-4C4D-8C4A-1AE76DF05388}">
      <dgm:prSet/>
      <dgm:spPr/>
      <dgm:t>
        <a:bodyPr/>
        <a:lstStyle/>
        <a:p>
          <a:endParaRPr lang="en-US"/>
        </a:p>
      </dgm:t>
    </dgm:pt>
    <dgm:pt modelId="{C5386041-5ECF-4847-86EB-9771BF3DC3E0}" type="sibTrans" cxnId="{046EC2C4-6D2D-4C4D-8C4A-1AE76DF05388}">
      <dgm:prSet/>
      <dgm:spPr/>
      <dgm:t>
        <a:bodyPr/>
        <a:lstStyle/>
        <a:p>
          <a:endParaRPr lang="en-US"/>
        </a:p>
      </dgm:t>
    </dgm:pt>
    <dgm:pt modelId="{94B79250-BC5C-41DC-BF19-152F86EAC1FF}">
      <dgm:prSet/>
      <dgm:spPr/>
      <dgm:t>
        <a:bodyPr/>
        <a:lstStyle/>
        <a:p>
          <a:r>
            <a:rPr lang="en-US" dirty="0"/>
            <a:t>Problem-solving and coping skills</a:t>
          </a:r>
        </a:p>
      </dgm:t>
    </dgm:pt>
    <dgm:pt modelId="{331BF96F-5D0F-4C32-B96E-88BBBFBB603B}" type="parTrans" cxnId="{3032D3FF-E66C-4D0B-B0F9-7CCFB5256526}">
      <dgm:prSet/>
      <dgm:spPr/>
      <dgm:t>
        <a:bodyPr/>
        <a:lstStyle/>
        <a:p>
          <a:endParaRPr lang="en-US"/>
        </a:p>
      </dgm:t>
    </dgm:pt>
    <dgm:pt modelId="{13C615C1-D360-4F40-B330-EE4317C34A44}" type="sibTrans" cxnId="{3032D3FF-E66C-4D0B-B0F9-7CCFB5256526}">
      <dgm:prSet/>
      <dgm:spPr/>
      <dgm:t>
        <a:bodyPr/>
        <a:lstStyle/>
        <a:p>
          <a:endParaRPr lang="en-US"/>
        </a:p>
      </dgm:t>
    </dgm:pt>
    <dgm:pt modelId="{A6263A56-3497-42ED-9A59-378431EF7FCE}">
      <dgm:prSet/>
      <dgm:spPr/>
      <dgm:t>
        <a:bodyPr/>
        <a:lstStyle/>
        <a:p>
          <a:r>
            <a:rPr lang="en-US"/>
            <a:t>Faith, community, cultural belonging</a:t>
          </a:r>
        </a:p>
      </dgm:t>
    </dgm:pt>
    <dgm:pt modelId="{0578A1E8-D338-48EC-83D8-945FD1046510}" type="parTrans" cxnId="{5503C5BB-5A65-4F7F-A2AE-EE68B22ED03C}">
      <dgm:prSet/>
      <dgm:spPr/>
      <dgm:t>
        <a:bodyPr/>
        <a:lstStyle/>
        <a:p>
          <a:endParaRPr lang="en-US"/>
        </a:p>
      </dgm:t>
    </dgm:pt>
    <dgm:pt modelId="{E5CC0D1A-272E-490D-99C4-D84F7B58E022}" type="sibTrans" cxnId="{5503C5BB-5A65-4F7F-A2AE-EE68B22ED03C}">
      <dgm:prSet/>
      <dgm:spPr/>
      <dgm:t>
        <a:bodyPr/>
        <a:lstStyle/>
        <a:p>
          <a:endParaRPr lang="en-US"/>
        </a:p>
      </dgm:t>
    </dgm:pt>
    <dgm:pt modelId="{DB579CCC-75FE-0545-85C1-BEEBA9A28F4D}" type="pres">
      <dgm:prSet presAssocID="{BCE08BD9-F5BC-49D2-AB38-12D16E83F8BF}" presName="vert0" presStyleCnt="0">
        <dgm:presLayoutVars>
          <dgm:dir/>
          <dgm:animOne val="branch"/>
          <dgm:animLvl val="lvl"/>
        </dgm:presLayoutVars>
      </dgm:prSet>
      <dgm:spPr/>
    </dgm:pt>
    <dgm:pt modelId="{40C4851B-9B03-8846-B10E-63EE52778E75}" type="pres">
      <dgm:prSet presAssocID="{3D2392AD-7316-47DD-A5B6-9FB403541F71}" presName="thickLine" presStyleLbl="alignNode1" presStyleIdx="0" presStyleCnt="4"/>
      <dgm:spPr/>
    </dgm:pt>
    <dgm:pt modelId="{06E99278-18FD-9342-9025-2261CBCEA758}" type="pres">
      <dgm:prSet presAssocID="{3D2392AD-7316-47DD-A5B6-9FB403541F71}" presName="horz1" presStyleCnt="0"/>
      <dgm:spPr/>
    </dgm:pt>
    <dgm:pt modelId="{9BD88CD2-F74C-2745-B2D4-E670CE752E16}" type="pres">
      <dgm:prSet presAssocID="{3D2392AD-7316-47DD-A5B6-9FB403541F71}" presName="tx1" presStyleLbl="revTx" presStyleIdx="0" presStyleCnt="4"/>
      <dgm:spPr/>
    </dgm:pt>
    <dgm:pt modelId="{4C908AE9-5EF1-3944-9347-5A50AE4474FC}" type="pres">
      <dgm:prSet presAssocID="{3D2392AD-7316-47DD-A5B6-9FB403541F71}" presName="vert1" presStyleCnt="0"/>
      <dgm:spPr/>
    </dgm:pt>
    <dgm:pt modelId="{CE43635C-38A3-FE41-8AF0-B89AB7D04E41}" type="pres">
      <dgm:prSet presAssocID="{1147447D-42B7-42B3-87B3-DE33997603D0}" presName="thickLine" presStyleLbl="alignNode1" presStyleIdx="1" presStyleCnt="4"/>
      <dgm:spPr/>
    </dgm:pt>
    <dgm:pt modelId="{64B8108E-88B5-6A42-BD25-7AE33EA76292}" type="pres">
      <dgm:prSet presAssocID="{1147447D-42B7-42B3-87B3-DE33997603D0}" presName="horz1" presStyleCnt="0"/>
      <dgm:spPr/>
    </dgm:pt>
    <dgm:pt modelId="{D639E627-DAD2-5645-A642-F19CF0F22260}" type="pres">
      <dgm:prSet presAssocID="{1147447D-42B7-42B3-87B3-DE33997603D0}" presName="tx1" presStyleLbl="revTx" presStyleIdx="1" presStyleCnt="4"/>
      <dgm:spPr/>
    </dgm:pt>
    <dgm:pt modelId="{B72C754C-1128-B847-85D3-B1199FB1F69E}" type="pres">
      <dgm:prSet presAssocID="{1147447D-42B7-42B3-87B3-DE33997603D0}" presName="vert1" presStyleCnt="0"/>
      <dgm:spPr/>
    </dgm:pt>
    <dgm:pt modelId="{926ABE99-0F50-354E-B2CC-C1682332CC1E}" type="pres">
      <dgm:prSet presAssocID="{94B79250-BC5C-41DC-BF19-152F86EAC1FF}" presName="thickLine" presStyleLbl="alignNode1" presStyleIdx="2" presStyleCnt="4"/>
      <dgm:spPr/>
    </dgm:pt>
    <dgm:pt modelId="{F07DDE36-3C2D-2647-9369-1BD2D81B31E0}" type="pres">
      <dgm:prSet presAssocID="{94B79250-BC5C-41DC-BF19-152F86EAC1FF}" presName="horz1" presStyleCnt="0"/>
      <dgm:spPr/>
    </dgm:pt>
    <dgm:pt modelId="{24E5BC27-4EDD-5E47-A26A-399DC72DF2D6}" type="pres">
      <dgm:prSet presAssocID="{94B79250-BC5C-41DC-BF19-152F86EAC1FF}" presName="tx1" presStyleLbl="revTx" presStyleIdx="2" presStyleCnt="4"/>
      <dgm:spPr/>
    </dgm:pt>
    <dgm:pt modelId="{016A7752-08DB-9140-8E2E-73DB305146DF}" type="pres">
      <dgm:prSet presAssocID="{94B79250-BC5C-41DC-BF19-152F86EAC1FF}" presName="vert1" presStyleCnt="0"/>
      <dgm:spPr/>
    </dgm:pt>
    <dgm:pt modelId="{011351A3-0FC5-004D-81DE-41C6C8176DA1}" type="pres">
      <dgm:prSet presAssocID="{A6263A56-3497-42ED-9A59-378431EF7FCE}" presName="thickLine" presStyleLbl="alignNode1" presStyleIdx="3" presStyleCnt="4"/>
      <dgm:spPr/>
    </dgm:pt>
    <dgm:pt modelId="{4E9E3DB7-CC74-2049-BD0B-49C64F2B0E93}" type="pres">
      <dgm:prSet presAssocID="{A6263A56-3497-42ED-9A59-378431EF7FCE}" presName="horz1" presStyleCnt="0"/>
      <dgm:spPr/>
    </dgm:pt>
    <dgm:pt modelId="{256EA3F5-539F-5D4D-9289-200898AB0DE5}" type="pres">
      <dgm:prSet presAssocID="{A6263A56-3497-42ED-9A59-378431EF7FCE}" presName="tx1" presStyleLbl="revTx" presStyleIdx="3" presStyleCnt="4"/>
      <dgm:spPr/>
    </dgm:pt>
    <dgm:pt modelId="{0D7C4E58-97A7-A840-8255-98B3CBFC307E}" type="pres">
      <dgm:prSet presAssocID="{A6263A56-3497-42ED-9A59-378431EF7FCE}" presName="vert1" presStyleCnt="0"/>
      <dgm:spPr/>
    </dgm:pt>
  </dgm:ptLst>
  <dgm:cxnLst>
    <dgm:cxn modelId="{73DC6133-EAC5-4D26-9D85-4370DE19BA71}" srcId="{BCE08BD9-F5BC-49D2-AB38-12D16E83F8BF}" destId="{3D2392AD-7316-47DD-A5B6-9FB403541F71}" srcOrd="0" destOrd="0" parTransId="{6EB35970-6BA7-43B2-AAD4-1E62EC1F6BED}" sibTransId="{73F6CA8E-AD64-46FE-81CD-1DC1E6ADFB4F}"/>
    <dgm:cxn modelId="{2901184A-272E-4546-BF1F-8824D552A106}" type="presOf" srcId="{94B79250-BC5C-41DC-BF19-152F86EAC1FF}" destId="{24E5BC27-4EDD-5E47-A26A-399DC72DF2D6}" srcOrd="0" destOrd="0" presId="urn:microsoft.com/office/officeart/2008/layout/LinedList"/>
    <dgm:cxn modelId="{0F5A4E76-428A-8343-8275-73083CF3C05C}" type="presOf" srcId="{1147447D-42B7-42B3-87B3-DE33997603D0}" destId="{D639E627-DAD2-5645-A642-F19CF0F22260}" srcOrd="0" destOrd="0" presId="urn:microsoft.com/office/officeart/2008/layout/LinedList"/>
    <dgm:cxn modelId="{F6434B9D-8A43-8545-BC83-57D2B323CCDD}" type="presOf" srcId="{A6263A56-3497-42ED-9A59-378431EF7FCE}" destId="{256EA3F5-539F-5D4D-9289-200898AB0DE5}" srcOrd="0" destOrd="0" presId="urn:microsoft.com/office/officeart/2008/layout/LinedList"/>
    <dgm:cxn modelId="{5503C5BB-5A65-4F7F-A2AE-EE68B22ED03C}" srcId="{BCE08BD9-F5BC-49D2-AB38-12D16E83F8BF}" destId="{A6263A56-3497-42ED-9A59-378431EF7FCE}" srcOrd="3" destOrd="0" parTransId="{0578A1E8-D338-48EC-83D8-945FD1046510}" sibTransId="{E5CC0D1A-272E-490D-99C4-D84F7B58E022}"/>
    <dgm:cxn modelId="{046EC2C4-6D2D-4C4D-8C4A-1AE76DF05388}" srcId="{BCE08BD9-F5BC-49D2-AB38-12D16E83F8BF}" destId="{1147447D-42B7-42B3-87B3-DE33997603D0}" srcOrd="1" destOrd="0" parTransId="{44619D9B-F95A-4421-9E2E-CB7CB9AFE129}" sibTransId="{C5386041-5ECF-4847-86EB-9771BF3DC3E0}"/>
    <dgm:cxn modelId="{98E923DF-B47B-8D47-A2B4-01379C3FFEC7}" type="presOf" srcId="{3D2392AD-7316-47DD-A5B6-9FB403541F71}" destId="{9BD88CD2-F74C-2745-B2D4-E670CE752E16}" srcOrd="0" destOrd="0" presId="urn:microsoft.com/office/officeart/2008/layout/LinedList"/>
    <dgm:cxn modelId="{9BBB6FED-E449-6345-AF6F-BC0FA8672010}" type="presOf" srcId="{BCE08BD9-F5BC-49D2-AB38-12D16E83F8BF}" destId="{DB579CCC-75FE-0545-85C1-BEEBA9A28F4D}" srcOrd="0" destOrd="0" presId="urn:microsoft.com/office/officeart/2008/layout/LinedList"/>
    <dgm:cxn modelId="{3032D3FF-E66C-4D0B-B0F9-7CCFB5256526}" srcId="{BCE08BD9-F5BC-49D2-AB38-12D16E83F8BF}" destId="{94B79250-BC5C-41DC-BF19-152F86EAC1FF}" srcOrd="2" destOrd="0" parTransId="{331BF96F-5D0F-4C32-B96E-88BBBFBB603B}" sibTransId="{13C615C1-D360-4F40-B330-EE4317C34A44}"/>
    <dgm:cxn modelId="{36F07F56-36D6-594D-BA43-08991B6A0AF0}" type="presParOf" srcId="{DB579CCC-75FE-0545-85C1-BEEBA9A28F4D}" destId="{40C4851B-9B03-8846-B10E-63EE52778E75}" srcOrd="0" destOrd="0" presId="urn:microsoft.com/office/officeart/2008/layout/LinedList"/>
    <dgm:cxn modelId="{657234C2-E652-5A40-9B06-5BCB1DAD9E8A}" type="presParOf" srcId="{DB579CCC-75FE-0545-85C1-BEEBA9A28F4D}" destId="{06E99278-18FD-9342-9025-2261CBCEA758}" srcOrd="1" destOrd="0" presId="urn:microsoft.com/office/officeart/2008/layout/LinedList"/>
    <dgm:cxn modelId="{869C2AA6-5F01-BA40-9E8D-2B42BDBD1DBC}" type="presParOf" srcId="{06E99278-18FD-9342-9025-2261CBCEA758}" destId="{9BD88CD2-F74C-2745-B2D4-E670CE752E16}" srcOrd="0" destOrd="0" presId="urn:microsoft.com/office/officeart/2008/layout/LinedList"/>
    <dgm:cxn modelId="{9BAB79CA-FB7C-FF40-942C-1BAC6588A001}" type="presParOf" srcId="{06E99278-18FD-9342-9025-2261CBCEA758}" destId="{4C908AE9-5EF1-3944-9347-5A50AE4474FC}" srcOrd="1" destOrd="0" presId="urn:microsoft.com/office/officeart/2008/layout/LinedList"/>
    <dgm:cxn modelId="{4055A8F9-E604-D748-A78A-0EABCC3162D4}" type="presParOf" srcId="{DB579CCC-75FE-0545-85C1-BEEBA9A28F4D}" destId="{CE43635C-38A3-FE41-8AF0-B89AB7D04E41}" srcOrd="2" destOrd="0" presId="urn:microsoft.com/office/officeart/2008/layout/LinedList"/>
    <dgm:cxn modelId="{31BCEB82-E59C-DD43-980C-456658A32DB3}" type="presParOf" srcId="{DB579CCC-75FE-0545-85C1-BEEBA9A28F4D}" destId="{64B8108E-88B5-6A42-BD25-7AE33EA76292}" srcOrd="3" destOrd="0" presId="urn:microsoft.com/office/officeart/2008/layout/LinedList"/>
    <dgm:cxn modelId="{004B5956-EDFB-E843-81D3-E9464B784E13}" type="presParOf" srcId="{64B8108E-88B5-6A42-BD25-7AE33EA76292}" destId="{D639E627-DAD2-5645-A642-F19CF0F22260}" srcOrd="0" destOrd="0" presId="urn:microsoft.com/office/officeart/2008/layout/LinedList"/>
    <dgm:cxn modelId="{E19293B2-C3FC-D548-A520-D030ED55E845}" type="presParOf" srcId="{64B8108E-88B5-6A42-BD25-7AE33EA76292}" destId="{B72C754C-1128-B847-85D3-B1199FB1F69E}" srcOrd="1" destOrd="0" presId="urn:microsoft.com/office/officeart/2008/layout/LinedList"/>
    <dgm:cxn modelId="{420DD2C2-C336-4245-A0D7-34F6ABA694B0}" type="presParOf" srcId="{DB579CCC-75FE-0545-85C1-BEEBA9A28F4D}" destId="{926ABE99-0F50-354E-B2CC-C1682332CC1E}" srcOrd="4" destOrd="0" presId="urn:microsoft.com/office/officeart/2008/layout/LinedList"/>
    <dgm:cxn modelId="{193BE428-5D4A-B647-85DB-CA4441172214}" type="presParOf" srcId="{DB579CCC-75FE-0545-85C1-BEEBA9A28F4D}" destId="{F07DDE36-3C2D-2647-9369-1BD2D81B31E0}" srcOrd="5" destOrd="0" presId="urn:microsoft.com/office/officeart/2008/layout/LinedList"/>
    <dgm:cxn modelId="{6FE80730-133B-394E-B0DA-99D3E49F5284}" type="presParOf" srcId="{F07DDE36-3C2D-2647-9369-1BD2D81B31E0}" destId="{24E5BC27-4EDD-5E47-A26A-399DC72DF2D6}" srcOrd="0" destOrd="0" presId="urn:microsoft.com/office/officeart/2008/layout/LinedList"/>
    <dgm:cxn modelId="{40B7FE45-BBEB-CD43-937D-9FEC0DD87932}" type="presParOf" srcId="{F07DDE36-3C2D-2647-9369-1BD2D81B31E0}" destId="{016A7752-08DB-9140-8E2E-73DB305146DF}" srcOrd="1" destOrd="0" presId="urn:microsoft.com/office/officeart/2008/layout/LinedList"/>
    <dgm:cxn modelId="{F5FACD54-656C-0545-90B9-90BB10527CD9}" type="presParOf" srcId="{DB579CCC-75FE-0545-85C1-BEEBA9A28F4D}" destId="{011351A3-0FC5-004D-81DE-41C6C8176DA1}" srcOrd="6" destOrd="0" presId="urn:microsoft.com/office/officeart/2008/layout/LinedList"/>
    <dgm:cxn modelId="{11021D1C-8FCD-AC49-B7C9-790B0D27FF1E}" type="presParOf" srcId="{DB579CCC-75FE-0545-85C1-BEEBA9A28F4D}" destId="{4E9E3DB7-CC74-2049-BD0B-49C64F2B0E93}" srcOrd="7" destOrd="0" presId="urn:microsoft.com/office/officeart/2008/layout/LinedList"/>
    <dgm:cxn modelId="{D2E54CAC-1F6E-2048-8366-CCD7493240A6}" type="presParOf" srcId="{4E9E3DB7-CC74-2049-BD0B-49C64F2B0E93}" destId="{256EA3F5-539F-5D4D-9289-200898AB0DE5}" srcOrd="0" destOrd="0" presId="urn:microsoft.com/office/officeart/2008/layout/LinedList"/>
    <dgm:cxn modelId="{769FCDD9-65E0-214B-8318-9EEC894E6762}" type="presParOf" srcId="{4E9E3DB7-CC74-2049-BD0B-49C64F2B0E93}" destId="{0D7C4E58-97A7-A840-8255-98B3CBFC307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B9DD5E-B382-4032-8DED-A574469BF0F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B30847D-980F-4A8B-BEF8-485B36288D46}">
      <dgm:prSet/>
      <dgm:spPr/>
      <dgm:t>
        <a:bodyPr/>
        <a:lstStyle/>
        <a:p>
          <a:r>
            <a:rPr lang="en-US"/>
            <a:t>Talking/writing about wanting to die</a:t>
          </a:r>
        </a:p>
      </dgm:t>
    </dgm:pt>
    <dgm:pt modelId="{1BF8F7BE-5D19-4086-BB0A-E90D60FF3EDC}" type="parTrans" cxnId="{337AAEDB-B9A0-4E4E-9580-21C97EAC68E8}">
      <dgm:prSet/>
      <dgm:spPr/>
      <dgm:t>
        <a:bodyPr/>
        <a:lstStyle/>
        <a:p>
          <a:endParaRPr lang="en-US"/>
        </a:p>
      </dgm:t>
    </dgm:pt>
    <dgm:pt modelId="{6B0F1FD8-F91F-42AD-9B7B-3AFCD3E44E87}" type="sibTrans" cxnId="{337AAEDB-B9A0-4E4E-9580-21C97EAC68E8}">
      <dgm:prSet/>
      <dgm:spPr/>
      <dgm:t>
        <a:bodyPr/>
        <a:lstStyle/>
        <a:p>
          <a:endParaRPr lang="en-US"/>
        </a:p>
      </dgm:t>
    </dgm:pt>
    <dgm:pt modelId="{78837B3D-C6E5-4E24-8BBA-BAC8F6CF69CA}">
      <dgm:prSet/>
      <dgm:spPr/>
      <dgm:t>
        <a:bodyPr/>
        <a:lstStyle/>
        <a:p>
          <a:r>
            <a:rPr lang="en-US"/>
            <a:t>Seeking means (weapons, pills)</a:t>
          </a:r>
        </a:p>
      </dgm:t>
    </dgm:pt>
    <dgm:pt modelId="{6EE83614-7B53-4995-86F9-0B7675F0189A}" type="parTrans" cxnId="{27ABE868-9A53-4AF2-945A-EA367047E534}">
      <dgm:prSet/>
      <dgm:spPr/>
      <dgm:t>
        <a:bodyPr/>
        <a:lstStyle/>
        <a:p>
          <a:endParaRPr lang="en-US"/>
        </a:p>
      </dgm:t>
    </dgm:pt>
    <dgm:pt modelId="{32130E28-8800-4E11-9CCE-D97B88FE3089}" type="sibTrans" cxnId="{27ABE868-9A53-4AF2-945A-EA367047E534}">
      <dgm:prSet/>
      <dgm:spPr/>
      <dgm:t>
        <a:bodyPr/>
        <a:lstStyle/>
        <a:p>
          <a:endParaRPr lang="en-US"/>
        </a:p>
      </dgm:t>
    </dgm:pt>
    <dgm:pt modelId="{63618FDA-666A-4D6B-B0B5-2A6D8F0F1FF9}">
      <dgm:prSet/>
      <dgm:spPr/>
      <dgm:t>
        <a:bodyPr/>
        <a:lstStyle/>
        <a:p>
          <a:r>
            <a:rPr lang="en-US"/>
            <a:t>Escalating agitation, rage, intoxication</a:t>
          </a:r>
        </a:p>
      </dgm:t>
    </dgm:pt>
    <dgm:pt modelId="{7F06CD07-B6DB-4C2B-8240-A8459BD8EF83}" type="parTrans" cxnId="{A1D4C74F-87B9-4422-B074-2839B57EF8D5}">
      <dgm:prSet/>
      <dgm:spPr/>
      <dgm:t>
        <a:bodyPr/>
        <a:lstStyle/>
        <a:p>
          <a:endParaRPr lang="en-US"/>
        </a:p>
      </dgm:t>
    </dgm:pt>
    <dgm:pt modelId="{03AD7DC1-3548-48B1-8655-8819094DFB7A}" type="sibTrans" cxnId="{A1D4C74F-87B9-4422-B074-2839B57EF8D5}">
      <dgm:prSet/>
      <dgm:spPr/>
      <dgm:t>
        <a:bodyPr/>
        <a:lstStyle/>
        <a:p>
          <a:endParaRPr lang="en-US"/>
        </a:p>
      </dgm:t>
    </dgm:pt>
    <dgm:pt modelId="{3176FA4B-E03C-4D27-AFD0-24E6E2F90768}">
      <dgm:prSet/>
      <dgm:spPr/>
      <dgm:t>
        <a:bodyPr/>
        <a:lstStyle/>
        <a:p>
          <a:r>
            <a:rPr lang="en-US"/>
            <a:t>Sudden calm after severe distress</a:t>
          </a:r>
        </a:p>
      </dgm:t>
    </dgm:pt>
    <dgm:pt modelId="{EC44FB99-2DEC-49F5-BA37-4E67234B07AD}" type="parTrans" cxnId="{6D91B849-429C-4A80-8E1E-551AE55A6CF5}">
      <dgm:prSet/>
      <dgm:spPr/>
      <dgm:t>
        <a:bodyPr/>
        <a:lstStyle/>
        <a:p>
          <a:endParaRPr lang="en-US"/>
        </a:p>
      </dgm:t>
    </dgm:pt>
    <dgm:pt modelId="{4C352CB0-68FB-4C9A-9BB2-2572C2C06862}" type="sibTrans" cxnId="{6D91B849-429C-4A80-8E1E-551AE55A6CF5}">
      <dgm:prSet/>
      <dgm:spPr/>
      <dgm:t>
        <a:bodyPr/>
        <a:lstStyle/>
        <a:p>
          <a:endParaRPr lang="en-US"/>
        </a:p>
      </dgm:t>
    </dgm:pt>
    <dgm:pt modelId="{915B8A34-58DE-B848-9C42-F8D1FC555E26}" type="pres">
      <dgm:prSet presAssocID="{1AB9DD5E-B382-4032-8DED-A574469BF0F2}" presName="linear" presStyleCnt="0">
        <dgm:presLayoutVars>
          <dgm:animLvl val="lvl"/>
          <dgm:resizeHandles val="exact"/>
        </dgm:presLayoutVars>
      </dgm:prSet>
      <dgm:spPr/>
    </dgm:pt>
    <dgm:pt modelId="{7734D68A-D900-1F49-AA06-261DFD3FB2AF}" type="pres">
      <dgm:prSet presAssocID="{BB30847D-980F-4A8B-BEF8-485B36288D46}" presName="parentText" presStyleLbl="node1" presStyleIdx="0" presStyleCnt="4">
        <dgm:presLayoutVars>
          <dgm:chMax val="0"/>
          <dgm:bulletEnabled val="1"/>
        </dgm:presLayoutVars>
      </dgm:prSet>
      <dgm:spPr/>
    </dgm:pt>
    <dgm:pt modelId="{42630F8F-290B-7345-9C32-3AC536704432}" type="pres">
      <dgm:prSet presAssocID="{6B0F1FD8-F91F-42AD-9B7B-3AFCD3E44E87}" presName="spacer" presStyleCnt="0"/>
      <dgm:spPr/>
    </dgm:pt>
    <dgm:pt modelId="{3CBDF197-4C6F-4844-9438-DA481C8AFFCC}" type="pres">
      <dgm:prSet presAssocID="{78837B3D-C6E5-4E24-8BBA-BAC8F6CF69CA}" presName="parentText" presStyleLbl="node1" presStyleIdx="1" presStyleCnt="4">
        <dgm:presLayoutVars>
          <dgm:chMax val="0"/>
          <dgm:bulletEnabled val="1"/>
        </dgm:presLayoutVars>
      </dgm:prSet>
      <dgm:spPr/>
    </dgm:pt>
    <dgm:pt modelId="{265D60CD-03C9-0548-A585-184497FB55DD}" type="pres">
      <dgm:prSet presAssocID="{32130E28-8800-4E11-9CCE-D97B88FE3089}" presName="spacer" presStyleCnt="0"/>
      <dgm:spPr/>
    </dgm:pt>
    <dgm:pt modelId="{28665947-DBF2-EC46-B3BA-C8B3E7D6F7DA}" type="pres">
      <dgm:prSet presAssocID="{63618FDA-666A-4D6B-B0B5-2A6D8F0F1FF9}" presName="parentText" presStyleLbl="node1" presStyleIdx="2" presStyleCnt="4">
        <dgm:presLayoutVars>
          <dgm:chMax val="0"/>
          <dgm:bulletEnabled val="1"/>
        </dgm:presLayoutVars>
      </dgm:prSet>
      <dgm:spPr/>
    </dgm:pt>
    <dgm:pt modelId="{4D393447-8B53-9545-89D7-C3E15D6621AE}" type="pres">
      <dgm:prSet presAssocID="{03AD7DC1-3548-48B1-8655-8819094DFB7A}" presName="spacer" presStyleCnt="0"/>
      <dgm:spPr/>
    </dgm:pt>
    <dgm:pt modelId="{BC3D9673-6348-7F42-95B9-FDBB2CA19D50}" type="pres">
      <dgm:prSet presAssocID="{3176FA4B-E03C-4D27-AFD0-24E6E2F90768}" presName="parentText" presStyleLbl="node1" presStyleIdx="3" presStyleCnt="4">
        <dgm:presLayoutVars>
          <dgm:chMax val="0"/>
          <dgm:bulletEnabled val="1"/>
        </dgm:presLayoutVars>
      </dgm:prSet>
      <dgm:spPr/>
    </dgm:pt>
  </dgm:ptLst>
  <dgm:cxnLst>
    <dgm:cxn modelId="{05B9593D-E50C-584E-A713-CAF8CB95CFBD}" type="presOf" srcId="{BB30847D-980F-4A8B-BEF8-485B36288D46}" destId="{7734D68A-D900-1F49-AA06-261DFD3FB2AF}" srcOrd="0" destOrd="0" presId="urn:microsoft.com/office/officeart/2005/8/layout/vList2"/>
    <dgm:cxn modelId="{153D2748-D96C-C74B-BD45-6CCD708800F0}" type="presOf" srcId="{1AB9DD5E-B382-4032-8DED-A574469BF0F2}" destId="{915B8A34-58DE-B848-9C42-F8D1FC555E26}" srcOrd="0" destOrd="0" presId="urn:microsoft.com/office/officeart/2005/8/layout/vList2"/>
    <dgm:cxn modelId="{6D91B849-429C-4A80-8E1E-551AE55A6CF5}" srcId="{1AB9DD5E-B382-4032-8DED-A574469BF0F2}" destId="{3176FA4B-E03C-4D27-AFD0-24E6E2F90768}" srcOrd="3" destOrd="0" parTransId="{EC44FB99-2DEC-49F5-BA37-4E67234B07AD}" sibTransId="{4C352CB0-68FB-4C9A-9BB2-2572C2C06862}"/>
    <dgm:cxn modelId="{A1D4C74F-87B9-4422-B074-2839B57EF8D5}" srcId="{1AB9DD5E-B382-4032-8DED-A574469BF0F2}" destId="{63618FDA-666A-4D6B-B0B5-2A6D8F0F1FF9}" srcOrd="2" destOrd="0" parTransId="{7F06CD07-B6DB-4C2B-8240-A8459BD8EF83}" sibTransId="{03AD7DC1-3548-48B1-8655-8819094DFB7A}"/>
    <dgm:cxn modelId="{27ABE868-9A53-4AF2-945A-EA367047E534}" srcId="{1AB9DD5E-B382-4032-8DED-A574469BF0F2}" destId="{78837B3D-C6E5-4E24-8BBA-BAC8F6CF69CA}" srcOrd="1" destOrd="0" parTransId="{6EE83614-7B53-4995-86F9-0B7675F0189A}" sibTransId="{32130E28-8800-4E11-9CCE-D97B88FE3089}"/>
    <dgm:cxn modelId="{420AAB69-4981-684B-8AC2-0A1FA562A278}" type="presOf" srcId="{63618FDA-666A-4D6B-B0B5-2A6D8F0F1FF9}" destId="{28665947-DBF2-EC46-B3BA-C8B3E7D6F7DA}" srcOrd="0" destOrd="0" presId="urn:microsoft.com/office/officeart/2005/8/layout/vList2"/>
    <dgm:cxn modelId="{673BE68F-F82F-A548-8E51-FA693EA9C25C}" type="presOf" srcId="{78837B3D-C6E5-4E24-8BBA-BAC8F6CF69CA}" destId="{3CBDF197-4C6F-4844-9438-DA481C8AFFCC}" srcOrd="0" destOrd="0" presId="urn:microsoft.com/office/officeart/2005/8/layout/vList2"/>
    <dgm:cxn modelId="{337AAEDB-B9A0-4E4E-9580-21C97EAC68E8}" srcId="{1AB9DD5E-B382-4032-8DED-A574469BF0F2}" destId="{BB30847D-980F-4A8B-BEF8-485B36288D46}" srcOrd="0" destOrd="0" parTransId="{1BF8F7BE-5D19-4086-BB0A-E90D60FF3EDC}" sibTransId="{6B0F1FD8-F91F-42AD-9B7B-3AFCD3E44E87}"/>
    <dgm:cxn modelId="{61B05CE1-9134-EF4D-BE5C-EFF228CA6205}" type="presOf" srcId="{3176FA4B-E03C-4D27-AFD0-24E6E2F90768}" destId="{BC3D9673-6348-7F42-95B9-FDBB2CA19D50}" srcOrd="0" destOrd="0" presId="urn:microsoft.com/office/officeart/2005/8/layout/vList2"/>
    <dgm:cxn modelId="{38967608-7025-4846-A1DA-70C41371BD17}" type="presParOf" srcId="{915B8A34-58DE-B848-9C42-F8D1FC555E26}" destId="{7734D68A-D900-1F49-AA06-261DFD3FB2AF}" srcOrd="0" destOrd="0" presId="urn:microsoft.com/office/officeart/2005/8/layout/vList2"/>
    <dgm:cxn modelId="{BDF73940-D3E1-1146-A9AF-97142233AE7D}" type="presParOf" srcId="{915B8A34-58DE-B848-9C42-F8D1FC555E26}" destId="{42630F8F-290B-7345-9C32-3AC536704432}" srcOrd="1" destOrd="0" presId="urn:microsoft.com/office/officeart/2005/8/layout/vList2"/>
    <dgm:cxn modelId="{406E44BC-B5EE-E744-97A0-D992926B7AD0}" type="presParOf" srcId="{915B8A34-58DE-B848-9C42-F8D1FC555E26}" destId="{3CBDF197-4C6F-4844-9438-DA481C8AFFCC}" srcOrd="2" destOrd="0" presId="urn:microsoft.com/office/officeart/2005/8/layout/vList2"/>
    <dgm:cxn modelId="{F765E54D-968B-0547-9371-F1C817C9A0FE}" type="presParOf" srcId="{915B8A34-58DE-B848-9C42-F8D1FC555E26}" destId="{265D60CD-03C9-0548-A585-184497FB55DD}" srcOrd="3" destOrd="0" presId="urn:microsoft.com/office/officeart/2005/8/layout/vList2"/>
    <dgm:cxn modelId="{1864FC22-C699-DA44-8A28-E3813FF6EABE}" type="presParOf" srcId="{915B8A34-58DE-B848-9C42-F8D1FC555E26}" destId="{28665947-DBF2-EC46-B3BA-C8B3E7D6F7DA}" srcOrd="4" destOrd="0" presId="urn:microsoft.com/office/officeart/2005/8/layout/vList2"/>
    <dgm:cxn modelId="{FB3FE24E-2BE5-D847-833E-0ECE95B8E978}" type="presParOf" srcId="{915B8A34-58DE-B848-9C42-F8D1FC555E26}" destId="{4D393447-8B53-9545-89D7-C3E15D6621AE}" srcOrd="5" destOrd="0" presId="urn:microsoft.com/office/officeart/2005/8/layout/vList2"/>
    <dgm:cxn modelId="{B33050A4-4C3B-6143-BE5A-9B19C5057B2A}" type="presParOf" srcId="{915B8A34-58DE-B848-9C42-F8D1FC555E26}" destId="{BC3D9673-6348-7F42-95B9-FDBB2CA19D5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82F3443-2D53-4F31-AE89-018C73B41348}" type="doc">
      <dgm:prSet loTypeId="urn:microsoft.com/office/officeart/2016/7/layout/HorizontalActionList" loCatId="List" qsTypeId="urn:microsoft.com/office/officeart/2005/8/quickstyle/simple1" qsCatId="simple" csTypeId="urn:microsoft.com/office/officeart/2005/8/colors/colorful2" csCatId="colorful"/>
      <dgm:spPr/>
      <dgm:t>
        <a:bodyPr/>
        <a:lstStyle/>
        <a:p>
          <a:endParaRPr lang="en-US"/>
        </a:p>
      </dgm:t>
    </dgm:pt>
    <dgm:pt modelId="{49839254-FE1C-4C65-A7B1-AE56BB447858}">
      <dgm:prSet/>
      <dgm:spPr/>
      <dgm:t>
        <a:bodyPr/>
        <a:lstStyle/>
        <a:p>
          <a:r>
            <a:rPr lang="en-US"/>
            <a:t>Use</a:t>
          </a:r>
        </a:p>
      </dgm:t>
    </dgm:pt>
    <dgm:pt modelId="{6F9F32EA-1E06-436B-A302-48C16012CF2B}" type="parTrans" cxnId="{B08F4867-5000-4903-90EC-E7D7C8CF7510}">
      <dgm:prSet/>
      <dgm:spPr/>
      <dgm:t>
        <a:bodyPr/>
        <a:lstStyle/>
        <a:p>
          <a:endParaRPr lang="en-US"/>
        </a:p>
      </dgm:t>
    </dgm:pt>
    <dgm:pt modelId="{FD4C38CF-A470-4EC8-9A76-544AABC9A043}" type="sibTrans" cxnId="{B08F4867-5000-4903-90EC-E7D7C8CF7510}">
      <dgm:prSet/>
      <dgm:spPr/>
      <dgm:t>
        <a:bodyPr/>
        <a:lstStyle/>
        <a:p>
          <a:endParaRPr lang="en-US"/>
        </a:p>
      </dgm:t>
    </dgm:pt>
    <dgm:pt modelId="{934DD90C-73A9-469C-824D-FDEE0941BA83}">
      <dgm:prSet/>
      <dgm:spPr/>
      <dgm:t>
        <a:bodyPr/>
        <a:lstStyle/>
        <a:p>
          <a:r>
            <a:rPr lang="en-US"/>
            <a:t>Use validated tools (ASQ, C-SSRS)</a:t>
          </a:r>
        </a:p>
      </dgm:t>
    </dgm:pt>
    <dgm:pt modelId="{029FF2B4-0F6A-4BDD-AAB5-9063DE27C6D8}" type="parTrans" cxnId="{1859FB3F-8608-4023-9214-A65F6CB4A13A}">
      <dgm:prSet/>
      <dgm:spPr/>
      <dgm:t>
        <a:bodyPr/>
        <a:lstStyle/>
        <a:p>
          <a:endParaRPr lang="en-US"/>
        </a:p>
      </dgm:t>
    </dgm:pt>
    <dgm:pt modelId="{D9CC34BB-8B8D-4EC5-80FB-FF26FDA19E32}" type="sibTrans" cxnId="{1859FB3F-8608-4023-9214-A65F6CB4A13A}">
      <dgm:prSet/>
      <dgm:spPr/>
      <dgm:t>
        <a:bodyPr/>
        <a:lstStyle/>
        <a:p>
          <a:endParaRPr lang="en-US"/>
        </a:p>
      </dgm:t>
    </dgm:pt>
    <dgm:pt modelId="{32F9F991-CEE2-4579-B758-BFDA04DFB3B5}">
      <dgm:prSet/>
      <dgm:spPr/>
      <dgm:t>
        <a:bodyPr/>
        <a:lstStyle/>
        <a:p>
          <a:r>
            <a:rPr lang="en-US"/>
            <a:t>Document</a:t>
          </a:r>
        </a:p>
      </dgm:t>
    </dgm:pt>
    <dgm:pt modelId="{28B9B115-F7A9-4766-97D8-4867DD012C25}" type="parTrans" cxnId="{E3F0FAAF-3D4B-4035-949D-79011E1A32C4}">
      <dgm:prSet/>
      <dgm:spPr/>
      <dgm:t>
        <a:bodyPr/>
        <a:lstStyle/>
        <a:p>
          <a:endParaRPr lang="en-US"/>
        </a:p>
      </dgm:t>
    </dgm:pt>
    <dgm:pt modelId="{1BAA36D5-EFDD-44A4-9930-EDCB6883B2DA}" type="sibTrans" cxnId="{E3F0FAAF-3D4B-4035-949D-79011E1A32C4}">
      <dgm:prSet/>
      <dgm:spPr/>
      <dgm:t>
        <a:bodyPr/>
        <a:lstStyle/>
        <a:p>
          <a:endParaRPr lang="en-US"/>
        </a:p>
      </dgm:t>
    </dgm:pt>
    <dgm:pt modelId="{5771A75E-EF7A-4E36-89B9-50EB6416B3D7}">
      <dgm:prSet/>
      <dgm:spPr/>
      <dgm:t>
        <a:bodyPr/>
        <a:lstStyle/>
        <a:p>
          <a:r>
            <a:rPr lang="en-US"/>
            <a:t>Document facts, quotes, actions taken</a:t>
          </a:r>
        </a:p>
      </dgm:t>
    </dgm:pt>
    <dgm:pt modelId="{A480C235-47DD-4356-B247-5DD1957D21AB}" type="parTrans" cxnId="{F7C8BFB7-B314-472A-82CA-CB270F0CD284}">
      <dgm:prSet/>
      <dgm:spPr/>
      <dgm:t>
        <a:bodyPr/>
        <a:lstStyle/>
        <a:p>
          <a:endParaRPr lang="en-US"/>
        </a:p>
      </dgm:t>
    </dgm:pt>
    <dgm:pt modelId="{1C09DBAF-FFF8-45D3-B1CC-759993E8E729}" type="sibTrans" cxnId="{F7C8BFB7-B314-472A-82CA-CB270F0CD284}">
      <dgm:prSet/>
      <dgm:spPr/>
      <dgm:t>
        <a:bodyPr/>
        <a:lstStyle/>
        <a:p>
          <a:endParaRPr lang="en-US"/>
        </a:p>
      </dgm:t>
    </dgm:pt>
    <dgm:pt modelId="{8D1E79FB-C87A-4D07-873B-7E858A908F34}">
      <dgm:prSet/>
      <dgm:spPr/>
      <dgm:t>
        <a:bodyPr/>
        <a:lstStyle/>
        <a:p>
          <a:r>
            <a:rPr lang="en-US"/>
            <a:t>Include</a:t>
          </a:r>
        </a:p>
      </dgm:t>
    </dgm:pt>
    <dgm:pt modelId="{27C4E8BF-F4C1-4B12-9CCD-1AB3E6E0C55B}" type="parTrans" cxnId="{8DB0DCBA-8ED8-475A-A052-5DF0D6F2F7D4}">
      <dgm:prSet/>
      <dgm:spPr/>
      <dgm:t>
        <a:bodyPr/>
        <a:lstStyle/>
        <a:p>
          <a:endParaRPr lang="en-US"/>
        </a:p>
      </dgm:t>
    </dgm:pt>
    <dgm:pt modelId="{B5534AE7-5A96-4FAC-91A1-48D6F701E270}" type="sibTrans" cxnId="{8DB0DCBA-8ED8-475A-A052-5DF0D6F2F7D4}">
      <dgm:prSet/>
      <dgm:spPr/>
      <dgm:t>
        <a:bodyPr/>
        <a:lstStyle/>
        <a:p>
          <a:endParaRPr lang="en-US"/>
        </a:p>
      </dgm:t>
    </dgm:pt>
    <dgm:pt modelId="{98C1A08F-6C47-45B1-9DA8-4BE4EEF75D41}">
      <dgm:prSet/>
      <dgm:spPr/>
      <dgm:t>
        <a:bodyPr/>
        <a:lstStyle/>
        <a:p>
          <a:r>
            <a:rPr lang="en-US" dirty="0"/>
            <a:t>Always include means safety in notes</a:t>
          </a:r>
        </a:p>
      </dgm:t>
    </dgm:pt>
    <dgm:pt modelId="{2FEB2997-3DC1-4B4A-87DC-7F98532DA9C3}" type="parTrans" cxnId="{2A355FA7-4C64-4E26-BA8D-4DBF8168218B}">
      <dgm:prSet/>
      <dgm:spPr/>
      <dgm:t>
        <a:bodyPr/>
        <a:lstStyle/>
        <a:p>
          <a:endParaRPr lang="en-US"/>
        </a:p>
      </dgm:t>
    </dgm:pt>
    <dgm:pt modelId="{0B1309FA-EB6C-4AA5-A678-292EE9A7C4AE}" type="sibTrans" cxnId="{2A355FA7-4C64-4E26-BA8D-4DBF8168218B}">
      <dgm:prSet/>
      <dgm:spPr/>
      <dgm:t>
        <a:bodyPr/>
        <a:lstStyle/>
        <a:p>
          <a:endParaRPr lang="en-US"/>
        </a:p>
      </dgm:t>
    </dgm:pt>
    <dgm:pt modelId="{759BD133-C6DF-47E3-8F92-A417D583A0BA}">
      <dgm:prSet/>
      <dgm:spPr/>
      <dgm:t>
        <a:bodyPr/>
        <a:lstStyle/>
        <a:p>
          <a:r>
            <a:rPr lang="en-US"/>
            <a:t>Share</a:t>
          </a:r>
        </a:p>
      </dgm:t>
    </dgm:pt>
    <dgm:pt modelId="{C65D4D8F-D6B4-480F-9AE8-3C619734A311}" type="parTrans" cxnId="{A12AC120-DE6A-4F33-B65A-BD03101406E8}">
      <dgm:prSet/>
      <dgm:spPr/>
      <dgm:t>
        <a:bodyPr/>
        <a:lstStyle/>
        <a:p>
          <a:endParaRPr lang="en-US"/>
        </a:p>
      </dgm:t>
    </dgm:pt>
    <dgm:pt modelId="{2AA19267-CF9D-4D1E-B9F7-1963E13B5C55}" type="sibTrans" cxnId="{A12AC120-DE6A-4F33-B65A-BD03101406E8}">
      <dgm:prSet/>
      <dgm:spPr/>
      <dgm:t>
        <a:bodyPr/>
        <a:lstStyle/>
        <a:p>
          <a:endParaRPr lang="en-US"/>
        </a:p>
      </dgm:t>
    </dgm:pt>
    <dgm:pt modelId="{AFB0A6E6-624F-4F85-9CBA-7E4D0A2FEB92}">
      <dgm:prSet/>
      <dgm:spPr/>
      <dgm:t>
        <a:bodyPr/>
        <a:lstStyle/>
        <a:p>
          <a:r>
            <a:rPr lang="en-US"/>
            <a:t>Share info with 'need to know' staff</a:t>
          </a:r>
        </a:p>
      </dgm:t>
    </dgm:pt>
    <dgm:pt modelId="{87EE1D56-205E-4B5F-9545-2C0049C86DB9}" type="parTrans" cxnId="{7762CB3A-18D8-454D-AA54-EA22D466BB50}">
      <dgm:prSet/>
      <dgm:spPr/>
      <dgm:t>
        <a:bodyPr/>
        <a:lstStyle/>
        <a:p>
          <a:endParaRPr lang="en-US"/>
        </a:p>
      </dgm:t>
    </dgm:pt>
    <dgm:pt modelId="{D147EA75-5498-429A-8414-F5FDC119D40C}" type="sibTrans" cxnId="{7762CB3A-18D8-454D-AA54-EA22D466BB50}">
      <dgm:prSet/>
      <dgm:spPr/>
      <dgm:t>
        <a:bodyPr/>
        <a:lstStyle/>
        <a:p>
          <a:endParaRPr lang="en-US"/>
        </a:p>
      </dgm:t>
    </dgm:pt>
    <dgm:pt modelId="{C9233455-5F86-D143-A1D9-16FE3FEA1626}" type="pres">
      <dgm:prSet presAssocID="{E82F3443-2D53-4F31-AE89-018C73B41348}" presName="Name0" presStyleCnt="0">
        <dgm:presLayoutVars>
          <dgm:dir/>
          <dgm:animLvl val="lvl"/>
          <dgm:resizeHandles val="exact"/>
        </dgm:presLayoutVars>
      </dgm:prSet>
      <dgm:spPr/>
    </dgm:pt>
    <dgm:pt modelId="{99B484C2-A64F-EA46-8625-530204306DEE}" type="pres">
      <dgm:prSet presAssocID="{49839254-FE1C-4C65-A7B1-AE56BB447858}" presName="composite" presStyleCnt="0"/>
      <dgm:spPr/>
    </dgm:pt>
    <dgm:pt modelId="{3DB2438E-7439-1C41-BE39-4A4CB24F7561}" type="pres">
      <dgm:prSet presAssocID="{49839254-FE1C-4C65-A7B1-AE56BB447858}" presName="parTx" presStyleLbl="alignNode1" presStyleIdx="0" presStyleCnt="4">
        <dgm:presLayoutVars>
          <dgm:chMax val="0"/>
          <dgm:chPref val="0"/>
        </dgm:presLayoutVars>
      </dgm:prSet>
      <dgm:spPr/>
    </dgm:pt>
    <dgm:pt modelId="{EB254517-3AE3-1C48-B98D-6F765C954959}" type="pres">
      <dgm:prSet presAssocID="{49839254-FE1C-4C65-A7B1-AE56BB447858}" presName="desTx" presStyleLbl="alignAccFollowNode1" presStyleIdx="0" presStyleCnt="4">
        <dgm:presLayoutVars/>
      </dgm:prSet>
      <dgm:spPr/>
    </dgm:pt>
    <dgm:pt modelId="{1FD479CF-7ADC-6C44-8EFA-75C25B39EE71}" type="pres">
      <dgm:prSet presAssocID="{FD4C38CF-A470-4EC8-9A76-544AABC9A043}" presName="space" presStyleCnt="0"/>
      <dgm:spPr/>
    </dgm:pt>
    <dgm:pt modelId="{7F127253-1FFA-5E41-B0B7-CB56C7DDA586}" type="pres">
      <dgm:prSet presAssocID="{32F9F991-CEE2-4579-B758-BFDA04DFB3B5}" presName="composite" presStyleCnt="0"/>
      <dgm:spPr/>
    </dgm:pt>
    <dgm:pt modelId="{FE08DFD5-9CD7-9C4B-BF94-3D9ACD88A260}" type="pres">
      <dgm:prSet presAssocID="{32F9F991-CEE2-4579-B758-BFDA04DFB3B5}" presName="parTx" presStyleLbl="alignNode1" presStyleIdx="1" presStyleCnt="4">
        <dgm:presLayoutVars>
          <dgm:chMax val="0"/>
          <dgm:chPref val="0"/>
        </dgm:presLayoutVars>
      </dgm:prSet>
      <dgm:spPr/>
    </dgm:pt>
    <dgm:pt modelId="{05E3B62F-D084-B245-AD09-2ADCA874642A}" type="pres">
      <dgm:prSet presAssocID="{32F9F991-CEE2-4579-B758-BFDA04DFB3B5}" presName="desTx" presStyleLbl="alignAccFollowNode1" presStyleIdx="1" presStyleCnt="4">
        <dgm:presLayoutVars/>
      </dgm:prSet>
      <dgm:spPr/>
    </dgm:pt>
    <dgm:pt modelId="{775B02E5-770C-4147-A1A0-D83610041DDF}" type="pres">
      <dgm:prSet presAssocID="{1BAA36D5-EFDD-44A4-9930-EDCB6883B2DA}" presName="space" presStyleCnt="0"/>
      <dgm:spPr/>
    </dgm:pt>
    <dgm:pt modelId="{920E6683-421A-0D4F-A786-81E27CFB8EB9}" type="pres">
      <dgm:prSet presAssocID="{8D1E79FB-C87A-4D07-873B-7E858A908F34}" presName="composite" presStyleCnt="0"/>
      <dgm:spPr/>
    </dgm:pt>
    <dgm:pt modelId="{2234644C-F92E-C84E-8B79-275D86477EA2}" type="pres">
      <dgm:prSet presAssocID="{8D1E79FB-C87A-4D07-873B-7E858A908F34}" presName="parTx" presStyleLbl="alignNode1" presStyleIdx="2" presStyleCnt="4">
        <dgm:presLayoutVars>
          <dgm:chMax val="0"/>
          <dgm:chPref val="0"/>
        </dgm:presLayoutVars>
      </dgm:prSet>
      <dgm:spPr/>
    </dgm:pt>
    <dgm:pt modelId="{C2D7105E-F836-134A-8B83-9576DC6C280D}" type="pres">
      <dgm:prSet presAssocID="{8D1E79FB-C87A-4D07-873B-7E858A908F34}" presName="desTx" presStyleLbl="alignAccFollowNode1" presStyleIdx="2" presStyleCnt="4">
        <dgm:presLayoutVars/>
      </dgm:prSet>
      <dgm:spPr/>
    </dgm:pt>
    <dgm:pt modelId="{4C3DB81A-E87A-234E-85AB-CCABC91204F2}" type="pres">
      <dgm:prSet presAssocID="{B5534AE7-5A96-4FAC-91A1-48D6F701E270}" presName="space" presStyleCnt="0"/>
      <dgm:spPr/>
    </dgm:pt>
    <dgm:pt modelId="{9DCAFC25-E4C7-AA4E-863A-B7E9EA9D626E}" type="pres">
      <dgm:prSet presAssocID="{759BD133-C6DF-47E3-8F92-A417D583A0BA}" presName="composite" presStyleCnt="0"/>
      <dgm:spPr/>
    </dgm:pt>
    <dgm:pt modelId="{90C42883-32E2-564E-9BE5-4F2B9A510F0E}" type="pres">
      <dgm:prSet presAssocID="{759BD133-C6DF-47E3-8F92-A417D583A0BA}" presName="parTx" presStyleLbl="alignNode1" presStyleIdx="3" presStyleCnt="4">
        <dgm:presLayoutVars>
          <dgm:chMax val="0"/>
          <dgm:chPref val="0"/>
        </dgm:presLayoutVars>
      </dgm:prSet>
      <dgm:spPr/>
    </dgm:pt>
    <dgm:pt modelId="{746CE21C-29D5-4A4F-9A8C-266CBD672739}" type="pres">
      <dgm:prSet presAssocID="{759BD133-C6DF-47E3-8F92-A417D583A0BA}" presName="desTx" presStyleLbl="alignAccFollowNode1" presStyleIdx="3" presStyleCnt="4">
        <dgm:presLayoutVars/>
      </dgm:prSet>
      <dgm:spPr/>
    </dgm:pt>
  </dgm:ptLst>
  <dgm:cxnLst>
    <dgm:cxn modelId="{1F5F6919-D1E1-4042-A9A1-FAA555EDECCF}" type="presOf" srcId="{98C1A08F-6C47-45B1-9DA8-4BE4EEF75D41}" destId="{C2D7105E-F836-134A-8B83-9576DC6C280D}" srcOrd="0" destOrd="0" presId="urn:microsoft.com/office/officeart/2016/7/layout/HorizontalActionList"/>
    <dgm:cxn modelId="{A12AC120-DE6A-4F33-B65A-BD03101406E8}" srcId="{E82F3443-2D53-4F31-AE89-018C73B41348}" destId="{759BD133-C6DF-47E3-8F92-A417D583A0BA}" srcOrd="3" destOrd="0" parTransId="{C65D4D8F-D6B4-480F-9AE8-3C619734A311}" sibTransId="{2AA19267-CF9D-4D1E-B9F7-1963E13B5C55}"/>
    <dgm:cxn modelId="{7762CB3A-18D8-454D-AA54-EA22D466BB50}" srcId="{759BD133-C6DF-47E3-8F92-A417D583A0BA}" destId="{AFB0A6E6-624F-4F85-9CBA-7E4D0A2FEB92}" srcOrd="0" destOrd="0" parTransId="{87EE1D56-205E-4B5F-9545-2C0049C86DB9}" sibTransId="{D147EA75-5498-429A-8414-F5FDC119D40C}"/>
    <dgm:cxn modelId="{1859FB3F-8608-4023-9214-A65F6CB4A13A}" srcId="{49839254-FE1C-4C65-A7B1-AE56BB447858}" destId="{934DD90C-73A9-469C-824D-FDEE0941BA83}" srcOrd="0" destOrd="0" parTransId="{029FF2B4-0F6A-4BDD-AAB5-9063DE27C6D8}" sibTransId="{D9CC34BB-8B8D-4EC5-80FB-FF26FDA19E32}"/>
    <dgm:cxn modelId="{7CAE7F4F-5CD1-0646-86C1-2712C2F5C5AC}" type="presOf" srcId="{AFB0A6E6-624F-4F85-9CBA-7E4D0A2FEB92}" destId="{746CE21C-29D5-4A4F-9A8C-266CBD672739}" srcOrd="0" destOrd="0" presId="urn:microsoft.com/office/officeart/2016/7/layout/HorizontalActionList"/>
    <dgm:cxn modelId="{AC9FEC58-DF6D-7C41-8EF0-94AA211AF265}" type="presOf" srcId="{5771A75E-EF7A-4E36-89B9-50EB6416B3D7}" destId="{05E3B62F-D084-B245-AD09-2ADCA874642A}" srcOrd="0" destOrd="0" presId="urn:microsoft.com/office/officeart/2016/7/layout/HorizontalActionList"/>
    <dgm:cxn modelId="{B08F4867-5000-4903-90EC-E7D7C8CF7510}" srcId="{E82F3443-2D53-4F31-AE89-018C73B41348}" destId="{49839254-FE1C-4C65-A7B1-AE56BB447858}" srcOrd="0" destOrd="0" parTransId="{6F9F32EA-1E06-436B-A302-48C16012CF2B}" sibTransId="{FD4C38CF-A470-4EC8-9A76-544AABC9A043}"/>
    <dgm:cxn modelId="{2A355FA7-4C64-4E26-BA8D-4DBF8168218B}" srcId="{8D1E79FB-C87A-4D07-873B-7E858A908F34}" destId="{98C1A08F-6C47-45B1-9DA8-4BE4EEF75D41}" srcOrd="0" destOrd="0" parTransId="{2FEB2997-3DC1-4B4A-87DC-7F98532DA9C3}" sibTransId="{0B1309FA-EB6C-4AA5-A678-292EE9A7C4AE}"/>
    <dgm:cxn modelId="{DFF0CBA9-F99B-1D41-B189-2B738B081B28}" type="presOf" srcId="{49839254-FE1C-4C65-A7B1-AE56BB447858}" destId="{3DB2438E-7439-1C41-BE39-4A4CB24F7561}" srcOrd="0" destOrd="0" presId="urn:microsoft.com/office/officeart/2016/7/layout/HorizontalActionList"/>
    <dgm:cxn modelId="{E3F0FAAF-3D4B-4035-949D-79011E1A32C4}" srcId="{E82F3443-2D53-4F31-AE89-018C73B41348}" destId="{32F9F991-CEE2-4579-B758-BFDA04DFB3B5}" srcOrd="1" destOrd="0" parTransId="{28B9B115-F7A9-4766-97D8-4867DD012C25}" sibTransId="{1BAA36D5-EFDD-44A4-9930-EDCB6883B2DA}"/>
    <dgm:cxn modelId="{F7C8BFB7-B314-472A-82CA-CB270F0CD284}" srcId="{32F9F991-CEE2-4579-B758-BFDA04DFB3B5}" destId="{5771A75E-EF7A-4E36-89B9-50EB6416B3D7}" srcOrd="0" destOrd="0" parTransId="{A480C235-47DD-4356-B247-5DD1957D21AB}" sibTransId="{1C09DBAF-FFF8-45D3-B1CC-759993E8E729}"/>
    <dgm:cxn modelId="{E4244FB9-2AA4-224B-91A5-E9775D38F1EA}" type="presOf" srcId="{8D1E79FB-C87A-4D07-873B-7E858A908F34}" destId="{2234644C-F92E-C84E-8B79-275D86477EA2}" srcOrd="0" destOrd="0" presId="urn:microsoft.com/office/officeart/2016/7/layout/HorizontalActionList"/>
    <dgm:cxn modelId="{8DB0DCBA-8ED8-475A-A052-5DF0D6F2F7D4}" srcId="{E82F3443-2D53-4F31-AE89-018C73B41348}" destId="{8D1E79FB-C87A-4D07-873B-7E858A908F34}" srcOrd="2" destOrd="0" parTransId="{27C4E8BF-F4C1-4B12-9CCD-1AB3E6E0C55B}" sibTransId="{B5534AE7-5A96-4FAC-91A1-48D6F701E270}"/>
    <dgm:cxn modelId="{D02333CA-EA12-F943-8696-374F16A8FA26}" type="presOf" srcId="{E82F3443-2D53-4F31-AE89-018C73B41348}" destId="{C9233455-5F86-D143-A1D9-16FE3FEA1626}" srcOrd="0" destOrd="0" presId="urn:microsoft.com/office/officeart/2016/7/layout/HorizontalActionList"/>
    <dgm:cxn modelId="{EAA99BDA-252A-454A-A53E-3011E8BA5599}" type="presOf" srcId="{934DD90C-73A9-469C-824D-FDEE0941BA83}" destId="{EB254517-3AE3-1C48-B98D-6F765C954959}" srcOrd="0" destOrd="0" presId="urn:microsoft.com/office/officeart/2016/7/layout/HorizontalActionList"/>
    <dgm:cxn modelId="{D92BFFE4-403C-964D-891A-2E8F1B0D3ADF}" type="presOf" srcId="{32F9F991-CEE2-4579-B758-BFDA04DFB3B5}" destId="{FE08DFD5-9CD7-9C4B-BF94-3D9ACD88A260}" srcOrd="0" destOrd="0" presId="urn:microsoft.com/office/officeart/2016/7/layout/HorizontalActionList"/>
    <dgm:cxn modelId="{E44BB0F7-2875-3246-B87C-15761E133248}" type="presOf" srcId="{759BD133-C6DF-47E3-8F92-A417D583A0BA}" destId="{90C42883-32E2-564E-9BE5-4F2B9A510F0E}" srcOrd="0" destOrd="0" presId="urn:microsoft.com/office/officeart/2016/7/layout/HorizontalActionList"/>
    <dgm:cxn modelId="{0F88AA4D-EA72-0146-A19A-5B7CF71F6A8F}" type="presParOf" srcId="{C9233455-5F86-D143-A1D9-16FE3FEA1626}" destId="{99B484C2-A64F-EA46-8625-530204306DEE}" srcOrd="0" destOrd="0" presId="urn:microsoft.com/office/officeart/2016/7/layout/HorizontalActionList"/>
    <dgm:cxn modelId="{1D38D5A9-A674-DC49-BA59-C5CB8A97E1CE}" type="presParOf" srcId="{99B484C2-A64F-EA46-8625-530204306DEE}" destId="{3DB2438E-7439-1C41-BE39-4A4CB24F7561}" srcOrd="0" destOrd="0" presId="urn:microsoft.com/office/officeart/2016/7/layout/HorizontalActionList"/>
    <dgm:cxn modelId="{8D93AB15-E116-E94C-A9FA-9A82F23CD3BE}" type="presParOf" srcId="{99B484C2-A64F-EA46-8625-530204306DEE}" destId="{EB254517-3AE3-1C48-B98D-6F765C954959}" srcOrd="1" destOrd="0" presId="urn:microsoft.com/office/officeart/2016/7/layout/HorizontalActionList"/>
    <dgm:cxn modelId="{16194D2C-5148-614A-A841-9F65B787BF60}" type="presParOf" srcId="{C9233455-5F86-D143-A1D9-16FE3FEA1626}" destId="{1FD479CF-7ADC-6C44-8EFA-75C25B39EE71}" srcOrd="1" destOrd="0" presId="urn:microsoft.com/office/officeart/2016/7/layout/HorizontalActionList"/>
    <dgm:cxn modelId="{978D2DD5-A0C4-B040-9E24-7DCD5F427B16}" type="presParOf" srcId="{C9233455-5F86-D143-A1D9-16FE3FEA1626}" destId="{7F127253-1FFA-5E41-B0B7-CB56C7DDA586}" srcOrd="2" destOrd="0" presId="urn:microsoft.com/office/officeart/2016/7/layout/HorizontalActionList"/>
    <dgm:cxn modelId="{E2FFC029-80DF-6443-88E8-2CBC566AE443}" type="presParOf" srcId="{7F127253-1FFA-5E41-B0B7-CB56C7DDA586}" destId="{FE08DFD5-9CD7-9C4B-BF94-3D9ACD88A260}" srcOrd="0" destOrd="0" presId="urn:microsoft.com/office/officeart/2016/7/layout/HorizontalActionList"/>
    <dgm:cxn modelId="{71571686-9EEE-4641-B470-C3ABEBD4A4F6}" type="presParOf" srcId="{7F127253-1FFA-5E41-B0B7-CB56C7DDA586}" destId="{05E3B62F-D084-B245-AD09-2ADCA874642A}" srcOrd="1" destOrd="0" presId="urn:microsoft.com/office/officeart/2016/7/layout/HorizontalActionList"/>
    <dgm:cxn modelId="{E116950B-7614-5C45-B493-652B3FCB6BC2}" type="presParOf" srcId="{C9233455-5F86-D143-A1D9-16FE3FEA1626}" destId="{775B02E5-770C-4147-A1A0-D83610041DDF}" srcOrd="3" destOrd="0" presId="urn:microsoft.com/office/officeart/2016/7/layout/HorizontalActionList"/>
    <dgm:cxn modelId="{81B23E49-7318-834C-BA68-34877FB89C82}" type="presParOf" srcId="{C9233455-5F86-D143-A1D9-16FE3FEA1626}" destId="{920E6683-421A-0D4F-A786-81E27CFB8EB9}" srcOrd="4" destOrd="0" presId="urn:microsoft.com/office/officeart/2016/7/layout/HorizontalActionList"/>
    <dgm:cxn modelId="{F0510915-E349-2349-9DA1-8A6532AC3E40}" type="presParOf" srcId="{920E6683-421A-0D4F-A786-81E27CFB8EB9}" destId="{2234644C-F92E-C84E-8B79-275D86477EA2}" srcOrd="0" destOrd="0" presId="urn:microsoft.com/office/officeart/2016/7/layout/HorizontalActionList"/>
    <dgm:cxn modelId="{F5923A17-094F-9D44-A011-BCD7BB5D7A88}" type="presParOf" srcId="{920E6683-421A-0D4F-A786-81E27CFB8EB9}" destId="{C2D7105E-F836-134A-8B83-9576DC6C280D}" srcOrd="1" destOrd="0" presId="urn:microsoft.com/office/officeart/2016/7/layout/HorizontalActionList"/>
    <dgm:cxn modelId="{EB44E8CC-C00F-8E4E-B52C-6C0D42F2FFC5}" type="presParOf" srcId="{C9233455-5F86-D143-A1D9-16FE3FEA1626}" destId="{4C3DB81A-E87A-234E-85AB-CCABC91204F2}" srcOrd="5" destOrd="0" presId="urn:microsoft.com/office/officeart/2016/7/layout/HorizontalActionList"/>
    <dgm:cxn modelId="{FACEF458-D3AB-564C-8E8B-A8606EF0B31B}" type="presParOf" srcId="{C9233455-5F86-D143-A1D9-16FE3FEA1626}" destId="{9DCAFC25-E4C7-AA4E-863A-B7E9EA9D626E}" srcOrd="6" destOrd="0" presId="urn:microsoft.com/office/officeart/2016/7/layout/HorizontalActionList"/>
    <dgm:cxn modelId="{19D9AB70-FB69-C041-9276-048856617707}" type="presParOf" srcId="{9DCAFC25-E4C7-AA4E-863A-B7E9EA9D626E}" destId="{90C42883-32E2-564E-9BE5-4F2B9A510F0E}" srcOrd="0" destOrd="0" presId="urn:microsoft.com/office/officeart/2016/7/layout/HorizontalActionList"/>
    <dgm:cxn modelId="{9D789647-6868-F74D-AC36-8310E3835624}" type="presParOf" srcId="{9DCAFC25-E4C7-AA4E-863A-B7E9EA9D626E}" destId="{746CE21C-29D5-4A4F-9A8C-266CBD672739}"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482D443-10E2-41EF-B6A7-D7F9BDD09523}" type="doc">
      <dgm:prSet loTypeId="urn:microsoft.com/office/officeart/2005/8/layout/matrix3" loCatId="matrix" qsTypeId="urn:microsoft.com/office/officeart/2005/8/quickstyle/simple4" qsCatId="simple" csTypeId="urn:microsoft.com/office/officeart/2005/8/colors/colorful1" csCatId="colorful" phldr="1"/>
      <dgm:spPr/>
      <dgm:t>
        <a:bodyPr/>
        <a:lstStyle/>
        <a:p>
          <a:endParaRPr lang="en-US"/>
        </a:p>
      </dgm:t>
    </dgm:pt>
    <dgm:pt modelId="{C5A938A5-D6F1-41E8-9F6C-6A3A7BEDC989}">
      <dgm:prSet/>
      <dgm:spPr/>
      <dgm:t>
        <a:bodyPr/>
        <a:lstStyle/>
        <a:p>
          <a:r>
            <a:rPr lang="en-US" dirty="0"/>
            <a:t>Universal: climate of connectedness. </a:t>
          </a:r>
        </a:p>
      </dgm:t>
    </dgm:pt>
    <dgm:pt modelId="{DE19F086-89A9-43B7-ADA9-0A50C0BE2424}" type="parTrans" cxnId="{12D150B1-7CE4-4D1E-B17F-BC11F50D0947}">
      <dgm:prSet/>
      <dgm:spPr/>
      <dgm:t>
        <a:bodyPr/>
        <a:lstStyle/>
        <a:p>
          <a:endParaRPr lang="en-US"/>
        </a:p>
      </dgm:t>
    </dgm:pt>
    <dgm:pt modelId="{7B1B37F2-5B58-4C18-A023-C782FE909F9A}" type="sibTrans" cxnId="{12D150B1-7CE4-4D1E-B17F-BC11F50D0947}">
      <dgm:prSet/>
      <dgm:spPr/>
      <dgm:t>
        <a:bodyPr/>
        <a:lstStyle/>
        <a:p>
          <a:endParaRPr lang="en-US"/>
        </a:p>
      </dgm:t>
    </dgm:pt>
    <dgm:pt modelId="{8580322F-65E7-4137-AABD-13B615E12369}">
      <dgm:prSet/>
      <dgm:spPr/>
      <dgm:t>
        <a:bodyPr/>
        <a:lstStyle/>
        <a:p>
          <a:r>
            <a:rPr lang="en-US"/>
            <a:t>Gatekeeper training for staff &amp; peers</a:t>
          </a:r>
        </a:p>
      </dgm:t>
    </dgm:pt>
    <dgm:pt modelId="{4E56AB3F-8D6C-43E6-BBFE-1CB6F710F7C1}" type="parTrans" cxnId="{F66FF603-FCF6-44F7-85EC-04F70A447968}">
      <dgm:prSet/>
      <dgm:spPr/>
      <dgm:t>
        <a:bodyPr/>
        <a:lstStyle/>
        <a:p>
          <a:endParaRPr lang="en-US"/>
        </a:p>
      </dgm:t>
    </dgm:pt>
    <dgm:pt modelId="{0647E6FF-A968-4432-8D32-14623087D1B3}" type="sibTrans" cxnId="{F66FF603-FCF6-44F7-85EC-04F70A447968}">
      <dgm:prSet/>
      <dgm:spPr/>
      <dgm:t>
        <a:bodyPr/>
        <a:lstStyle/>
        <a:p>
          <a:endParaRPr lang="en-US"/>
        </a:p>
      </dgm:t>
    </dgm:pt>
    <dgm:pt modelId="{3AA3D817-3C65-450B-9DAC-71DCAF886F1E}">
      <dgm:prSet/>
      <dgm:spPr/>
      <dgm:t>
        <a:bodyPr/>
        <a:lstStyle/>
        <a:p>
          <a:r>
            <a:rPr lang="en-US" dirty="0">
              <a:solidFill>
                <a:schemeClr val="tx1"/>
              </a:solidFill>
            </a:rPr>
            <a:t>Safety planning</a:t>
          </a:r>
        </a:p>
      </dgm:t>
    </dgm:pt>
    <dgm:pt modelId="{4A02DFA8-E4E2-4775-A53A-F8983CF4B470}" type="parTrans" cxnId="{0E0BD631-A6EE-4CFD-BEDC-A6595428AA3A}">
      <dgm:prSet/>
      <dgm:spPr/>
      <dgm:t>
        <a:bodyPr/>
        <a:lstStyle/>
        <a:p>
          <a:endParaRPr lang="en-US"/>
        </a:p>
      </dgm:t>
    </dgm:pt>
    <dgm:pt modelId="{120F1298-F5FD-4132-8B93-6A5D448C4B2D}" type="sibTrans" cxnId="{0E0BD631-A6EE-4CFD-BEDC-A6595428AA3A}">
      <dgm:prSet/>
      <dgm:spPr/>
      <dgm:t>
        <a:bodyPr/>
        <a:lstStyle/>
        <a:p>
          <a:endParaRPr lang="en-US"/>
        </a:p>
      </dgm:t>
    </dgm:pt>
    <dgm:pt modelId="{6910C40F-429C-47C5-8986-05C2FEACB189}">
      <dgm:prSet/>
      <dgm:spPr/>
      <dgm:t>
        <a:bodyPr/>
        <a:lstStyle/>
        <a:p>
          <a:r>
            <a:rPr lang="en-US" dirty="0"/>
            <a:t>Means safety messaging for families</a:t>
          </a:r>
        </a:p>
      </dgm:t>
    </dgm:pt>
    <dgm:pt modelId="{E8EF923D-8BF5-42B3-9EDE-0240536E692D}" type="parTrans" cxnId="{EFB46129-B7BB-4E92-BD51-A51CDC2C55B3}">
      <dgm:prSet/>
      <dgm:spPr/>
      <dgm:t>
        <a:bodyPr/>
        <a:lstStyle/>
        <a:p>
          <a:endParaRPr lang="en-US"/>
        </a:p>
      </dgm:t>
    </dgm:pt>
    <dgm:pt modelId="{8F8C71C8-35FB-4FC6-9CB1-E03752C58564}" type="sibTrans" cxnId="{EFB46129-B7BB-4E92-BD51-A51CDC2C55B3}">
      <dgm:prSet/>
      <dgm:spPr/>
      <dgm:t>
        <a:bodyPr/>
        <a:lstStyle/>
        <a:p>
          <a:endParaRPr lang="en-US"/>
        </a:p>
      </dgm:t>
    </dgm:pt>
    <dgm:pt modelId="{ABA448D2-5B3F-FD4C-83CE-1A37BB5587C9}" type="pres">
      <dgm:prSet presAssocID="{4482D443-10E2-41EF-B6A7-D7F9BDD09523}" presName="matrix" presStyleCnt="0">
        <dgm:presLayoutVars>
          <dgm:chMax val="1"/>
          <dgm:dir/>
          <dgm:resizeHandles val="exact"/>
        </dgm:presLayoutVars>
      </dgm:prSet>
      <dgm:spPr/>
    </dgm:pt>
    <dgm:pt modelId="{A7EDC9A8-372B-D542-94C5-1BADCB339EE1}" type="pres">
      <dgm:prSet presAssocID="{4482D443-10E2-41EF-B6A7-D7F9BDD09523}" presName="diamond" presStyleLbl="bgShp" presStyleIdx="0" presStyleCnt="1"/>
      <dgm:spPr/>
    </dgm:pt>
    <dgm:pt modelId="{919588A5-FB7E-3F4E-94BD-B6ADED97D8B8}" type="pres">
      <dgm:prSet presAssocID="{4482D443-10E2-41EF-B6A7-D7F9BDD09523}" presName="quad1" presStyleLbl="node1" presStyleIdx="0" presStyleCnt="4">
        <dgm:presLayoutVars>
          <dgm:chMax val="0"/>
          <dgm:chPref val="0"/>
          <dgm:bulletEnabled val="1"/>
        </dgm:presLayoutVars>
      </dgm:prSet>
      <dgm:spPr/>
    </dgm:pt>
    <dgm:pt modelId="{09868AD0-4169-6E43-8CD8-1EA665CFE4F2}" type="pres">
      <dgm:prSet presAssocID="{4482D443-10E2-41EF-B6A7-D7F9BDD09523}" presName="quad2" presStyleLbl="node1" presStyleIdx="1" presStyleCnt="4">
        <dgm:presLayoutVars>
          <dgm:chMax val="0"/>
          <dgm:chPref val="0"/>
          <dgm:bulletEnabled val="1"/>
        </dgm:presLayoutVars>
      </dgm:prSet>
      <dgm:spPr/>
    </dgm:pt>
    <dgm:pt modelId="{DACD4B81-E5B1-4244-BA8A-D6E093B979F7}" type="pres">
      <dgm:prSet presAssocID="{4482D443-10E2-41EF-B6A7-D7F9BDD09523}" presName="quad3" presStyleLbl="node1" presStyleIdx="2" presStyleCnt="4">
        <dgm:presLayoutVars>
          <dgm:chMax val="0"/>
          <dgm:chPref val="0"/>
          <dgm:bulletEnabled val="1"/>
        </dgm:presLayoutVars>
      </dgm:prSet>
      <dgm:spPr/>
    </dgm:pt>
    <dgm:pt modelId="{7B6525F8-787A-804E-A156-47C9BA33FC1F}" type="pres">
      <dgm:prSet presAssocID="{4482D443-10E2-41EF-B6A7-D7F9BDD09523}" presName="quad4" presStyleLbl="node1" presStyleIdx="3" presStyleCnt="4">
        <dgm:presLayoutVars>
          <dgm:chMax val="0"/>
          <dgm:chPref val="0"/>
          <dgm:bulletEnabled val="1"/>
        </dgm:presLayoutVars>
      </dgm:prSet>
      <dgm:spPr/>
    </dgm:pt>
  </dgm:ptLst>
  <dgm:cxnLst>
    <dgm:cxn modelId="{F66FF603-FCF6-44F7-85EC-04F70A447968}" srcId="{4482D443-10E2-41EF-B6A7-D7F9BDD09523}" destId="{8580322F-65E7-4137-AABD-13B615E12369}" srcOrd="1" destOrd="0" parTransId="{4E56AB3F-8D6C-43E6-BBFE-1CB6F710F7C1}" sibTransId="{0647E6FF-A968-4432-8D32-14623087D1B3}"/>
    <dgm:cxn modelId="{3DA91229-283E-C143-A80D-D6D55935744B}" type="presOf" srcId="{8580322F-65E7-4137-AABD-13B615E12369}" destId="{09868AD0-4169-6E43-8CD8-1EA665CFE4F2}" srcOrd="0" destOrd="0" presId="urn:microsoft.com/office/officeart/2005/8/layout/matrix3"/>
    <dgm:cxn modelId="{EFB46129-B7BB-4E92-BD51-A51CDC2C55B3}" srcId="{4482D443-10E2-41EF-B6A7-D7F9BDD09523}" destId="{6910C40F-429C-47C5-8986-05C2FEACB189}" srcOrd="3" destOrd="0" parTransId="{E8EF923D-8BF5-42B3-9EDE-0240536E692D}" sibTransId="{8F8C71C8-35FB-4FC6-9CB1-E03752C58564}"/>
    <dgm:cxn modelId="{0E0BD631-A6EE-4CFD-BEDC-A6595428AA3A}" srcId="{4482D443-10E2-41EF-B6A7-D7F9BDD09523}" destId="{3AA3D817-3C65-450B-9DAC-71DCAF886F1E}" srcOrd="2" destOrd="0" parTransId="{4A02DFA8-E4E2-4775-A53A-F8983CF4B470}" sibTransId="{120F1298-F5FD-4132-8B93-6A5D448C4B2D}"/>
    <dgm:cxn modelId="{42450742-74E7-174C-ABAE-CB6E59F357AD}" type="presOf" srcId="{6910C40F-429C-47C5-8986-05C2FEACB189}" destId="{7B6525F8-787A-804E-A156-47C9BA33FC1F}" srcOrd="0" destOrd="0" presId="urn:microsoft.com/office/officeart/2005/8/layout/matrix3"/>
    <dgm:cxn modelId="{CB900056-F33C-844B-80B9-4032C665B59C}" type="presOf" srcId="{C5A938A5-D6F1-41E8-9F6C-6A3A7BEDC989}" destId="{919588A5-FB7E-3F4E-94BD-B6ADED97D8B8}" srcOrd="0" destOrd="0" presId="urn:microsoft.com/office/officeart/2005/8/layout/matrix3"/>
    <dgm:cxn modelId="{41731867-82FF-D349-B0EE-AC9AD97F92DB}" type="presOf" srcId="{3AA3D817-3C65-450B-9DAC-71DCAF886F1E}" destId="{DACD4B81-E5B1-4244-BA8A-D6E093B979F7}" srcOrd="0" destOrd="0" presId="urn:microsoft.com/office/officeart/2005/8/layout/matrix3"/>
    <dgm:cxn modelId="{7015AA86-FB9E-E14B-BC3A-554E255AF835}" type="presOf" srcId="{4482D443-10E2-41EF-B6A7-D7F9BDD09523}" destId="{ABA448D2-5B3F-FD4C-83CE-1A37BB5587C9}" srcOrd="0" destOrd="0" presId="urn:microsoft.com/office/officeart/2005/8/layout/matrix3"/>
    <dgm:cxn modelId="{12D150B1-7CE4-4D1E-B17F-BC11F50D0947}" srcId="{4482D443-10E2-41EF-B6A7-D7F9BDD09523}" destId="{C5A938A5-D6F1-41E8-9F6C-6A3A7BEDC989}" srcOrd="0" destOrd="0" parTransId="{DE19F086-89A9-43B7-ADA9-0A50C0BE2424}" sibTransId="{7B1B37F2-5B58-4C18-A023-C782FE909F9A}"/>
    <dgm:cxn modelId="{98F937D1-A4DD-F842-8C0A-EF2CF3853977}" type="presParOf" srcId="{ABA448D2-5B3F-FD4C-83CE-1A37BB5587C9}" destId="{A7EDC9A8-372B-D542-94C5-1BADCB339EE1}" srcOrd="0" destOrd="0" presId="urn:microsoft.com/office/officeart/2005/8/layout/matrix3"/>
    <dgm:cxn modelId="{4779E271-3A18-5342-80C9-AFD73CDA12A5}" type="presParOf" srcId="{ABA448D2-5B3F-FD4C-83CE-1A37BB5587C9}" destId="{919588A5-FB7E-3F4E-94BD-B6ADED97D8B8}" srcOrd="1" destOrd="0" presId="urn:microsoft.com/office/officeart/2005/8/layout/matrix3"/>
    <dgm:cxn modelId="{F16E95B8-BF6F-0848-B7E4-F964B0587F42}" type="presParOf" srcId="{ABA448D2-5B3F-FD4C-83CE-1A37BB5587C9}" destId="{09868AD0-4169-6E43-8CD8-1EA665CFE4F2}" srcOrd="2" destOrd="0" presId="urn:microsoft.com/office/officeart/2005/8/layout/matrix3"/>
    <dgm:cxn modelId="{CC0D2B54-E06D-7D48-BEC2-36FC996E7C49}" type="presParOf" srcId="{ABA448D2-5B3F-FD4C-83CE-1A37BB5587C9}" destId="{DACD4B81-E5B1-4244-BA8A-D6E093B979F7}" srcOrd="3" destOrd="0" presId="urn:microsoft.com/office/officeart/2005/8/layout/matrix3"/>
    <dgm:cxn modelId="{4DE846B0-DC4E-4149-AF8B-3275DDDB5AAD}" type="presParOf" srcId="{ABA448D2-5B3F-FD4C-83CE-1A37BB5587C9}" destId="{7B6525F8-787A-804E-A156-47C9BA33FC1F}"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9B55C15-457A-47A0-9E63-6A5E9BCDDF2F}"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EBDA030B-F2BB-4444-975D-353E71A4EC29}">
      <dgm:prSet/>
      <dgm:spPr/>
      <dgm:t>
        <a:bodyPr/>
        <a:lstStyle/>
        <a:p>
          <a:r>
            <a:rPr lang="en-US" dirty="0"/>
            <a:t>Duty to protect &gt; confidentiality if imminent risk</a:t>
          </a:r>
        </a:p>
      </dgm:t>
    </dgm:pt>
    <dgm:pt modelId="{55A18FE6-57C6-49E4-B433-5EF876327A7F}" type="parTrans" cxnId="{E1C6F031-EE88-4DED-B1D1-381D23125838}">
      <dgm:prSet/>
      <dgm:spPr/>
      <dgm:t>
        <a:bodyPr/>
        <a:lstStyle/>
        <a:p>
          <a:endParaRPr lang="en-US"/>
        </a:p>
      </dgm:t>
    </dgm:pt>
    <dgm:pt modelId="{D70B6141-CE8C-4DAF-937B-4E2CE0BA885F}" type="sibTrans" cxnId="{E1C6F031-EE88-4DED-B1D1-381D23125838}">
      <dgm:prSet/>
      <dgm:spPr/>
      <dgm:t>
        <a:bodyPr/>
        <a:lstStyle/>
        <a:p>
          <a:endParaRPr lang="en-US"/>
        </a:p>
      </dgm:t>
    </dgm:pt>
    <dgm:pt modelId="{C442BA66-2795-4E0A-A2A9-C2F6CFCA8A9A}">
      <dgm:prSet/>
      <dgm:spPr/>
      <dgm:t>
        <a:bodyPr/>
        <a:lstStyle/>
        <a:p>
          <a:r>
            <a:rPr lang="en-US" dirty="0"/>
            <a:t>FERPA: share only what is needed to protect</a:t>
          </a:r>
        </a:p>
      </dgm:t>
    </dgm:pt>
    <dgm:pt modelId="{51F269DD-3E10-4B48-9355-DE620F16051F}" type="parTrans" cxnId="{435746E8-A613-45D6-8F08-9D064CE91789}">
      <dgm:prSet/>
      <dgm:spPr/>
      <dgm:t>
        <a:bodyPr/>
        <a:lstStyle/>
        <a:p>
          <a:endParaRPr lang="en-US"/>
        </a:p>
      </dgm:t>
    </dgm:pt>
    <dgm:pt modelId="{7AA2A7CC-522B-4326-9D78-9B1C0C88E385}" type="sibTrans" cxnId="{435746E8-A613-45D6-8F08-9D064CE91789}">
      <dgm:prSet/>
      <dgm:spPr/>
      <dgm:t>
        <a:bodyPr/>
        <a:lstStyle/>
        <a:p>
          <a:endParaRPr lang="en-US"/>
        </a:p>
      </dgm:t>
    </dgm:pt>
    <dgm:pt modelId="{0D0C0E26-3095-4FF9-A34F-4B869413C13D}">
      <dgm:prSet/>
      <dgm:spPr/>
      <dgm:t>
        <a:bodyPr/>
        <a:lstStyle/>
        <a:p>
          <a:r>
            <a:rPr lang="en-US" dirty="0"/>
            <a:t>Parent/guardian notification is the norm</a:t>
          </a:r>
        </a:p>
      </dgm:t>
    </dgm:pt>
    <dgm:pt modelId="{12999682-99D9-4329-9B2A-7C85551C2D91}" type="parTrans" cxnId="{2228B82D-2C27-4934-8F9C-5AF61533FEB2}">
      <dgm:prSet/>
      <dgm:spPr/>
      <dgm:t>
        <a:bodyPr/>
        <a:lstStyle/>
        <a:p>
          <a:endParaRPr lang="en-US"/>
        </a:p>
      </dgm:t>
    </dgm:pt>
    <dgm:pt modelId="{546C3F3A-E2E5-4287-B594-CAAAABCA9671}" type="sibTrans" cxnId="{2228B82D-2C27-4934-8F9C-5AF61533FEB2}">
      <dgm:prSet/>
      <dgm:spPr/>
      <dgm:t>
        <a:bodyPr/>
        <a:lstStyle/>
        <a:p>
          <a:endParaRPr lang="en-US"/>
        </a:p>
      </dgm:t>
    </dgm:pt>
    <dgm:pt modelId="{338E29DB-C750-4F2B-9E03-F6EF94F70EE5}">
      <dgm:prSet/>
      <dgm:spPr/>
      <dgm:t>
        <a:bodyPr/>
        <a:lstStyle/>
        <a:p>
          <a:r>
            <a:rPr lang="en-US"/>
            <a:t>Document rationale for actions</a:t>
          </a:r>
        </a:p>
      </dgm:t>
    </dgm:pt>
    <dgm:pt modelId="{DAD77690-CF92-41FD-B904-84B3E71E1364}" type="parTrans" cxnId="{A8ADB113-10FF-46BE-93D2-73D1F1464BE7}">
      <dgm:prSet/>
      <dgm:spPr/>
      <dgm:t>
        <a:bodyPr/>
        <a:lstStyle/>
        <a:p>
          <a:endParaRPr lang="en-US"/>
        </a:p>
      </dgm:t>
    </dgm:pt>
    <dgm:pt modelId="{B2865360-3F10-480E-B4FE-F84F4A68E175}" type="sibTrans" cxnId="{A8ADB113-10FF-46BE-93D2-73D1F1464BE7}">
      <dgm:prSet/>
      <dgm:spPr/>
      <dgm:t>
        <a:bodyPr/>
        <a:lstStyle/>
        <a:p>
          <a:endParaRPr lang="en-US"/>
        </a:p>
      </dgm:t>
    </dgm:pt>
    <dgm:pt modelId="{46738B02-ADC6-4D4F-847C-64A49F863FF0}" type="pres">
      <dgm:prSet presAssocID="{A9B55C15-457A-47A0-9E63-6A5E9BCDDF2F}" presName="vert0" presStyleCnt="0">
        <dgm:presLayoutVars>
          <dgm:dir/>
          <dgm:animOne val="branch"/>
          <dgm:animLvl val="lvl"/>
        </dgm:presLayoutVars>
      </dgm:prSet>
      <dgm:spPr/>
    </dgm:pt>
    <dgm:pt modelId="{96F890A8-5B22-794D-BE1D-AF69517EBE77}" type="pres">
      <dgm:prSet presAssocID="{EBDA030B-F2BB-4444-975D-353E71A4EC29}" presName="thickLine" presStyleLbl="alignNode1" presStyleIdx="0" presStyleCnt="4"/>
      <dgm:spPr/>
    </dgm:pt>
    <dgm:pt modelId="{7B11DD11-4D75-434E-A6D3-516E685A4E77}" type="pres">
      <dgm:prSet presAssocID="{EBDA030B-F2BB-4444-975D-353E71A4EC29}" presName="horz1" presStyleCnt="0"/>
      <dgm:spPr/>
    </dgm:pt>
    <dgm:pt modelId="{678C316C-568E-DA4E-9918-02D2757CD39E}" type="pres">
      <dgm:prSet presAssocID="{EBDA030B-F2BB-4444-975D-353E71A4EC29}" presName="tx1" presStyleLbl="revTx" presStyleIdx="0" presStyleCnt="4"/>
      <dgm:spPr/>
    </dgm:pt>
    <dgm:pt modelId="{BE9C2580-07B6-BD44-8880-95811867D204}" type="pres">
      <dgm:prSet presAssocID="{EBDA030B-F2BB-4444-975D-353E71A4EC29}" presName="vert1" presStyleCnt="0"/>
      <dgm:spPr/>
    </dgm:pt>
    <dgm:pt modelId="{2D13FEA5-EE3E-1140-8E76-DFCFC0C55541}" type="pres">
      <dgm:prSet presAssocID="{C442BA66-2795-4E0A-A2A9-C2F6CFCA8A9A}" presName="thickLine" presStyleLbl="alignNode1" presStyleIdx="1" presStyleCnt="4"/>
      <dgm:spPr/>
    </dgm:pt>
    <dgm:pt modelId="{1AB5DAB5-6BD6-4949-8743-6479342DDCA1}" type="pres">
      <dgm:prSet presAssocID="{C442BA66-2795-4E0A-A2A9-C2F6CFCA8A9A}" presName="horz1" presStyleCnt="0"/>
      <dgm:spPr/>
    </dgm:pt>
    <dgm:pt modelId="{84E7491C-0774-284A-B8B7-EC7049ABD185}" type="pres">
      <dgm:prSet presAssocID="{C442BA66-2795-4E0A-A2A9-C2F6CFCA8A9A}" presName="tx1" presStyleLbl="revTx" presStyleIdx="1" presStyleCnt="4"/>
      <dgm:spPr/>
    </dgm:pt>
    <dgm:pt modelId="{6E215CED-41B9-2A42-ADFB-C2E7DF18253C}" type="pres">
      <dgm:prSet presAssocID="{C442BA66-2795-4E0A-A2A9-C2F6CFCA8A9A}" presName="vert1" presStyleCnt="0"/>
      <dgm:spPr/>
    </dgm:pt>
    <dgm:pt modelId="{CC79BC5B-575D-E14C-9ACE-080586383BD9}" type="pres">
      <dgm:prSet presAssocID="{0D0C0E26-3095-4FF9-A34F-4B869413C13D}" presName="thickLine" presStyleLbl="alignNode1" presStyleIdx="2" presStyleCnt="4"/>
      <dgm:spPr/>
    </dgm:pt>
    <dgm:pt modelId="{3DB194CA-2D8B-A044-9630-514803EA0A3E}" type="pres">
      <dgm:prSet presAssocID="{0D0C0E26-3095-4FF9-A34F-4B869413C13D}" presName="horz1" presStyleCnt="0"/>
      <dgm:spPr/>
    </dgm:pt>
    <dgm:pt modelId="{EC5584DE-5FAD-CE4C-9CB2-4E8E41200848}" type="pres">
      <dgm:prSet presAssocID="{0D0C0E26-3095-4FF9-A34F-4B869413C13D}" presName="tx1" presStyleLbl="revTx" presStyleIdx="2" presStyleCnt="4"/>
      <dgm:spPr/>
    </dgm:pt>
    <dgm:pt modelId="{F022A031-1EE7-3B4E-8C7C-C0A35C089DCA}" type="pres">
      <dgm:prSet presAssocID="{0D0C0E26-3095-4FF9-A34F-4B869413C13D}" presName="vert1" presStyleCnt="0"/>
      <dgm:spPr/>
    </dgm:pt>
    <dgm:pt modelId="{5F192CE9-0459-6E42-8553-DBA390070EE7}" type="pres">
      <dgm:prSet presAssocID="{338E29DB-C750-4F2B-9E03-F6EF94F70EE5}" presName="thickLine" presStyleLbl="alignNode1" presStyleIdx="3" presStyleCnt="4"/>
      <dgm:spPr/>
    </dgm:pt>
    <dgm:pt modelId="{15F15E50-2671-1D4B-B3E1-4998EC7492A9}" type="pres">
      <dgm:prSet presAssocID="{338E29DB-C750-4F2B-9E03-F6EF94F70EE5}" presName="horz1" presStyleCnt="0"/>
      <dgm:spPr/>
    </dgm:pt>
    <dgm:pt modelId="{B73E8952-A2C3-E349-9DF1-C44834BB7182}" type="pres">
      <dgm:prSet presAssocID="{338E29DB-C750-4F2B-9E03-F6EF94F70EE5}" presName="tx1" presStyleLbl="revTx" presStyleIdx="3" presStyleCnt="4"/>
      <dgm:spPr/>
    </dgm:pt>
    <dgm:pt modelId="{529827A7-F999-0142-807C-3B1A904E2309}" type="pres">
      <dgm:prSet presAssocID="{338E29DB-C750-4F2B-9E03-F6EF94F70EE5}" presName="vert1" presStyleCnt="0"/>
      <dgm:spPr/>
    </dgm:pt>
  </dgm:ptLst>
  <dgm:cxnLst>
    <dgm:cxn modelId="{E5E26F09-925A-CC40-8C5C-E23D887B2A51}" type="presOf" srcId="{C442BA66-2795-4E0A-A2A9-C2F6CFCA8A9A}" destId="{84E7491C-0774-284A-B8B7-EC7049ABD185}" srcOrd="0" destOrd="0" presId="urn:microsoft.com/office/officeart/2008/layout/LinedList"/>
    <dgm:cxn modelId="{78686B11-A107-5C4F-943D-0D0C1854397D}" type="presOf" srcId="{EBDA030B-F2BB-4444-975D-353E71A4EC29}" destId="{678C316C-568E-DA4E-9918-02D2757CD39E}" srcOrd="0" destOrd="0" presId="urn:microsoft.com/office/officeart/2008/layout/LinedList"/>
    <dgm:cxn modelId="{A8ADB113-10FF-46BE-93D2-73D1F1464BE7}" srcId="{A9B55C15-457A-47A0-9E63-6A5E9BCDDF2F}" destId="{338E29DB-C750-4F2B-9E03-F6EF94F70EE5}" srcOrd="3" destOrd="0" parTransId="{DAD77690-CF92-41FD-B904-84B3E71E1364}" sibTransId="{B2865360-3F10-480E-B4FE-F84F4A68E175}"/>
    <dgm:cxn modelId="{2228B82D-2C27-4934-8F9C-5AF61533FEB2}" srcId="{A9B55C15-457A-47A0-9E63-6A5E9BCDDF2F}" destId="{0D0C0E26-3095-4FF9-A34F-4B869413C13D}" srcOrd="2" destOrd="0" parTransId="{12999682-99D9-4329-9B2A-7C85551C2D91}" sibTransId="{546C3F3A-E2E5-4287-B594-CAAAABCA9671}"/>
    <dgm:cxn modelId="{39C63A2E-CFC2-EA42-809B-87648D15B381}" type="presOf" srcId="{338E29DB-C750-4F2B-9E03-F6EF94F70EE5}" destId="{B73E8952-A2C3-E349-9DF1-C44834BB7182}" srcOrd="0" destOrd="0" presId="urn:microsoft.com/office/officeart/2008/layout/LinedList"/>
    <dgm:cxn modelId="{E1C6F031-EE88-4DED-B1D1-381D23125838}" srcId="{A9B55C15-457A-47A0-9E63-6A5E9BCDDF2F}" destId="{EBDA030B-F2BB-4444-975D-353E71A4EC29}" srcOrd="0" destOrd="0" parTransId="{55A18FE6-57C6-49E4-B433-5EF876327A7F}" sibTransId="{D70B6141-CE8C-4DAF-937B-4E2CE0BA885F}"/>
    <dgm:cxn modelId="{DDA227D0-6927-4344-A52B-FFBCA234D33E}" type="presOf" srcId="{0D0C0E26-3095-4FF9-A34F-4B869413C13D}" destId="{EC5584DE-5FAD-CE4C-9CB2-4E8E41200848}" srcOrd="0" destOrd="0" presId="urn:microsoft.com/office/officeart/2008/layout/LinedList"/>
    <dgm:cxn modelId="{435746E8-A613-45D6-8F08-9D064CE91789}" srcId="{A9B55C15-457A-47A0-9E63-6A5E9BCDDF2F}" destId="{C442BA66-2795-4E0A-A2A9-C2F6CFCA8A9A}" srcOrd="1" destOrd="0" parTransId="{51F269DD-3E10-4B48-9355-DE620F16051F}" sibTransId="{7AA2A7CC-522B-4326-9D78-9B1C0C88E385}"/>
    <dgm:cxn modelId="{52B46FF9-34D8-344E-846C-9B24DE7E3AD0}" type="presOf" srcId="{A9B55C15-457A-47A0-9E63-6A5E9BCDDF2F}" destId="{46738B02-ADC6-4D4F-847C-64A49F863FF0}" srcOrd="0" destOrd="0" presId="urn:microsoft.com/office/officeart/2008/layout/LinedList"/>
    <dgm:cxn modelId="{5514BA7E-CD2D-9C4E-9A18-BDA3E6BEF030}" type="presParOf" srcId="{46738B02-ADC6-4D4F-847C-64A49F863FF0}" destId="{96F890A8-5B22-794D-BE1D-AF69517EBE77}" srcOrd="0" destOrd="0" presId="urn:microsoft.com/office/officeart/2008/layout/LinedList"/>
    <dgm:cxn modelId="{F75AB331-5953-354A-81D4-445623BC5708}" type="presParOf" srcId="{46738B02-ADC6-4D4F-847C-64A49F863FF0}" destId="{7B11DD11-4D75-434E-A6D3-516E685A4E77}" srcOrd="1" destOrd="0" presId="urn:microsoft.com/office/officeart/2008/layout/LinedList"/>
    <dgm:cxn modelId="{0300CC25-FDE6-794F-AA57-F6BA4EC7049E}" type="presParOf" srcId="{7B11DD11-4D75-434E-A6D3-516E685A4E77}" destId="{678C316C-568E-DA4E-9918-02D2757CD39E}" srcOrd="0" destOrd="0" presId="urn:microsoft.com/office/officeart/2008/layout/LinedList"/>
    <dgm:cxn modelId="{43B52C28-BE49-2D40-A81E-051CC6F4E1AC}" type="presParOf" srcId="{7B11DD11-4D75-434E-A6D3-516E685A4E77}" destId="{BE9C2580-07B6-BD44-8880-95811867D204}" srcOrd="1" destOrd="0" presId="urn:microsoft.com/office/officeart/2008/layout/LinedList"/>
    <dgm:cxn modelId="{7489E737-D241-364E-9DB9-54B4390282FC}" type="presParOf" srcId="{46738B02-ADC6-4D4F-847C-64A49F863FF0}" destId="{2D13FEA5-EE3E-1140-8E76-DFCFC0C55541}" srcOrd="2" destOrd="0" presId="urn:microsoft.com/office/officeart/2008/layout/LinedList"/>
    <dgm:cxn modelId="{B7B664D0-7C5C-4344-9AD3-1ACF8CE5DBE5}" type="presParOf" srcId="{46738B02-ADC6-4D4F-847C-64A49F863FF0}" destId="{1AB5DAB5-6BD6-4949-8743-6479342DDCA1}" srcOrd="3" destOrd="0" presId="urn:microsoft.com/office/officeart/2008/layout/LinedList"/>
    <dgm:cxn modelId="{8D3FF015-C30E-3E4C-BA35-D7561EC08C4A}" type="presParOf" srcId="{1AB5DAB5-6BD6-4949-8743-6479342DDCA1}" destId="{84E7491C-0774-284A-B8B7-EC7049ABD185}" srcOrd="0" destOrd="0" presId="urn:microsoft.com/office/officeart/2008/layout/LinedList"/>
    <dgm:cxn modelId="{C5E40E0D-25F9-C447-A363-F0AC66E7664A}" type="presParOf" srcId="{1AB5DAB5-6BD6-4949-8743-6479342DDCA1}" destId="{6E215CED-41B9-2A42-ADFB-C2E7DF18253C}" srcOrd="1" destOrd="0" presId="urn:microsoft.com/office/officeart/2008/layout/LinedList"/>
    <dgm:cxn modelId="{53C78323-5618-D941-94D1-7420903316EC}" type="presParOf" srcId="{46738B02-ADC6-4D4F-847C-64A49F863FF0}" destId="{CC79BC5B-575D-E14C-9ACE-080586383BD9}" srcOrd="4" destOrd="0" presId="urn:microsoft.com/office/officeart/2008/layout/LinedList"/>
    <dgm:cxn modelId="{EAAFAA35-92CC-8C4D-94EB-B95A4503803B}" type="presParOf" srcId="{46738B02-ADC6-4D4F-847C-64A49F863FF0}" destId="{3DB194CA-2D8B-A044-9630-514803EA0A3E}" srcOrd="5" destOrd="0" presId="urn:microsoft.com/office/officeart/2008/layout/LinedList"/>
    <dgm:cxn modelId="{AE48E660-CC5A-6945-B123-43CB2F289203}" type="presParOf" srcId="{3DB194CA-2D8B-A044-9630-514803EA0A3E}" destId="{EC5584DE-5FAD-CE4C-9CB2-4E8E41200848}" srcOrd="0" destOrd="0" presId="urn:microsoft.com/office/officeart/2008/layout/LinedList"/>
    <dgm:cxn modelId="{A725FFE4-F47D-EF49-9E00-A83D22C90935}" type="presParOf" srcId="{3DB194CA-2D8B-A044-9630-514803EA0A3E}" destId="{F022A031-1EE7-3B4E-8C7C-C0A35C089DCA}" srcOrd="1" destOrd="0" presId="urn:microsoft.com/office/officeart/2008/layout/LinedList"/>
    <dgm:cxn modelId="{3AB1022A-5CB5-BE4A-9068-2D1BBC14B535}" type="presParOf" srcId="{46738B02-ADC6-4D4F-847C-64A49F863FF0}" destId="{5F192CE9-0459-6E42-8553-DBA390070EE7}" srcOrd="6" destOrd="0" presId="urn:microsoft.com/office/officeart/2008/layout/LinedList"/>
    <dgm:cxn modelId="{6B2324F4-AAEB-C34E-AAB5-2BBAD7D5BA7F}" type="presParOf" srcId="{46738B02-ADC6-4D4F-847C-64A49F863FF0}" destId="{15F15E50-2671-1D4B-B3E1-4998EC7492A9}" srcOrd="7" destOrd="0" presId="urn:microsoft.com/office/officeart/2008/layout/LinedList"/>
    <dgm:cxn modelId="{5D8B6B8C-66A9-024B-8BEB-DD476E8B083F}" type="presParOf" srcId="{15F15E50-2671-1D4B-B3E1-4998EC7492A9}" destId="{B73E8952-A2C3-E349-9DF1-C44834BB7182}" srcOrd="0" destOrd="0" presId="urn:microsoft.com/office/officeart/2008/layout/LinedList"/>
    <dgm:cxn modelId="{9EC4F7AE-67C8-AA42-9760-DE0F9C324804}" type="presParOf" srcId="{15F15E50-2671-1D4B-B3E1-4998EC7492A9}" destId="{529827A7-F999-0142-807C-3B1A904E230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4957307-23C3-4605-B2A1-DF24FFB48A72}"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907F96D7-29CF-45CD-B2CF-B6110626EFCA}">
      <dgm:prSet/>
      <dgm:spPr/>
      <dgm:t>
        <a:bodyPr/>
        <a:lstStyle/>
        <a:p>
          <a:r>
            <a:rPr lang="en-US"/>
            <a:t>Assemblies</a:t>
          </a:r>
        </a:p>
      </dgm:t>
    </dgm:pt>
    <dgm:pt modelId="{0E3182C5-492A-4CF6-A713-7BB49A0B9A9C}" type="parTrans" cxnId="{9366332A-A0EA-428F-A698-876B9909AFF7}">
      <dgm:prSet/>
      <dgm:spPr/>
      <dgm:t>
        <a:bodyPr/>
        <a:lstStyle/>
        <a:p>
          <a:endParaRPr lang="en-US"/>
        </a:p>
      </dgm:t>
    </dgm:pt>
    <dgm:pt modelId="{538C6AA6-8CB1-467C-8821-82F67441D349}" type="sibTrans" cxnId="{9366332A-A0EA-428F-A698-876B9909AFF7}">
      <dgm:prSet/>
      <dgm:spPr/>
      <dgm:t>
        <a:bodyPr/>
        <a:lstStyle/>
        <a:p>
          <a:endParaRPr lang="en-US"/>
        </a:p>
      </dgm:t>
    </dgm:pt>
    <dgm:pt modelId="{5509696C-17FA-4C58-B1DF-EAA67B6016B9}">
      <dgm:prSet/>
      <dgm:spPr/>
      <dgm:t>
        <a:bodyPr/>
        <a:lstStyle/>
        <a:p>
          <a:r>
            <a:rPr lang="en-US"/>
            <a:t>Suicide prevention counseling groups</a:t>
          </a:r>
        </a:p>
      </dgm:t>
    </dgm:pt>
    <dgm:pt modelId="{59635EFA-6B51-4AA7-96EF-A6DA919F106C}" type="parTrans" cxnId="{DAEBA63C-A10A-4CF6-AD29-163815F7BB86}">
      <dgm:prSet/>
      <dgm:spPr/>
      <dgm:t>
        <a:bodyPr/>
        <a:lstStyle/>
        <a:p>
          <a:endParaRPr lang="en-US"/>
        </a:p>
      </dgm:t>
    </dgm:pt>
    <dgm:pt modelId="{5F3CBAD7-7B90-422E-B1F5-C6183D33664C}" type="sibTrans" cxnId="{DAEBA63C-A10A-4CF6-AD29-163815F7BB86}">
      <dgm:prSet/>
      <dgm:spPr/>
      <dgm:t>
        <a:bodyPr/>
        <a:lstStyle/>
        <a:p>
          <a:endParaRPr lang="en-US"/>
        </a:p>
      </dgm:t>
    </dgm:pt>
    <dgm:pt modelId="{5D9128FF-9E72-446F-B9F9-359D5305B0EE}">
      <dgm:prSet/>
      <dgm:spPr/>
      <dgm:t>
        <a:bodyPr/>
        <a:lstStyle/>
        <a:p>
          <a:r>
            <a:rPr lang="en-US" dirty="0"/>
            <a:t>Not having a plan for how school reacts to a student death</a:t>
          </a:r>
        </a:p>
      </dgm:t>
    </dgm:pt>
    <dgm:pt modelId="{10F4114F-A559-41E8-8ACC-00AFDF8D3DD5}" type="parTrans" cxnId="{A54F5532-BAB9-4B8C-BFA5-850367DF70F0}">
      <dgm:prSet/>
      <dgm:spPr/>
      <dgm:t>
        <a:bodyPr/>
        <a:lstStyle/>
        <a:p>
          <a:endParaRPr lang="en-US"/>
        </a:p>
      </dgm:t>
    </dgm:pt>
    <dgm:pt modelId="{29D27DE7-A78E-4D3D-BAC5-FBACCD1E77CE}" type="sibTrans" cxnId="{A54F5532-BAB9-4B8C-BFA5-850367DF70F0}">
      <dgm:prSet/>
      <dgm:spPr/>
      <dgm:t>
        <a:bodyPr/>
        <a:lstStyle/>
        <a:p>
          <a:endParaRPr lang="en-US"/>
        </a:p>
      </dgm:t>
    </dgm:pt>
    <dgm:pt modelId="{5DCE7056-3879-494A-AA21-54296A50A972}" type="pres">
      <dgm:prSet presAssocID="{C4957307-23C3-4605-B2A1-DF24FFB48A72}" presName="hierChild1" presStyleCnt="0">
        <dgm:presLayoutVars>
          <dgm:chPref val="1"/>
          <dgm:dir/>
          <dgm:animOne val="branch"/>
          <dgm:animLvl val="lvl"/>
          <dgm:resizeHandles/>
        </dgm:presLayoutVars>
      </dgm:prSet>
      <dgm:spPr/>
    </dgm:pt>
    <dgm:pt modelId="{735CAD7E-7B52-A84A-8D01-12C192D05019}" type="pres">
      <dgm:prSet presAssocID="{907F96D7-29CF-45CD-B2CF-B6110626EFCA}" presName="hierRoot1" presStyleCnt="0"/>
      <dgm:spPr/>
    </dgm:pt>
    <dgm:pt modelId="{F8570015-BFDE-C547-8FEC-367577EB503F}" type="pres">
      <dgm:prSet presAssocID="{907F96D7-29CF-45CD-B2CF-B6110626EFCA}" presName="composite" presStyleCnt="0"/>
      <dgm:spPr/>
    </dgm:pt>
    <dgm:pt modelId="{1CBF7F52-CE36-724A-B4C5-9F220A3043A1}" type="pres">
      <dgm:prSet presAssocID="{907F96D7-29CF-45CD-B2CF-B6110626EFCA}" presName="background" presStyleLbl="node0" presStyleIdx="0" presStyleCnt="3"/>
      <dgm:spPr/>
    </dgm:pt>
    <dgm:pt modelId="{C4596837-29F0-6241-9E39-8476879812C8}" type="pres">
      <dgm:prSet presAssocID="{907F96D7-29CF-45CD-B2CF-B6110626EFCA}" presName="text" presStyleLbl="fgAcc0" presStyleIdx="0" presStyleCnt="3">
        <dgm:presLayoutVars>
          <dgm:chPref val="3"/>
        </dgm:presLayoutVars>
      </dgm:prSet>
      <dgm:spPr/>
    </dgm:pt>
    <dgm:pt modelId="{D1FFA3CE-247A-054F-B219-8B5E31C5DB02}" type="pres">
      <dgm:prSet presAssocID="{907F96D7-29CF-45CD-B2CF-B6110626EFCA}" presName="hierChild2" presStyleCnt="0"/>
      <dgm:spPr/>
    </dgm:pt>
    <dgm:pt modelId="{F1033C66-5D7C-0143-BA7A-6EF3ADF4B57D}" type="pres">
      <dgm:prSet presAssocID="{5509696C-17FA-4C58-B1DF-EAA67B6016B9}" presName="hierRoot1" presStyleCnt="0"/>
      <dgm:spPr/>
    </dgm:pt>
    <dgm:pt modelId="{CD25237A-C074-B749-9DFB-3C78FE966C16}" type="pres">
      <dgm:prSet presAssocID="{5509696C-17FA-4C58-B1DF-EAA67B6016B9}" presName="composite" presStyleCnt="0"/>
      <dgm:spPr/>
    </dgm:pt>
    <dgm:pt modelId="{B6776858-86CE-474D-B9B8-ECC0A4E2332B}" type="pres">
      <dgm:prSet presAssocID="{5509696C-17FA-4C58-B1DF-EAA67B6016B9}" presName="background" presStyleLbl="node0" presStyleIdx="1" presStyleCnt="3"/>
      <dgm:spPr/>
    </dgm:pt>
    <dgm:pt modelId="{D2D5D51C-7B9B-2642-AF5E-D58A42AEC637}" type="pres">
      <dgm:prSet presAssocID="{5509696C-17FA-4C58-B1DF-EAA67B6016B9}" presName="text" presStyleLbl="fgAcc0" presStyleIdx="1" presStyleCnt="3">
        <dgm:presLayoutVars>
          <dgm:chPref val="3"/>
        </dgm:presLayoutVars>
      </dgm:prSet>
      <dgm:spPr/>
    </dgm:pt>
    <dgm:pt modelId="{FE2ADC71-2D7B-554B-9ABF-383D5F664052}" type="pres">
      <dgm:prSet presAssocID="{5509696C-17FA-4C58-B1DF-EAA67B6016B9}" presName="hierChild2" presStyleCnt="0"/>
      <dgm:spPr/>
    </dgm:pt>
    <dgm:pt modelId="{63B69547-FC4A-8546-BB44-8D76E5B2C925}" type="pres">
      <dgm:prSet presAssocID="{5D9128FF-9E72-446F-B9F9-359D5305B0EE}" presName="hierRoot1" presStyleCnt="0"/>
      <dgm:spPr/>
    </dgm:pt>
    <dgm:pt modelId="{7CDA6552-18B5-3F47-85D5-52E410B2A732}" type="pres">
      <dgm:prSet presAssocID="{5D9128FF-9E72-446F-B9F9-359D5305B0EE}" presName="composite" presStyleCnt="0"/>
      <dgm:spPr/>
    </dgm:pt>
    <dgm:pt modelId="{91F08690-E48D-2046-A3F2-F4025A8E27AA}" type="pres">
      <dgm:prSet presAssocID="{5D9128FF-9E72-446F-B9F9-359D5305B0EE}" presName="background" presStyleLbl="node0" presStyleIdx="2" presStyleCnt="3"/>
      <dgm:spPr/>
    </dgm:pt>
    <dgm:pt modelId="{972E9B22-8323-A24C-8CFE-20144C24E3B7}" type="pres">
      <dgm:prSet presAssocID="{5D9128FF-9E72-446F-B9F9-359D5305B0EE}" presName="text" presStyleLbl="fgAcc0" presStyleIdx="2" presStyleCnt="3">
        <dgm:presLayoutVars>
          <dgm:chPref val="3"/>
        </dgm:presLayoutVars>
      </dgm:prSet>
      <dgm:spPr/>
    </dgm:pt>
    <dgm:pt modelId="{CBE26790-23D0-804D-9B41-3B408C958BFD}" type="pres">
      <dgm:prSet presAssocID="{5D9128FF-9E72-446F-B9F9-359D5305B0EE}" presName="hierChild2" presStyleCnt="0"/>
      <dgm:spPr/>
    </dgm:pt>
  </dgm:ptLst>
  <dgm:cxnLst>
    <dgm:cxn modelId="{9366332A-A0EA-428F-A698-876B9909AFF7}" srcId="{C4957307-23C3-4605-B2A1-DF24FFB48A72}" destId="{907F96D7-29CF-45CD-B2CF-B6110626EFCA}" srcOrd="0" destOrd="0" parTransId="{0E3182C5-492A-4CF6-A713-7BB49A0B9A9C}" sibTransId="{538C6AA6-8CB1-467C-8821-82F67441D349}"/>
    <dgm:cxn modelId="{5AAA0F2D-B6EE-8745-B43C-25AEA5D41C79}" type="presOf" srcId="{5509696C-17FA-4C58-B1DF-EAA67B6016B9}" destId="{D2D5D51C-7B9B-2642-AF5E-D58A42AEC637}" srcOrd="0" destOrd="0" presId="urn:microsoft.com/office/officeart/2005/8/layout/hierarchy1"/>
    <dgm:cxn modelId="{A54F5532-BAB9-4B8C-BFA5-850367DF70F0}" srcId="{C4957307-23C3-4605-B2A1-DF24FFB48A72}" destId="{5D9128FF-9E72-446F-B9F9-359D5305B0EE}" srcOrd="2" destOrd="0" parTransId="{10F4114F-A559-41E8-8ACC-00AFDF8D3DD5}" sibTransId="{29D27DE7-A78E-4D3D-BAC5-FBACCD1E77CE}"/>
    <dgm:cxn modelId="{DAEBA63C-A10A-4CF6-AD29-163815F7BB86}" srcId="{C4957307-23C3-4605-B2A1-DF24FFB48A72}" destId="{5509696C-17FA-4C58-B1DF-EAA67B6016B9}" srcOrd="1" destOrd="0" parTransId="{59635EFA-6B51-4AA7-96EF-A6DA919F106C}" sibTransId="{5F3CBAD7-7B90-422E-B1F5-C6183D33664C}"/>
    <dgm:cxn modelId="{F2502059-96F4-6F4D-BB0E-4D5D04EA912D}" type="presOf" srcId="{5D9128FF-9E72-446F-B9F9-359D5305B0EE}" destId="{972E9B22-8323-A24C-8CFE-20144C24E3B7}" srcOrd="0" destOrd="0" presId="urn:microsoft.com/office/officeart/2005/8/layout/hierarchy1"/>
    <dgm:cxn modelId="{E736BD9E-C7DB-7B47-AB93-D96E43224DD1}" type="presOf" srcId="{907F96D7-29CF-45CD-B2CF-B6110626EFCA}" destId="{C4596837-29F0-6241-9E39-8476879812C8}" srcOrd="0" destOrd="0" presId="urn:microsoft.com/office/officeart/2005/8/layout/hierarchy1"/>
    <dgm:cxn modelId="{9AFC63F2-0227-3548-9436-F371EEE45C8F}" type="presOf" srcId="{C4957307-23C3-4605-B2A1-DF24FFB48A72}" destId="{5DCE7056-3879-494A-AA21-54296A50A972}" srcOrd="0" destOrd="0" presId="urn:microsoft.com/office/officeart/2005/8/layout/hierarchy1"/>
    <dgm:cxn modelId="{8F65CF97-298E-9844-B39A-6C8FC21439ED}" type="presParOf" srcId="{5DCE7056-3879-494A-AA21-54296A50A972}" destId="{735CAD7E-7B52-A84A-8D01-12C192D05019}" srcOrd="0" destOrd="0" presId="urn:microsoft.com/office/officeart/2005/8/layout/hierarchy1"/>
    <dgm:cxn modelId="{9725D110-123F-0945-A8C7-231E9F1120E8}" type="presParOf" srcId="{735CAD7E-7B52-A84A-8D01-12C192D05019}" destId="{F8570015-BFDE-C547-8FEC-367577EB503F}" srcOrd="0" destOrd="0" presId="urn:microsoft.com/office/officeart/2005/8/layout/hierarchy1"/>
    <dgm:cxn modelId="{25D102E7-5689-1A44-B5C9-1F5FE494B427}" type="presParOf" srcId="{F8570015-BFDE-C547-8FEC-367577EB503F}" destId="{1CBF7F52-CE36-724A-B4C5-9F220A3043A1}" srcOrd="0" destOrd="0" presId="urn:microsoft.com/office/officeart/2005/8/layout/hierarchy1"/>
    <dgm:cxn modelId="{261371FD-25FE-5042-81B7-93151887DFF8}" type="presParOf" srcId="{F8570015-BFDE-C547-8FEC-367577EB503F}" destId="{C4596837-29F0-6241-9E39-8476879812C8}" srcOrd="1" destOrd="0" presId="urn:microsoft.com/office/officeart/2005/8/layout/hierarchy1"/>
    <dgm:cxn modelId="{62D06848-5002-CF4D-BD80-9C2A6D2D0CE2}" type="presParOf" srcId="{735CAD7E-7B52-A84A-8D01-12C192D05019}" destId="{D1FFA3CE-247A-054F-B219-8B5E31C5DB02}" srcOrd="1" destOrd="0" presId="urn:microsoft.com/office/officeart/2005/8/layout/hierarchy1"/>
    <dgm:cxn modelId="{C6C22CD8-A6A3-7F47-ACD1-75DD512AFC7B}" type="presParOf" srcId="{5DCE7056-3879-494A-AA21-54296A50A972}" destId="{F1033C66-5D7C-0143-BA7A-6EF3ADF4B57D}" srcOrd="1" destOrd="0" presId="urn:microsoft.com/office/officeart/2005/8/layout/hierarchy1"/>
    <dgm:cxn modelId="{DF2B7200-7C04-9048-8BB6-29E9DECE5EF2}" type="presParOf" srcId="{F1033C66-5D7C-0143-BA7A-6EF3ADF4B57D}" destId="{CD25237A-C074-B749-9DFB-3C78FE966C16}" srcOrd="0" destOrd="0" presId="urn:microsoft.com/office/officeart/2005/8/layout/hierarchy1"/>
    <dgm:cxn modelId="{033531E8-2A1D-464E-AD7D-D18B5EA8B235}" type="presParOf" srcId="{CD25237A-C074-B749-9DFB-3C78FE966C16}" destId="{B6776858-86CE-474D-B9B8-ECC0A4E2332B}" srcOrd="0" destOrd="0" presId="urn:microsoft.com/office/officeart/2005/8/layout/hierarchy1"/>
    <dgm:cxn modelId="{0876C1E5-494D-184C-A9A9-04B929E229DF}" type="presParOf" srcId="{CD25237A-C074-B749-9DFB-3C78FE966C16}" destId="{D2D5D51C-7B9B-2642-AF5E-D58A42AEC637}" srcOrd="1" destOrd="0" presId="urn:microsoft.com/office/officeart/2005/8/layout/hierarchy1"/>
    <dgm:cxn modelId="{73C796C9-489C-4C44-86B1-CB573EB80FA1}" type="presParOf" srcId="{F1033C66-5D7C-0143-BA7A-6EF3ADF4B57D}" destId="{FE2ADC71-2D7B-554B-9ABF-383D5F664052}" srcOrd="1" destOrd="0" presId="urn:microsoft.com/office/officeart/2005/8/layout/hierarchy1"/>
    <dgm:cxn modelId="{D6B8CA34-3795-904A-B88E-8AB14549A875}" type="presParOf" srcId="{5DCE7056-3879-494A-AA21-54296A50A972}" destId="{63B69547-FC4A-8546-BB44-8D76E5B2C925}" srcOrd="2" destOrd="0" presId="urn:microsoft.com/office/officeart/2005/8/layout/hierarchy1"/>
    <dgm:cxn modelId="{5A5D950D-7A5E-7044-A9C2-48FDC374D7D6}" type="presParOf" srcId="{63B69547-FC4A-8546-BB44-8D76E5B2C925}" destId="{7CDA6552-18B5-3F47-85D5-52E410B2A732}" srcOrd="0" destOrd="0" presId="urn:microsoft.com/office/officeart/2005/8/layout/hierarchy1"/>
    <dgm:cxn modelId="{D2CA64CF-F944-7E42-81AD-8338FEF232C1}" type="presParOf" srcId="{7CDA6552-18B5-3F47-85D5-52E410B2A732}" destId="{91F08690-E48D-2046-A3F2-F4025A8E27AA}" srcOrd="0" destOrd="0" presId="urn:microsoft.com/office/officeart/2005/8/layout/hierarchy1"/>
    <dgm:cxn modelId="{7C10687C-E2FE-3740-B584-170169F6FEE1}" type="presParOf" srcId="{7CDA6552-18B5-3F47-85D5-52E410B2A732}" destId="{972E9B22-8323-A24C-8CFE-20144C24E3B7}" srcOrd="1" destOrd="0" presId="urn:microsoft.com/office/officeart/2005/8/layout/hierarchy1"/>
    <dgm:cxn modelId="{AF299710-9E7D-B14C-BD3E-734B0F3D7DE3}" type="presParOf" srcId="{63B69547-FC4A-8546-BB44-8D76E5B2C925}" destId="{CBE26790-23D0-804D-9B41-3B408C958BF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2566890-F371-4218-ACC8-8BF624D5E9AF}" type="doc">
      <dgm:prSet loTypeId="urn:microsoft.com/office/officeart/2005/8/layout/vList5" loCatId="list" qsTypeId="urn:microsoft.com/office/officeart/2005/8/quickstyle/simple3" qsCatId="simple" csTypeId="urn:microsoft.com/office/officeart/2005/8/colors/colorful2" csCatId="colorful" phldr="1"/>
      <dgm:spPr/>
      <dgm:t>
        <a:bodyPr/>
        <a:lstStyle/>
        <a:p>
          <a:endParaRPr lang="en-US"/>
        </a:p>
      </dgm:t>
    </dgm:pt>
    <dgm:pt modelId="{E291941B-CD6F-42ED-B68E-DA269CD2BAB5}">
      <dgm:prSet/>
      <dgm:spPr/>
      <dgm:t>
        <a:bodyPr/>
        <a:lstStyle/>
        <a:p>
          <a:r>
            <a:rPr lang="en-US" dirty="0"/>
            <a:t>Risk triage protocols (questions, impairment, means)</a:t>
          </a:r>
        </a:p>
      </dgm:t>
    </dgm:pt>
    <dgm:pt modelId="{2E0019E5-6152-459E-8BF3-F3CD67FCB5B7}" type="parTrans" cxnId="{49DA9EF5-0B78-433F-B4C5-F71251655681}">
      <dgm:prSet/>
      <dgm:spPr/>
      <dgm:t>
        <a:bodyPr/>
        <a:lstStyle/>
        <a:p>
          <a:endParaRPr lang="en-US"/>
        </a:p>
      </dgm:t>
    </dgm:pt>
    <dgm:pt modelId="{22FD2289-7901-4026-B1C8-2C19C9485919}" type="sibTrans" cxnId="{49DA9EF5-0B78-433F-B4C5-F71251655681}">
      <dgm:prSet/>
      <dgm:spPr/>
      <dgm:t>
        <a:bodyPr/>
        <a:lstStyle/>
        <a:p>
          <a:endParaRPr lang="en-US"/>
        </a:p>
      </dgm:t>
    </dgm:pt>
    <dgm:pt modelId="{F72215C1-FF04-42B7-ACF5-6DFCF20592AD}">
      <dgm:prSet/>
      <dgm:spPr/>
      <dgm:t>
        <a:bodyPr/>
        <a:lstStyle/>
        <a:p>
          <a:r>
            <a:rPr lang="en-US" dirty="0"/>
            <a:t>Safety plan template with crisis contacts</a:t>
          </a:r>
        </a:p>
      </dgm:t>
    </dgm:pt>
    <dgm:pt modelId="{DFC8B576-2650-45D6-95BF-8B703441886B}" type="parTrans" cxnId="{98FE8AC1-9B8F-4A40-A11B-B5737FB9C1A4}">
      <dgm:prSet/>
      <dgm:spPr/>
      <dgm:t>
        <a:bodyPr/>
        <a:lstStyle/>
        <a:p>
          <a:endParaRPr lang="en-US"/>
        </a:p>
      </dgm:t>
    </dgm:pt>
    <dgm:pt modelId="{08BE8293-9B8E-4F63-A70E-AEB0FD549A8A}" type="sibTrans" cxnId="{98FE8AC1-9B8F-4A40-A11B-B5737FB9C1A4}">
      <dgm:prSet/>
      <dgm:spPr/>
      <dgm:t>
        <a:bodyPr/>
        <a:lstStyle/>
        <a:p>
          <a:endParaRPr lang="en-US"/>
        </a:p>
      </dgm:t>
    </dgm:pt>
    <dgm:pt modelId="{0A5AF079-ABC8-493D-9105-C9A3CCB79FAF}">
      <dgm:prSet/>
      <dgm:spPr/>
      <dgm:t>
        <a:bodyPr/>
        <a:lstStyle/>
        <a:p>
          <a:r>
            <a:rPr lang="en-US"/>
            <a:t>Re-entry plan with academic supports</a:t>
          </a:r>
        </a:p>
      </dgm:t>
    </dgm:pt>
    <dgm:pt modelId="{71C67F6F-F7C5-48AD-A0BE-67A4F56CA891}" type="parTrans" cxnId="{08BEF720-5478-4092-98D0-4FC06977BFBF}">
      <dgm:prSet/>
      <dgm:spPr/>
      <dgm:t>
        <a:bodyPr/>
        <a:lstStyle/>
        <a:p>
          <a:endParaRPr lang="en-US"/>
        </a:p>
      </dgm:t>
    </dgm:pt>
    <dgm:pt modelId="{A7230218-F2E7-4400-B3F7-2ACA5C5E04D9}" type="sibTrans" cxnId="{08BEF720-5478-4092-98D0-4FC06977BFBF}">
      <dgm:prSet/>
      <dgm:spPr/>
      <dgm:t>
        <a:bodyPr/>
        <a:lstStyle/>
        <a:p>
          <a:endParaRPr lang="en-US"/>
        </a:p>
      </dgm:t>
    </dgm:pt>
    <dgm:pt modelId="{B82EE0C4-0614-4DF7-89EC-685203680BC4}">
      <dgm:prSet/>
      <dgm:spPr/>
      <dgm:t>
        <a:bodyPr/>
        <a:lstStyle/>
        <a:p>
          <a:r>
            <a:rPr lang="en-US" dirty="0"/>
            <a:t>Resource cards: 988, local crisis, community partners</a:t>
          </a:r>
        </a:p>
      </dgm:t>
    </dgm:pt>
    <dgm:pt modelId="{8CB0574B-C37E-4BCD-96B6-931BA0C23E37}" type="parTrans" cxnId="{64215610-AC45-4254-9711-4A4FE263EA79}">
      <dgm:prSet/>
      <dgm:spPr/>
      <dgm:t>
        <a:bodyPr/>
        <a:lstStyle/>
        <a:p>
          <a:endParaRPr lang="en-US"/>
        </a:p>
      </dgm:t>
    </dgm:pt>
    <dgm:pt modelId="{37F1E4A6-F4C7-452D-9C86-4B5993CB4642}" type="sibTrans" cxnId="{64215610-AC45-4254-9711-4A4FE263EA79}">
      <dgm:prSet/>
      <dgm:spPr/>
      <dgm:t>
        <a:bodyPr/>
        <a:lstStyle/>
        <a:p>
          <a:endParaRPr lang="en-US"/>
        </a:p>
      </dgm:t>
    </dgm:pt>
    <dgm:pt modelId="{81D7231D-1B26-B847-A172-3E638D955DAE}" type="pres">
      <dgm:prSet presAssocID="{92566890-F371-4218-ACC8-8BF624D5E9AF}" presName="Name0" presStyleCnt="0">
        <dgm:presLayoutVars>
          <dgm:dir/>
          <dgm:animLvl val="lvl"/>
          <dgm:resizeHandles val="exact"/>
        </dgm:presLayoutVars>
      </dgm:prSet>
      <dgm:spPr/>
    </dgm:pt>
    <dgm:pt modelId="{2DD9CA83-D42A-8B47-8205-E3AB7F2A34F4}" type="pres">
      <dgm:prSet presAssocID="{E291941B-CD6F-42ED-B68E-DA269CD2BAB5}" presName="linNode" presStyleCnt="0"/>
      <dgm:spPr/>
    </dgm:pt>
    <dgm:pt modelId="{84A74997-55A2-184A-8D7F-A6B3CBA37237}" type="pres">
      <dgm:prSet presAssocID="{E291941B-CD6F-42ED-B68E-DA269CD2BAB5}" presName="parentText" presStyleLbl="node1" presStyleIdx="0" presStyleCnt="4" custScaleX="277778">
        <dgm:presLayoutVars>
          <dgm:chMax val="1"/>
          <dgm:bulletEnabled val="1"/>
        </dgm:presLayoutVars>
      </dgm:prSet>
      <dgm:spPr/>
    </dgm:pt>
    <dgm:pt modelId="{767F48BF-2E32-A94F-91B8-CF3E7A793E2B}" type="pres">
      <dgm:prSet presAssocID="{22FD2289-7901-4026-B1C8-2C19C9485919}" presName="sp" presStyleCnt="0"/>
      <dgm:spPr/>
    </dgm:pt>
    <dgm:pt modelId="{ED48ADBF-22EB-5F49-ACAA-B77A580FAAAD}" type="pres">
      <dgm:prSet presAssocID="{F72215C1-FF04-42B7-ACF5-6DFCF20592AD}" presName="linNode" presStyleCnt="0"/>
      <dgm:spPr/>
    </dgm:pt>
    <dgm:pt modelId="{E0CB7B15-E117-2441-8E37-47FE11972889}" type="pres">
      <dgm:prSet presAssocID="{F72215C1-FF04-42B7-ACF5-6DFCF20592AD}" presName="parentText" presStyleLbl="node1" presStyleIdx="1" presStyleCnt="4" custScaleX="277778">
        <dgm:presLayoutVars>
          <dgm:chMax val="1"/>
          <dgm:bulletEnabled val="1"/>
        </dgm:presLayoutVars>
      </dgm:prSet>
      <dgm:spPr/>
    </dgm:pt>
    <dgm:pt modelId="{1865B3F7-4F87-004C-BDDE-D2E34F417D1A}" type="pres">
      <dgm:prSet presAssocID="{08BE8293-9B8E-4F63-A70E-AEB0FD549A8A}" presName="sp" presStyleCnt="0"/>
      <dgm:spPr/>
    </dgm:pt>
    <dgm:pt modelId="{4B17A140-0DAF-FE45-AD18-27E21292D759}" type="pres">
      <dgm:prSet presAssocID="{0A5AF079-ABC8-493D-9105-C9A3CCB79FAF}" presName="linNode" presStyleCnt="0"/>
      <dgm:spPr/>
    </dgm:pt>
    <dgm:pt modelId="{A240FE3B-5D39-6743-B04A-A4917ACEF427}" type="pres">
      <dgm:prSet presAssocID="{0A5AF079-ABC8-493D-9105-C9A3CCB79FAF}" presName="parentText" presStyleLbl="node1" presStyleIdx="2" presStyleCnt="4" custScaleX="277778">
        <dgm:presLayoutVars>
          <dgm:chMax val="1"/>
          <dgm:bulletEnabled val="1"/>
        </dgm:presLayoutVars>
      </dgm:prSet>
      <dgm:spPr/>
    </dgm:pt>
    <dgm:pt modelId="{D3D076D9-C96D-7F4F-8935-73F8F275E07E}" type="pres">
      <dgm:prSet presAssocID="{A7230218-F2E7-4400-B3F7-2ACA5C5E04D9}" presName="sp" presStyleCnt="0"/>
      <dgm:spPr/>
    </dgm:pt>
    <dgm:pt modelId="{BDAF72DE-AF5C-3048-A33B-70C605E4F889}" type="pres">
      <dgm:prSet presAssocID="{B82EE0C4-0614-4DF7-89EC-685203680BC4}" presName="linNode" presStyleCnt="0"/>
      <dgm:spPr/>
    </dgm:pt>
    <dgm:pt modelId="{6800ED14-6A10-E54A-BC80-AE1085665AF3}" type="pres">
      <dgm:prSet presAssocID="{B82EE0C4-0614-4DF7-89EC-685203680BC4}" presName="parentText" presStyleLbl="node1" presStyleIdx="3" presStyleCnt="4" custScaleX="277778">
        <dgm:presLayoutVars>
          <dgm:chMax val="1"/>
          <dgm:bulletEnabled val="1"/>
        </dgm:presLayoutVars>
      </dgm:prSet>
      <dgm:spPr/>
    </dgm:pt>
  </dgm:ptLst>
  <dgm:cxnLst>
    <dgm:cxn modelId="{64215610-AC45-4254-9711-4A4FE263EA79}" srcId="{92566890-F371-4218-ACC8-8BF624D5E9AF}" destId="{B82EE0C4-0614-4DF7-89EC-685203680BC4}" srcOrd="3" destOrd="0" parTransId="{8CB0574B-C37E-4BCD-96B6-931BA0C23E37}" sibTransId="{37F1E4A6-F4C7-452D-9C86-4B5993CB4642}"/>
    <dgm:cxn modelId="{A03E0811-0410-9C45-9CA3-B913B7DF8D1A}" type="presOf" srcId="{B82EE0C4-0614-4DF7-89EC-685203680BC4}" destId="{6800ED14-6A10-E54A-BC80-AE1085665AF3}" srcOrd="0" destOrd="0" presId="urn:microsoft.com/office/officeart/2005/8/layout/vList5"/>
    <dgm:cxn modelId="{08BEF720-5478-4092-98D0-4FC06977BFBF}" srcId="{92566890-F371-4218-ACC8-8BF624D5E9AF}" destId="{0A5AF079-ABC8-493D-9105-C9A3CCB79FAF}" srcOrd="2" destOrd="0" parTransId="{71C67F6F-F7C5-48AD-A0BE-67A4F56CA891}" sibTransId="{A7230218-F2E7-4400-B3F7-2ACA5C5E04D9}"/>
    <dgm:cxn modelId="{FA607848-3CB2-7841-91ED-799BB99071DD}" type="presOf" srcId="{E291941B-CD6F-42ED-B68E-DA269CD2BAB5}" destId="{84A74997-55A2-184A-8D7F-A6B3CBA37237}" srcOrd="0" destOrd="0" presId="urn:microsoft.com/office/officeart/2005/8/layout/vList5"/>
    <dgm:cxn modelId="{7AB2138A-28B3-4542-ADB7-F416EC987A8C}" type="presOf" srcId="{92566890-F371-4218-ACC8-8BF624D5E9AF}" destId="{81D7231D-1B26-B847-A172-3E638D955DAE}" srcOrd="0" destOrd="0" presId="urn:microsoft.com/office/officeart/2005/8/layout/vList5"/>
    <dgm:cxn modelId="{98FE8AC1-9B8F-4A40-A11B-B5737FB9C1A4}" srcId="{92566890-F371-4218-ACC8-8BF624D5E9AF}" destId="{F72215C1-FF04-42B7-ACF5-6DFCF20592AD}" srcOrd="1" destOrd="0" parTransId="{DFC8B576-2650-45D6-95BF-8B703441886B}" sibTransId="{08BE8293-9B8E-4F63-A70E-AEB0FD549A8A}"/>
    <dgm:cxn modelId="{DC153BF3-C63E-D34C-B950-BC8D7AB89807}" type="presOf" srcId="{0A5AF079-ABC8-493D-9105-C9A3CCB79FAF}" destId="{A240FE3B-5D39-6743-B04A-A4917ACEF427}" srcOrd="0" destOrd="0" presId="urn:microsoft.com/office/officeart/2005/8/layout/vList5"/>
    <dgm:cxn modelId="{49DA9EF5-0B78-433F-B4C5-F71251655681}" srcId="{92566890-F371-4218-ACC8-8BF624D5E9AF}" destId="{E291941B-CD6F-42ED-B68E-DA269CD2BAB5}" srcOrd="0" destOrd="0" parTransId="{2E0019E5-6152-459E-8BF3-F3CD67FCB5B7}" sibTransId="{22FD2289-7901-4026-B1C8-2C19C9485919}"/>
    <dgm:cxn modelId="{BD1AA3F8-03D8-4043-995E-2EE62FFB3396}" type="presOf" srcId="{F72215C1-FF04-42B7-ACF5-6DFCF20592AD}" destId="{E0CB7B15-E117-2441-8E37-47FE11972889}" srcOrd="0" destOrd="0" presId="urn:microsoft.com/office/officeart/2005/8/layout/vList5"/>
    <dgm:cxn modelId="{68DDA81D-A557-B347-9034-E707B0200808}" type="presParOf" srcId="{81D7231D-1B26-B847-A172-3E638D955DAE}" destId="{2DD9CA83-D42A-8B47-8205-E3AB7F2A34F4}" srcOrd="0" destOrd="0" presId="urn:microsoft.com/office/officeart/2005/8/layout/vList5"/>
    <dgm:cxn modelId="{ED694469-57BF-0D47-BEB9-5A01BF9B99FC}" type="presParOf" srcId="{2DD9CA83-D42A-8B47-8205-E3AB7F2A34F4}" destId="{84A74997-55A2-184A-8D7F-A6B3CBA37237}" srcOrd="0" destOrd="0" presId="urn:microsoft.com/office/officeart/2005/8/layout/vList5"/>
    <dgm:cxn modelId="{393F16F2-2DDB-6247-A603-436880246015}" type="presParOf" srcId="{81D7231D-1B26-B847-A172-3E638D955DAE}" destId="{767F48BF-2E32-A94F-91B8-CF3E7A793E2B}" srcOrd="1" destOrd="0" presId="urn:microsoft.com/office/officeart/2005/8/layout/vList5"/>
    <dgm:cxn modelId="{7BA6876A-4878-7C4B-9E87-D1EE979D8F7E}" type="presParOf" srcId="{81D7231D-1B26-B847-A172-3E638D955DAE}" destId="{ED48ADBF-22EB-5F49-ACAA-B77A580FAAAD}" srcOrd="2" destOrd="0" presId="urn:microsoft.com/office/officeart/2005/8/layout/vList5"/>
    <dgm:cxn modelId="{52887316-750E-BA45-96CA-D322FFE026C9}" type="presParOf" srcId="{ED48ADBF-22EB-5F49-ACAA-B77A580FAAAD}" destId="{E0CB7B15-E117-2441-8E37-47FE11972889}" srcOrd="0" destOrd="0" presId="urn:microsoft.com/office/officeart/2005/8/layout/vList5"/>
    <dgm:cxn modelId="{7629FA16-D2E4-074D-A184-0683D03D9173}" type="presParOf" srcId="{81D7231D-1B26-B847-A172-3E638D955DAE}" destId="{1865B3F7-4F87-004C-BDDE-D2E34F417D1A}" srcOrd="3" destOrd="0" presId="urn:microsoft.com/office/officeart/2005/8/layout/vList5"/>
    <dgm:cxn modelId="{0CEB90D1-763A-3C47-A707-348EE3032BE7}" type="presParOf" srcId="{81D7231D-1B26-B847-A172-3E638D955DAE}" destId="{4B17A140-0DAF-FE45-AD18-27E21292D759}" srcOrd="4" destOrd="0" presId="urn:microsoft.com/office/officeart/2005/8/layout/vList5"/>
    <dgm:cxn modelId="{96DF3C3E-D0DA-4046-A4A6-33BFB76E391F}" type="presParOf" srcId="{4B17A140-0DAF-FE45-AD18-27E21292D759}" destId="{A240FE3B-5D39-6743-B04A-A4917ACEF427}" srcOrd="0" destOrd="0" presId="urn:microsoft.com/office/officeart/2005/8/layout/vList5"/>
    <dgm:cxn modelId="{71DB68B8-E605-0444-A48F-F9007E6527E1}" type="presParOf" srcId="{81D7231D-1B26-B847-A172-3E638D955DAE}" destId="{D3D076D9-C96D-7F4F-8935-73F8F275E07E}" srcOrd="5" destOrd="0" presId="urn:microsoft.com/office/officeart/2005/8/layout/vList5"/>
    <dgm:cxn modelId="{37544E74-CE4C-444C-AA9F-5408646A9B42}" type="presParOf" srcId="{81D7231D-1B26-B847-A172-3E638D955DAE}" destId="{BDAF72DE-AF5C-3048-A33B-70C605E4F889}" srcOrd="6" destOrd="0" presId="urn:microsoft.com/office/officeart/2005/8/layout/vList5"/>
    <dgm:cxn modelId="{D6F99E8B-FD3C-6243-8664-924A1B353ABB}" type="presParOf" srcId="{BDAF72DE-AF5C-3048-A33B-70C605E4F889}" destId="{6800ED14-6A10-E54A-BC80-AE1085665AF3}"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DCF16-8AB7-5F42-A6FA-27B04C7886AD}">
      <dsp:nvSpPr>
        <dsp:cNvPr id="0" name=""/>
        <dsp:cNvSpPr/>
      </dsp:nvSpPr>
      <dsp:spPr>
        <a:xfrm>
          <a:off x="0" y="388467"/>
          <a:ext cx="6291714" cy="15116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Youth suicide = 2</a:t>
          </a:r>
          <a:r>
            <a:rPr lang="en-US" sz="3800" kern="1200" baseline="30000" dirty="0"/>
            <a:t>nd</a:t>
          </a:r>
          <a:r>
            <a:rPr lang="en-US" sz="3800" kern="1200" dirty="0"/>
            <a:t> leading cause of death</a:t>
          </a:r>
        </a:p>
      </dsp:txBody>
      <dsp:txXfrm>
        <a:off x="73792" y="462259"/>
        <a:ext cx="6144130" cy="1364056"/>
      </dsp:txXfrm>
    </dsp:sp>
    <dsp:sp modelId="{B7FD1E29-EB72-0E4F-A0F9-53209602F140}">
      <dsp:nvSpPr>
        <dsp:cNvPr id="0" name=""/>
        <dsp:cNvSpPr/>
      </dsp:nvSpPr>
      <dsp:spPr>
        <a:xfrm>
          <a:off x="0" y="2009547"/>
          <a:ext cx="6291714" cy="151164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Recent shifts in trends post-pandemic</a:t>
          </a:r>
        </a:p>
      </dsp:txBody>
      <dsp:txXfrm>
        <a:off x="73792" y="2083339"/>
        <a:ext cx="6144130" cy="1364056"/>
      </dsp:txXfrm>
    </dsp:sp>
    <dsp:sp modelId="{007A70BA-8CE4-DE4E-91B3-2109C6467A7F}">
      <dsp:nvSpPr>
        <dsp:cNvPr id="0" name=""/>
        <dsp:cNvSpPr/>
      </dsp:nvSpPr>
      <dsp:spPr>
        <a:xfrm>
          <a:off x="0" y="3630627"/>
          <a:ext cx="6291714" cy="151164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l" defTabSz="1689100">
            <a:lnSpc>
              <a:spcPct val="90000"/>
            </a:lnSpc>
            <a:spcBef>
              <a:spcPct val="0"/>
            </a:spcBef>
            <a:spcAft>
              <a:spcPct val="35000"/>
            </a:spcAft>
            <a:buNone/>
          </a:pPr>
          <a:r>
            <a:rPr lang="en-US" sz="3800" kern="1200" dirty="0"/>
            <a:t>School counselors: frontline role in prevention &amp; response</a:t>
          </a:r>
        </a:p>
      </dsp:txBody>
      <dsp:txXfrm>
        <a:off x="73792" y="3704419"/>
        <a:ext cx="6144130" cy="13640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10D44-0325-9642-8D6B-FDF274F8BAF1}">
      <dsp:nvSpPr>
        <dsp:cNvPr id="0" name=""/>
        <dsp:cNvSpPr/>
      </dsp:nvSpPr>
      <dsp:spPr>
        <a:xfrm>
          <a:off x="0" y="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36792-7733-AF47-872D-6724CD82B54E}">
      <dsp:nvSpPr>
        <dsp:cNvPr id="0" name=""/>
        <dsp:cNvSpPr/>
      </dsp:nvSpPr>
      <dsp:spPr>
        <a:xfrm>
          <a:off x="0" y="0"/>
          <a:ext cx="6291714" cy="55307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b="1" kern="1200" dirty="0"/>
            <a:t>1950 - 1990:</a:t>
          </a:r>
          <a:r>
            <a:rPr lang="en-US" sz="2800" kern="1200" dirty="0"/>
            <a:t> Youth suicide rates increased</a:t>
          </a:r>
        </a:p>
        <a:p>
          <a:pPr marL="0" lvl="0" indent="0" algn="l" defTabSz="1244600">
            <a:lnSpc>
              <a:spcPct val="90000"/>
            </a:lnSpc>
            <a:spcBef>
              <a:spcPct val="0"/>
            </a:spcBef>
            <a:spcAft>
              <a:spcPct val="35000"/>
            </a:spcAft>
            <a:buFont typeface="Arial" panose="020B0604020202020204" pitchFamily="34" charset="0"/>
            <a:buNone/>
          </a:pPr>
          <a:r>
            <a:rPr lang="en-US" sz="2800" b="1" kern="1200" dirty="0"/>
            <a:t>Early 1990s–2007:</a:t>
          </a:r>
          <a:r>
            <a:rPr lang="en-US" sz="2800" kern="1200" dirty="0"/>
            <a:t> Rates declined</a:t>
          </a:r>
        </a:p>
        <a:p>
          <a:pPr marL="0" lvl="0" indent="0" algn="l" defTabSz="1244600">
            <a:lnSpc>
              <a:spcPct val="90000"/>
            </a:lnSpc>
            <a:spcBef>
              <a:spcPct val="0"/>
            </a:spcBef>
            <a:spcAft>
              <a:spcPct val="35000"/>
            </a:spcAft>
            <a:buFont typeface="Arial" panose="020B0604020202020204" pitchFamily="34" charset="0"/>
            <a:buNone/>
          </a:pPr>
          <a:r>
            <a:rPr lang="en-US" sz="2800" b="1" kern="1200" dirty="0"/>
            <a:t>2007–2017:</a:t>
          </a:r>
          <a:r>
            <a:rPr lang="en-US" sz="2800" kern="1200" dirty="0"/>
            <a:t> Renewed increase, from </a:t>
          </a:r>
          <a:r>
            <a:rPr lang="en-US" sz="2800" b="1" kern="1200" dirty="0"/>
            <a:t>6.7 to 11.8 per 100,000</a:t>
          </a:r>
          <a:r>
            <a:rPr lang="en-US" sz="2800" kern="1200" dirty="0"/>
            <a:t>. </a:t>
          </a:r>
        </a:p>
        <a:p>
          <a:pPr marL="0" lvl="0" indent="0" algn="l" defTabSz="1244600">
            <a:lnSpc>
              <a:spcPct val="90000"/>
            </a:lnSpc>
            <a:spcBef>
              <a:spcPct val="0"/>
            </a:spcBef>
            <a:spcAft>
              <a:spcPct val="35000"/>
            </a:spcAft>
            <a:buFont typeface="Arial" panose="020B0604020202020204" pitchFamily="34" charset="0"/>
            <a:buNone/>
          </a:pPr>
          <a:r>
            <a:rPr lang="en-US" sz="2800" b="1" kern="1200" dirty="0"/>
            <a:t>2017–2024:</a:t>
          </a:r>
          <a:r>
            <a:rPr lang="en-US" sz="2800" kern="1200" dirty="0"/>
            <a:t> Overall decline, with a modest increase in 2020–2021.</a:t>
          </a:r>
        </a:p>
        <a:p>
          <a:pPr marL="0" lvl="0" indent="0" algn="l" defTabSz="1244600">
            <a:lnSpc>
              <a:spcPct val="90000"/>
            </a:lnSpc>
            <a:spcBef>
              <a:spcPct val="0"/>
            </a:spcBef>
            <a:spcAft>
              <a:spcPct val="35000"/>
            </a:spcAft>
            <a:buFont typeface="Arial" panose="020B0604020202020204" pitchFamily="34" charset="0"/>
            <a:buNone/>
          </a:pPr>
          <a:r>
            <a:rPr lang="en-US" sz="2800" b="1" kern="1200" dirty="0"/>
            <a:t>2021-2024</a:t>
          </a:r>
          <a:r>
            <a:rPr lang="en-US" sz="2800" kern="1200" dirty="0"/>
            <a:t>: Rates declined, reaching </a:t>
          </a:r>
          <a:r>
            <a:rPr lang="en-US" sz="2800" b="1" kern="1200" dirty="0"/>
            <a:t>9.4 in 2024</a:t>
          </a:r>
          <a:r>
            <a:rPr lang="en-US" sz="2800" kern="1200" dirty="0"/>
            <a:t>, about </a:t>
          </a:r>
          <a:r>
            <a:rPr lang="en-US" sz="2800" b="1" kern="1200" dirty="0"/>
            <a:t>20% below 2017</a:t>
          </a:r>
          <a:r>
            <a:rPr lang="en-US" sz="2800" kern="1200" dirty="0"/>
            <a:t> but still above the 2007 low.</a:t>
          </a:r>
          <a:br>
            <a:rPr lang="en-US" sz="2800" kern="1200" dirty="0"/>
          </a:br>
          <a:endParaRPr lang="en-US" sz="2800" kern="1200" dirty="0"/>
        </a:p>
        <a:p>
          <a:pPr marL="0" lvl="0" indent="0" algn="l" defTabSz="1244600">
            <a:lnSpc>
              <a:spcPct val="90000"/>
            </a:lnSpc>
            <a:spcBef>
              <a:spcPct val="0"/>
            </a:spcBef>
            <a:spcAft>
              <a:spcPct val="35000"/>
            </a:spcAft>
            <a:buFont typeface="Arial" panose="020B0604020202020204" pitchFamily="34" charset="0"/>
            <a:buNone/>
          </a:pPr>
          <a:r>
            <a:rPr lang="en-US" sz="2800" kern="1200" dirty="0"/>
            <a:t> </a:t>
          </a:r>
          <a:r>
            <a:rPr lang="en-US" sz="2800" kern="1200" dirty="0">
              <a:hlinkClick xmlns:r="http://schemas.openxmlformats.org/officeDocument/2006/relationships" r:id="rId1"/>
            </a:rPr>
            <a:t>cdc.gov</a:t>
          </a:r>
          <a:r>
            <a:rPr lang="en-US" sz="2800" kern="1200" dirty="0"/>
            <a:t>.</a:t>
          </a:r>
        </a:p>
      </dsp:txBody>
      <dsp:txXfrm>
        <a:off x="0" y="0"/>
        <a:ext cx="6291714" cy="55307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0E25-C0B2-0344-A313-0C1C40CE26BF}">
      <dsp:nvSpPr>
        <dsp:cNvPr id="0" name=""/>
        <dsp:cNvSpPr/>
      </dsp:nvSpPr>
      <dsp:spPr>
        <a:xfrm>
          <a:off x="0" y="0"/>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9A0EC3-17D2-354C-B63A-2E5D1B77FC18}">
      <dsp:nvSpPr>
        <dsp:cNvPr id="0" name=""/>
        <dsp:cNvSpPr/>
      </dsp:nvSpPr>
      <dsp:spPr>
        <a:xfrm>
          <a:off x="0" y="0"/>
          <a:ext cx="6291714" cy="2765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Suicide is #2 cause of death among adolescents/teenagers. #11 in general population.</a:t>
          </a:r>
        </a:p>
      </dsp:txBody>
      <dsp:txXfrm>
        <a:off x="0" y="0"/>
        <a:ext cx="6291714" cy="2765367"/>
      </dsp:txXfrm>
    </dsp:sp>
    <dsp:sp modelId="{D3910D44-0325-9642-8D6B-FDF274F8BAF1}">
      <dsp:nvSpPr>
        <dsp:cNvPr id="0" name=""/>
        <dsp:cNvSpPr/>
      </dsp:nvSpPr>
      <dsp:spPr>
        <a:xfrm>
          <a:off x="0" y="2765367"/>
          <a:ext cx="629171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36792-7733-AF47-872D-6724CD82B54E}">
      <dsp:nvSpPr>
        <dsp:cNvPr id="0" name=""/>
        <dsp:cNvSpPr/>
      </dsp:nvSpPr>
      <dsp:spPr>
        <a:xfrm>
          <a:off x="0" y="2765367"/>
          <a:ext cx="6291714" cy="2765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Firearms: 55% of suicides. And deaths due to firearms (suicide + homicide + firearm accidents) are #1 killer of youth.</a:t>
          </a:r>
        </a:p>
      </dsp:txBody>
      <dsp:txXfrm>
        <a:off x="0" y="2765367"/>
        <a:ext cx="6291714" cy="27653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5EAE8-B7F3-1049-BD8F-633E19D712EB}">
      <dsp:nvSpPr>
        <dsp:cNvPr id="0" name=""/>
        <dsp:cNvSpPr/>
      </dsp:nvSpPr>
      <dsp:spPr>
        <a:xfrm>
          <a:off x="1235" y="658981"/>
          <a:ext cx="4496395" cy="22481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marL="0" lvl="0" indent="0" algn="ctr" defTabSz="2089150">
            <a:lnSpc>
              <a:spcPct val="90000"/>
            </a:lnSpc>
            <a:spcBef>
              <a:spcPct val="0"/>
            </a:spcBef>
            <a:spcAft>
              <a:spcPct val="35000"/>
            </a:spcAft>
            <a:buNone/>
          </a:pPr>
          <a:r>
            <a:rPr lang="en-US" sz="4700" kern="1200"/>
            <a:t>A contributor but not the whole story.</a:t>
          </a:r>
        </a:p>
      </dsp:txBody>
      <dsp:txXfrm>
        <a:off x="67082" y="724828"/>
        <a:ext cx="4364701" cy="2116503"/>
      </dsp:txXfrm>
    </dsp:sp>
    <dsp:sp modelId="{416143EF-B951-7547-91B6-D445DE8C8DA6}">
      <dsp:nvSpPr>
        <dsp:cNvPr id="0" name=""/>
        <dsp:cNvSpPr/>
      </dsp:nvSpPr>
      <dsp:spPr>
        <a:xfrm>
          <a:off x="5621729" y="658981"/>
          <a:ext cx="4496395" cy="22481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535" tIns="59690" rIns="89535" bIns="59690" numCol="1" spcCol="1270" anchor="ctr" anchorCtr="0">
          <a:noAutofit/>
        </a:bodyPr>
        <a:lstStyle/>
        <a:p>
          <a:pPr marL="0" lvl="0" indent="0" algn="ctr" defTabSz="2089150">
            <a:lnSpc>
              <a:spcPct val="90000"/>
            </a:lnSpc>
            <a:spcBef>
              <a:spcPct val="0"/>
            </a:spcBef>
            <a:spcAft>
              <a:spcPct val="35000"/>
            </a:spcAft>
            <a:buNone/>
          </a:pPr>
          <a:r>
            <a:rPr lang="en-US" sz="4700" kern="1200"/>
            <a:t>But we don’t know what the whole story is.</a:t>
          </a:r>
        </a:p>
      </dsp:txBody>
      <dsp:txXfrm>
        <a:off x="5687576" y="724828"/>
        <a:ext cx="4364701" cy="21165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4851B-9B03-8846-B10E-63EE52778E75}">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D88CD2-F74C-2745-B2D4-E670CE752E16}">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Connection to caring adults</a:t>
          </a:r>
        </a:p>
      </dsp:txBody>
      <dsp:txXfrm>
        <a:off x="0" y="0"/>
        <a:ext cx="6900512" cy="1384035"/>
      </dsp:txXfrm>
    </dsp:sp>
    <dsp:sp modelId="{CE43635C-38A3-FE41-8AF0-B89AB7D04E41}">
      <dsp:nvSpPr>
        <dsp:cNvPr id="0" name=""/>
        <dsp:cNvSpPr/>
      </dsp:nvSpPr>
      <dsp:spPr>
        <a:xfrm>
          <a:off x="0" y="1384035"/>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39E627-DAD2-5645-A642-F19CF0F22260}">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dirty="0"/>
            <a:t>Safe firearm and medication storage, restricted access to firearms</a:t>
          </a:r>
        </a:p>
      </dsp:txBody>
      <dsp:txXfrm>
        <a:off x="0" y="1384035"/>
        <a:ext cx="6900512" cy="1384035"/>
      </dsp:txXfrm>
    </dsp:sp>
    <dsp:sp modelId="{926ABE99-0F50-354E-B2CC-C1682332CC1E}">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5BC27-4EDD-5E47-A26A-399DC72DF2D6}">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dirty="0"/>
            <a:t>Problem-solving and coping skills</a:t>
          </a:r>
        </a:p>
      </dsp:txBody>
      <dsp:txXfrm>
        <a:off x="0" y="2768070"/>
        <a:ext cx="6900512" cy="1384035"/>
      </dsp:txXfrm>
    </dsp:sp>
    <dsp:sp modelId="{011351A3-0FC5-004D-81DE-41C6C8176DA1}">
      <dsp:nvSpPr>
        <dsp:cNvPr id="0" name=""/>
        <dsp:cNvSpPr/>
      </dsp:nvSpPr>
      <dsp:spPr>
        <a:xfrm>
          <a:off x="0" y="4152105"/>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6EA3F5-539F-5D4D-9289-200898AB0DE5}">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Faith, community, cultural belonging</a:t>
          </a:r>
        </a:p>
      </dsp:txBody>
      <dsp:txXfrm>
        <a:off x="0" y="4152105"/>
        <a:ext cx="6900512" cy="13840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4D68A-D900-1F49-AA06-261DFD3FB2AF}">
      <dsp:nvSpPr>
        <dsp:cNvPr id="0" name=""/>
        <dsp:cNvSpPr/>
      </dsp:nvSpPr>
      <dsp:spPr>
        <a:xfrm>
          <a:off x="0" y="76265"/>
          <a:ext cx="6364224" cy="12712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Talking/writing about wanting to die</a:t>
          </a:r>
        </a:p>
      </dsp:txBody>
      <dsp:txXfrm>
        <a:off x="62055" y="138320"/>
        <a:ext cx="6240114" cy="1147095"/>
      </dsp:txXfrm>
    </dsp:sp>
    <dsp:sp modelId="{3CBDF197-4C6F-4844-9438-DA481C8AFFCC}">
      <dsp:nvSpPr>
        <dsp:cNvPr id="0" name=""/>
        <dsp:cNvSpPr/>
      </dsp:nvSpPr>
      <dsp:spPr>
        <a:xfrm>
          <a:off x="0" y="1439630"/>
          <a:ext cx="6364224" cy="127120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Seeking means (weapons, pills)</a:t>
          </a:r>
        </a:p>
      </dsp:txBody>
      <dsp:txXfrm>
        <a:off x="62055" y="1501685"/>
        <a:ext cx="6240114" cy="1147095"/>
      </dsp:txXfrm>
    </dsp:sp>
    <dsp:sp modelId="{28665947-DBF2-EC46-B3BA-C8B3E7D6F7DA}">
      <dsp:nvSpPr>
        <dsp:cNvPr id="0" name=""/>
        <dsp:cNvSpPr/>
      </dsp:nvSpPr>
      <dsp:spPr>
        <a:xfrm>
          <a:off x="0" y="2802996"/>
          <a:ext cx="6364224" cy="127120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Escalating agitation, rage, intoxication</a:t>
          </a:r>
        </a:p>
      </dsp:txBody>
      <dsp:txXfrm>
        <a:off x="62055" y="2865051"/>
        <a:ext cx="6240114" cy="1147095"/>
      </dsp:txXfrm>
    </dsp:sp>
    <dsp:sp modelId="{BC3D9673-6348-7F42-95B9-FDBB2CA19D50}">
      <dsp:nvSpPr>
        <dsp:cNvPr id="0" name=""/>
        <dsp:cNvSpPr/>
      </dsp:nvSpPr>
      <dsp:spPr>
        <a:xfrm>
          <a:off x="0" y="4166361"/>
          <a:ext cx="6364224" cy="127120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Sudden calm after severe distress</a:t>
          </a:r>
        </a:p>
      </dsp:txBody>
      <dsp:txXfrm>
        <a:off x="62055" y="4228416"/>
        <a:ext cx="6240114" cy="114709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B2438E-7439-1C41-BE39-4A4CB24F7561}">
      <dsp:nvSpPr>
        <dsp:cNvPr id="0" name=""/>
        <dsp:cNvSpPr/>
      </dsp:nvSpPr>
      <dsp:spPr>
        <a:xfrm>
          <a:off x="8743" y="838560"/>
          <a:ext cx="2646664" cy="793999"/>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145" tIns="209145" rIns="209145" bIns="209145" numCol="1" spcCol="1270" anchor="ctr" anchorCtr="0">
          <a:noAutofit/>
        </a:bodyPr>
        <a:lstStyle/>
        <a:p>
          <a:pPr marL="0" lvl="0" indent="0" algn="ctr" defTabSz="1155700">
            <a:lnSpc>
              <a:spcPct val="90000"/>
            </a:lnSpc>
            <a:spcBef>
              <a:spcPct val="0"/>
            </a:spcBef>
            <a:spcAft>
              <a:spcPct val="35000"/>
            </a:spcAft>
            <a:buNone/>
          </a:pPr>
          <a:r>
            <a:rPr lang="en-US" sz="2600" kern="1200"/>
            <a:t>Use</a:t>
          </a:r>
        </a:p>
      </dsp:txBody>
      <dsp:txXfrm>
        <a:off x="8743" y="838560"/>
        <a:ext cx="2646664" cy="793999"/>
      </dsp:txXfrm>
    </dsp:sp>
    <dsp:sp modelId="{EB254517-3AE3-1C48-B98D-6F765C954959}">
      <dsp:nvSpPr>
        <dsp:cNvPr id="0" name=""/>
        <dsp:cNvSpPr/>
      </dsp:nvSpPr>
      <dsp:spPr>
        <a:xfrm>
          <a:off x="8743" y="1632560"/>
          <a:ext cx="2646664" cy="172168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432" tIns="261432" rIns="261432" bIns="261432" numCol="1" spcCol="1270" anchor="t" anchorCtr="0">
          <a:noAutofit/>
        </a:bodyPr>
        <a:lstStyle/>
        <a:p>
          <a:pPr marL="0" lvl="0" indent="0" algn="l" defTabSz="844550">
            <a:lnSpc>
              <a:spcPct val="90000"/>
            </a:lnSpc>
            <a:spcBef>
              <a:spcPct val="0"/>
            </a:spcBef>
            <a:spcAft>
              <a:spcPct val="35000"/>
            </a:spcAft>
            <a:buNone/>
          </a:pPr>
          <a:r>
            <a:rPr lang="en-US" sz="1900" kern="1200"/>
            <a:t>Use validated tools (ASQ, C-SSRS)</a:t>
          </a:r>
        </a:p>
      </dsp:txBody>
      <dsp:txXfrm>
        <a:off x="8743" y="1632560"/>
        <a:ext cx="2646664" cy="1721683"/>
      </dsp:txXfrm>
    </dsp:sp>
    <dsp:sp modelId="{FE08DFD5-9CD7-9C4B-BF94-3D9ACD88A260}">
      <dsp:nvSpPr>
        <dsp:cNvPr id="0" name=""/>
        <dsp:cNvSpPr/>
      </dsp:nvSpPr>
      <dsp:spPr>
        <a:xfrm>
          <a:off x="2763302" y="838560"/>
          <a:ext cx="2646664" cy="793999"/>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145" tIns="209145" rIns="209145" bIns="209145" numCol="1" spcCol="1270" anchor="ctr" anchorCtr="0">
          <a:noAutofit/>
        </a:bodyPr>
        <a:lstStyle/>
        <a:p>
          <a:pPr marL="0" lvl="0" indent="0" algn="ctr" defTabSz="1155700">
            <a:lnSpc>
              <a:spcPct val="90000"/>
            </a:lnSpc>
            <a:spcBef>
              <a:spcPct val="0"/>
            </a:spcBef>
            <a:spcAft>
              <a:spcPct val="35000"/>
            </a:spcAft>
            <a:buNone/>
          </a:pPr>
          <a:r>
            <a:rPr lang="en-US" sz="2600" kern="1200"/>
            <a:t>Document</a:t>
          </a:r>
        </a:p>
      </dsp:txBody>
      <dsp:txXfrm>
        <a:off x="2763302" y="838560"/>
        <a:ext cx="2646664" cy="793999"/>
      </dsp:txXfrm>
    </dsp:sp>
    <dsp:sp modelId="{05E3B62F-D084-B245-AD09-2ADCA874642A}">
      <dsp:nvSpPr>
        <dsp:cNvPr id="0" name=""/>
        <dsp:cNvSpPr/>
      </dsp:nvSpPr>
      <dsp:spPr>
        <a:xfrm>
          <a:off x="2763302" y="1632560"/>
          <a:ext cx="2646664" cy="1721683"/>
        </a:xfrm>
        <a:prstGeom prst="rect">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432" tIns="261432" rIns="261432" bIns="261432" numCol="1" spcCol="1270" anchor="t" anchorCtr="0">
          <a:noAutofit/>
        </a:bodyPr>
        <a:lstStyle/>
        <a:p>
          <a:pPr marL="0" lvl="0" indent="0" algn="l" defTabSz="844550">
            <a:lnSpc>
              <a:spcPct val="90000"/>
            </a:lnSpc>
            <a:spcBef>
              <a:spcPct val="0"/>
            </a:spcBef>
            <a:spcAft>
              <a:spcPct val="35000"/>
            </a:spcAft>
            <a:buNone/>
          </a:pPr>
          <a:r>
            <a:rPr lang="en-US" sz="1900" kern="1200"/>
            <a:t>Document facts, quotes, actions taken</a:t>
          </a:r>
        </a:p>
      </dsp:txBody>
      <dsp:txXfrm>
        <a:off x="2763302" y="1632560"/>
        <a:ext cx="2646664" cy="1721683"/>
      </dsp:txXfrm>
    </dsp:sp>
    <dsp:sp modelId="{2234644C-F92E-C84E-8B79-275D86477EA2}">
      <dsp:nvSpPr>
        <dsp:cNvPr id="0" name=""/>
        <dsp:cNvSpPr/>
      </dsp:nvSpPr>
      <dsp:spPr>
        <a:xfrm>
          <a:off x="5517861" y="838560"/>
          <a:ext cx="2646664" cy="793999"/>
        </a:xfrm>
        <a:prstGeom prst="rect">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145" tIns="209145" rIns="209145" bIns="209145" numCol="1" spcCol="1270" anchor="ctr" anchorCtr="0">
          <a:noAutofit/>
        </a:bodyPr>
        <a:lstStyle/>
        <a:p>
          <a:pPr marL="0" lvl="0" indent="0" algn="ctr" defTabSz="1155700">
            <a:lnSpc>
              <a:spcPct val="90000"/>
            </a:lnSpc>
            <a:spcBef>
              <a:spcPct val="0"/>
            </a:spcBef>
            <a:spcAft>
              <a:spcPct val="35000"/>
            </a:spcAft>
            <a:buNone/>
          </a:pPr>
          <a:r>
            <a:rPr lang="en-US" sz="2600" kern="1200"/>
            <a:t>Include</a:t>
          </a:r>
        </a:p>
      </dsp:txBody>
      <dsp:txXfrm>
        <a:off x="5517861" y="838560"/>
        <a:ext cx="2646664" cy="793999"/>
      </dsp:txXfrm>
    </dsp:sp>
    <dsp:sp modelId="{C2D7105E-F836-134A-8B83-9576DC6C280D}">
      <dsp:nvSpPr>
        <dsp:cNvPr id="0" name=""/>
        <dsp:cNvSpPr/>
      </dsp:nvSpPr>
      <dsp:spPr>
        <a:xfrm>
          <a:off x="5517861" y="1632560"/>
          <a:ext cx="2646664" cy="1721683"/>
        </a:xfrm>
        <a:prstGeom prst="rect">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432" tIns="261432" rIns="261432" bIns="261432" numCol="1" spcCol="1270" anchor="t" anchorCtr="0">
          <a:noAutofit/>
        </a:bodyPr>
        <a:lstStyle/>
        <a:p>
          <a:pPr marL="0" lvl="0" indent="0" algn="l" defTabSz="844550">
            <a:lnSpc>
              <a:spcPct val="90000"/>
            </a:lnSpc>
            <a:spcBef>
              <a:spcPct val="0"/>
            </a:spcBef>
            <a:spcAft>
              <a:spcPct val="35000"/>
            </a:spcAft>
            <a:buNone/>
          </a:pPr>
          <a:r>
            <a:rPr lang="en-US" sz="1900" kern="1200" dirty="0"/>
            <a:t>Always include means safety in notes</a:t>
          </a:r>
        </a:p>
      </dsp:txBody>
      <dsp:txXfrm>
        <a:off x="5517861" y="1632560"/>
        <a:ext cx="2646664" cy="1721683"/>
      </dsp:txXfrm>
    </dsp:sp>
    <dsp:sp modelId="{90C42883-32E2-564E-9BE5-4F2B9A510F0E}">
      <dsp:nvSpPr>
        <dsp:cNvPr id="0" name=""/>
        <dsp:cNvSpPr/>
      </dsp:nvSpPr>
      <dsp:spPr>
        <a:xfrm>
          <a:off x="8272420" y="838560"/>
          <a:ext cx="2646664" cy="793999"/>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145" tIns="209145" rIns="209145" bIns="209145" numCol="1" spcCol="1270" anchor="ctr" anchorCtr="0">
          <a:noAutofit/>
        </a:bodyPr>
        <a:lstStyle/>
        <a:p>
          <a:pPr marL="0" lvl="0" indent="0" algn="ctr" defTabSz="1155700">
            <a:lnSpc>
              <a:spcPct val="90000"/>
            </a:lnSpc>
            <a:spcBef>
              <a:spcPct val="0"/>
            </a:spcBef>
            <a:spcAft>
              <a:spcPct val="35000"/>
            </a:spcAft>
            <a:buNone/>
          </a:pPr>
          <a:r>
            <a:rPr lang="en-US" sz="2600" kern="1200"/>
            <a:t>Share</a:t>
          </a:r>
        </a:p>
      </dsp:txBody>
      <dsp:txXfrm>
        <a:off x="8272420" y="838560"/>
        <a:ext cx="2646664" cy="793999"/>
      </dsp:txXfrm>
    </dsp:sp>
    <dsp:sp modelId="{746CE21C-29D5-4A4F-9A8C-266CBD672739}">
      <dsp:nvSpPr>
        <dsp:cNvPr id="0" name=""/>
        <dsp:cNvSpPr/>
      </dsp:nvSpPr>
      <dsp:spPr>
        <a:xfrm>
          <a:off x="8272420" y="1632560"/>
          <a:ext cx="2646664" cy="1721683"/>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432" tIns="261432" rIns="261432" bIns="261432" numCol="1" spcCol="1270" anchor="t" anchorCtr="0">
          <a:noAutofit/>
        </a:bodyPr>
        <a:lstStyle/>
        <a:p>
          <a:pPr marL="0" lvl="0" indent="0" algn="l" defTabSz="844550">
            <a:lnSpc>
              <a:spcPct val="90000"/>
            </a:lnSpc>
            <a:spcBef>
              <a:spcPct val="0"/>
            </a:spcBef>
            <a:spcAft>
              <a:spcPct val="35000"/>
            </a:spcAft>
            <a:buNone/>
          </a:pPr>
          <a:r>
            <a:rPr lang="en-US" sz="1900" kern="1200"/>
            <a:t>Share info with 'need to know' staff</a:t>
          </a:r>
        </a:p>
      </dsp:txBody>
      <dsp:txXfrm>
        <a:off x="8272420" y="1632560"/>
        <a:ext cx="2646664" cy="17216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DC9A8-372B-D542-94C5-1BADCB339EE1}">
      <dsp:nvSpPr>
        <dsp:cNvPr id="0" name=""/>
        <dsp:cNvSpPr/>
      </dsp:nvSpPr>
      <dsp:spPr>
        <a:xfrm>
          <a:off x="606456" y="0"/>
          <a:ext cx="5453920" cy="545392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19588A5-FB7E-3F4E-94BD-B6ADED97D8B8}">
      <dsp:nvSpPr>
        <dsp:cNvPr id="0" name=""/>
        <dsp:cNvSpPr/>
      </dsp:nvSpPr>
      <dsp:spPr>
        <a:xfrm>
          <a:off x="1124578" y="518122"/>
          <a:ext cx="2127028" cy="212702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Universal: climate of connectedness. </a:t>
          </a:r>
        </a:p>
      </dsp:txBody>
      <dsp:txXfrm>
        <a:off x="1228411" y="621955"/>
        <a:ext cx="1919362" cy="1919362"/>
      </dsp:txXfrm>
    </dsp:sp>
    <dsp:sp modelId="{09868AD0-4169-6E43-8CD8-1EA665CFE4F2}">
      <dsp:nvSpPr>
        <dsp:cNvPr id="0" name=""/>
        <dsp:cNvSpPr/>
      </dsp:nvSpPr>
      <dsp:spPr>
        <a:xfrm>
          <a:off x="3415225" y="518122"/>
          <a:ext cx="2127028" cy="212702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Gatekeeper training for staff &amp; peers</a:t>
          </a:r>
        </a:p>
      </dsp:txBody>
      <dsp:txXfrm>
        <a:off x="3519058" y="621955"/>
        <a:ext cx="1919362" cy="1919362"/>
      </dsp:txXfrm>
    </dsp:sp>
    <dsp:sp modelId="{DACD4B81-E5B1-4244-BA8A-D6E093B979F7}">
      <dsp:nvSpPr>
        <dsp:cNvPr id="0" name=""/>
        <dsp:cNvSpPr/>
      </dsp:nvSpPr>
      <dsp:spPr>
        <a:xfrm>
          <a:off x="1124578" y="2808768"/>
          <a:ext cx="2127028" cy="212702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Safety planning</a:t>
          </a:r>
        </a:p>
      </dsp:txBody>
      <dsp:txXfrm>
        <a:off x="1228411" y="2912601"/>
        <a:ext cx="1919362" cy="1919362"/>
      </dsp:txXfrm>
    </dsp:sp>
    <dsp:sp modelId="{7B6525F8-787A-804E-A156-47C9BA33FC1F}">
      <dsp:nvSpPr>
        <dsp:cNvPr id="0" name=""/>
        <dsp:cNvSpPr/>
      </dsp:nvSpPr>
      <dsp:spPr>
        <a:xfrm>
          <a:off x="3415225" y="2808768"/>
          <a:ext cx="2127028" cy="212702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Means safety messaging for families</a:t>
          </a:r>
        </a:p>
      </dsp:txBody>
      <dsp:txXfrm>
        <a:off x="3519058" y="2912601"/>
        <a:ext cx="1919362" cy="19193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890A8-5B22-794D-BE1D-AF69517EBE77}">
      <dsp:nvSpPr>
        <dsp:cNvPr id="0" name=""/>
        <dsp:cNvSpPr/>
      </dsp:nvSpPr>
      <dsp:spPr>
        <a:xfrm>
          <a:off x="0" y="0"/>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78C316C-568E-DA4E-9918-02D2757CD39E}">
      <dsp:nvSpPr>
        <dsp:cNvPr id="0" name=""/>
        <dsp:cNvSpPr/>
      </dsp:nvSpPr>
      <dsp:spPr>
        <a:xfrm>
          <a:off x="0" y="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Duty to protect &gt; confidentiality if imminent risk</a:t>
          </a:r>
        </a:p>
      </dsp:txBody>
      <dsp:txXfrm>
        <a:off x="0" y="0"/>
        <a:ext cx="6666833" cy="1363480"/>
      </dsp:txXfrm>
    </dsp:sp>
    <dsp:sp modelId="{2D13FEA5-EE3E-1140-8E76-DFCFC0C55541}">
      <dsp:nvSpPr>
        <dsp:cNvPr id="0" name=""/>
        <dsp:cNvSpPr/>
      </dsp:nvSpPr>
      <dsp:spPr>
        <a:xfrm>
          <a:off x="0" y="1363480"/>
          <a:ext cx="6666833" cy="0"/>
        </a:xfrm>
        <a:prstGeom prst="line">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w="6350" cap="flat" cmpd="sng" algn="ctr">
          <a:solidFill>
            <a:schemeClr val="accent2">
              <a:hueOff val="-485121"/>
              <a:satOff val="-27976"/>
              <a:lumOff val="287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4E7491C-0774-284A-B8B7-EC7049ABD185}">
      <dsp:nvSpPr>
        <dsp:cNvPr id="0" name=""/>
        <dsp:cNvSpPr/>
      </dsp:nvSpPr>
      <dsp:spPr>
        <a:xfrm>
          <a:off x="0" y="136348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FERPA: share only what is needed to protect</a:t>
          </a:r>
        </a:p>
      </dsp:txBody>
      <dsp:txXfrm>
        <a:off x="0" y="1363480"/>
        <a:ext cx="6666833" cy="1363480"/>
      </dsp:txXfrm>
    </dsp:sp>
    <dsp:sp modelId="{CC79BC5B-575D-E14C-9ACE-080586383BD9}">
      <dsp:nvSpPr>
        <dsp:cNvPr id="0" name=""/>
        <dsp:cNvSpPr/>
      </dsp:nvSpPr>
      <dsp:spPr>
        <a:xfrm>
          <a:off x="0" y="2726960"/>
          <a:ext cx="6666833" cy="0"/>
        </a:xfrm>
        <a:prstGeom prst="line">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w="6350" cap="flat" cmpd="sng" algn="ctr">
          <a:solidFill>
            <a:schemeClr val="accent2">
              <a:hueOff val="-970242"/>
              <a:satOff val="-55952"/>
              <a:lumOff val="575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C5584DE-5FAD-CE4C-9CB2-4E8E41200848}">
      <dsp:nvSpPr>
        <dsp:cNvPr id="0" name=""/>
        <dsp:cNvSpPr/>
      </dsp:nvSpPr>
      <dsp:spPr>
        <a:xfrm>
          <a:off x="0" y="272696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Parent/guardian notification is the norm</a:t>
          </a:r>
        </a:p>
      </dsp:txBody>
      <dsp:txXfrm>
        <a:off x="0" y="2726960"/>
        <a:ext cx="6666833" cy="1363480"/>
      </dsp:txXfrm>
    </dsp:sp>
    <dsp:sp modelId="{5F192CE9-0459-6E42-8553-DBA390070EE7}">
      <dsp:nvSpPr>
        <dsp:cNvPr id="0" name=""/>
        <dsp:cNvSpPr/>
      </dsp:nvSpPr>
      <dsp:spPr>
        <a:xfrm>
          <a:off x="0" y="4090440"/>
          <a:ext cx="6666833"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73E8952-A2C3-E349-9DF1-C44834BB7182}">
      <dsp:nvSpPr>
        <dsp:cNvPr id="0" name=""/>
        <dsp:cNvSpPr/>
      </dsp:nvSpPr>
      <dsp:spPr>
        <a:xfrm>
          <a:off x="0" y="409044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Document rationale for actions</a:t>
          </a:r>
        </a:p>
      </dsp:txBody>
      <dsp:txXfrm>
        <a:off x="0" y="4090440"/>
        <a:ext cx="6666833" cy="13634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F7F52-CE36-724A-B4C5-9F220A3043A1}">
      <dsp:nvSpPr>
        <dsp:cNvPr id="0" name=""/>
        <dsp:cNvSpPr/>
      </dsp:nvSpPr>
      <dsp:spPr>
        <a:xfrm>
          <a:off x="0" y="524133"/>
          <a:ext cx="2918936" cy="18535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596837-29F0-6241-9E39-8476879812C8}">
      <dsp:nvSpPr>
        <dsp:cNvPr id="0" name=""/>
        <dsp:cNvSpPr/>
      </dsp:nvSpPr>
      <dsp:spPr>
        <a:xfrm>
          <a:off x="324326" y="832243"/>
          <a:ext cx="2918936" cy="18535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Assemblies</a:t>
          </a:r>
        </a:p>
      </dsp:txBody>
      <dsp:txXfrm>
        <a:off x="378614" y="886531"/>
        <a:ext cx="2810360" cy="1744948"/>
      </dsp:txXfrm>
    </dsp:sp>
    <dsp:sp modelId="{B6776858-86CE-474D-B9B8-ECC0A4E2332B}">
      <dsp:nvSpPr>
        <dsp:cNvPr id="0" name=""/>
        <dsp:cNvSpPr/>
      </dsp:nvSpPr>
      <dsp:spPr>
        <a:xfrm>
          <a:off x="3567588" y="524133"/>
          <a:ext cx="2918936" cy="18535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D5D51C-7B9B-2642-AF5E-D58A42AEC637}">
      <dsp:nvSpPr>
        <dsp:cNvPr id="0" name=""/>
        <dsp:cNvSpPr/>
      </dsp:nvSpPr>
      <dsp:spPr>
        <a:xfrm>
          <a:off x="3891915" y="832243"/>
          <a:ext cx="2918936" cy="18535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Suicide prevention counseling groups</a:t>
          </a:r>
        </a:p>
      </dsp:txBody>
      <dsp:txXfrm>
        <a:off x="3946203" y="886531"/>
        <a:ext cx="2810360" cy="1744948"/>
      </dsp:txXfrm>
    </dsp:sp>
    <dsp:sp modelId="{91F08690-E48D-2046-A3F2-F4025A8E27AA}">
      <dsp:nvSpPr>
        <dsp:cNvPr id="0" name=""/>
        <dsp:cNvSpPr/>
      </dsp:nvSpPr>
      <dsp:spPr>
        <a:xfrm>
          <a:off x="7135177" y="524133"/>
          <a:ext cx="2918936" cy="18535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2E9B22-8323-A24C-8CFE-20144C24E3B7}">
      <dsp:nvSpPr>
        <dsp:cNvPr id="0" name=""/>
        <dsp:cNvSpPr/>
      </dsp:nvSpPr>
      <dsp:spPr>
        <a:xfrm>
          <a:off x="7459503" y="832243"/>
          <a:ext cx="2918936" cy="18535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Not having a plan for how school reacts to a student death</a:t>
          </a:r>
        </a:p>
      </dsp:txBody>
      <dsp:txXfrm>
        <a:off x="7513791" y="886531"/>
        <a:ext cx="2810360" cy="17449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74997-55A2-184A-8D7F-A6B3CBA37237}">
      <dsp:nvSpPr>
        <dsp:cNvPr id="0" name=""/>
        <dsp:cNvSpPr/>
      </dsp:nvSpPr>
      <dsp:spPr>
        <a:xfrm>
          <a:off x="5331" y="1846"/>
          <a:ext cx="10917166" cy="888123"/>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Risk triage protocols (questions, impairment, means)</a:t>
          </a:r>
        </a:p>
      </dsp:txBody>
      <dsp:txXfrm>
        <a:off x="48686" y="45201"/>
        <a:ext cx="10830456" cy="801413"/>
      </dsp:txXfrm>
    </dsp:sp>
    <dsp:sp modelId="{E0CB7B15-E117-2441-8E37-47FE11972889}">
      <dsp:nvSpPr>
        <dsp:cNvPr id="0" name=""/>
        <dsp:cNvSpPr/>
      </dsp:nvSpPr>
      <dsp:spPr>
        <a:xfrm>
          <a:off x="5331" y="934376"/>
          <a:ext cx="10917166" cy="888123"/>
        </a:xfrm>
        <a:prstGeom prst="roundRect">
          <a:avLst/>
        </a:prstGeom>
        <a:gradFill rotWithShape="0">
          <a:gsLst>
            <a:gs pos="0">
              <a:schemeClr val="accent2">
                <a:hueOff val="-485121"/>
                <a:satOff val="-27976"/>
                <a:lumOff val="2876"/>
                <a:alphaOff val="0"/>
                <a:lumMod val="110000"/>
                <a:satMod val="105000"/>
                <a:tint val="67000"/>
              </a:schemeClr>
            </a:gs>
            <a:gs pos="50000">
              <a:schemeClr val="accent2">
                <a:hueOff val="-485121"/>
                <a:satOff val="-27976"/>
                <a:lumOff val="2876"/>
                <a:alphaOff val="0"/>
                <a:lumMod val="105000"/>
                <a:satMod val="103000"/>
                <a:tint val="73000"/>
              </a:schemeClr>
            </a:gs>
            <a:gs pos="100000">
              <a:schemeClr val="accent2">
                <a:hueOff val="-485121"/>
                <a:satOff val="-27976"/>
                <a:lumOff val="287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Safety plan template with crisis contacts</a:t>
          </a:r>
        </a:p>
      </dsp:txBody>
      <dsp:txXfrm>
        <a:off x="48686" y="977731"/>
        <a:ext cx="10830456" cy="801413"/>
      </dsp:txXfrm>
    </dsp:sp>
    <dsp:sp modelId="{A240FE3B-5D39-6743-B04A-A4917ACEF427}">
      <dsp:nvSpPr>
        <dsp:cNvPr id="0" name=""/>
        <dsp:cNvSpPr/>
      </dsp:nvSpPr>
      <dsp:spPr>
        <a:xfrm>
          <a:off x="5331" y="1866905"/>
          <a:ext cx="10917166" cy="888123"/>
        </a:xfrm>
        <a:prstGeom prst="roundRect">
          <a:avLst/>
        </a:prstGeom>
        <a:gradFill rotWithShape="0">
          <a:gsLst>
            <a:gs pos="0">
              <a:schemeClr val="accent2">
                <a:hueOff val="-970242"/>
                <a:satOff val="-55952"/>
                <a:lumOff val="5752"/>
                <a:alphaOff val="0"/>
                <a:lumMod val="110000"/>
                <a:satMod val="105000"/>
                <a:tint val="67000"/>
              </a:schemeClr>
            </a:gs>
            <a:gs pos="50000">
              <a:schemeClr val="accent2">
                <a:hueOff val="-970242"/>
                <a:satOff val="-55952"/>
                <a:lumOff val="5752"/>
                <a:alphaOff val="0"/>
                <a:lumMod val="105000"/>
                <a:satMod val="103000"/>
                <a:tint val="73000"/>
              </a:schemeClr>
            </a:gs>
            <a:gs pos="100000">
              <a:schemeClr val="accent2">
                <a:hueOff val="-970242"/>
                <a:satOff val="-55952"/>
                <a:lumOff val="575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a:t>Re-entry plan with academic supports</a:t>
          </a:r>
        </a:p>
      </dsp:txBody>
      <dsp:txXfrm>
        <a:off x="48686" y="1910260"/>
        <a:ext cx="10830456" cy="801413"/>
      </dsp:txXfrm>
    </dsp:sp>
    <dsp:sp modelId="{6800ED14-6A10-E54A-BC80-AE1085665AF3}">
      <dsp:nvSpPr>
        <dsp:cNvPr id="0" name=""/>
        <dsp:cNvSpPr/>
      </dsp:nvSpPr>
      <dsp:spPr>
        <a:xfrm>
          <a:off x="5331" y="2799435"/>
          <a:ext cx="10917166" cy="888123"/>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72390" rIns="144780" bIns="72390" numCol="1" spcCol="1270" anchor="ctr" anchorCtr="0">
          <a:noAutofit/>
        </a:bodyPr>
        <a:lstStyle/>
        <a:p>
          <a:pPr marL="0" lvl="0" indent="0" algn="ctr" defTabSz="1689100">
            <a:lnSpc>
              <a:spcPct val="90000"/>
            </a:lnSpc>
            <a:spcBef>
              <a:spcPct val="0"/>
            </a:spcBef>
            <a:spcAft>
              <a:spcPct val="35000"/>
            </a:spcAft>
            <a:buNone/>
          </a:pPr>
          <a:r>
            <a:rPr lang="en-US" sz="3800" kern="1200" dirty="0"/>
            <a:t>Resource cards: 988, local crisis, community partners</a:t>
          </a:r>
        </a:p>
      </dsp:txBody>
      <dsp:txXfrm>
        <a:off x="48686" y="2842790"/>
        <a:ext cx="10830456" cy="8014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0.43266</cdr:x>
      <cdr:y>0.72855</cdr:y>
    </cdr:from>
    <cdr:to>
      <cdr:x>0.62308</cdr:x>
      <cdr:y>0.80499</cdr:y>
    </cdr:to>
    <cdr:sp macro="" textlink="">
      <cdr:nvSpPr>
        <cdr:cNvPr id="2" name="TextBox 1">
          <a:extLst xmlns:a="http://schemas.openxmlformats.org/drawingml/2006/main">
            <a:ext uri="{FF2B5EF4-FFF2-40B4-BE49-F238E27FC236}">
              <a16:creationId xmlns:a16="http://schemas.microsoft.com/office/drawing/2014/main" id="{CDD19EF5-105F-CED0-9135-2F946F3AAE3E}"/>
            </a:ext>
          </a:extLst>
        </cdr:cNvPr>
        <cdr:cNvSpPr txBox="1"/>
      </cdr:nvSpPr>
      <cdr:spPr>
        <a:xfrm xmlns:a="http://schemas.openxmlformats.org/drawingml/2006/main">
          <a:off x="4549726" y="3620086"/>
          <a:ext cx="2002302" cy="37982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kern="1200" dirty="0"/>
            <a:t>10-14 years old</a:t>
          </a:r>
        </a:p>
      </cdr:txBody>
    </cdr:sp>
  </cdr:relSizeAnchor>
  <cdr:relSizeAnchor xmlns:cdr="http://schemas.openxmlformats.org/drawingml/2006/chartDrawing">
    <cdr:from>
      <cdr:x>0.34519</cdr:x>
      <cdr:y>0.46178</cdr:y>
    </cdr:from>
    <cdr:to>
      <cdr:x>0.5356</cdr:x>
      <cdr:y>0.53822</cdr:y>
    </cdr:to>
    <cdr:sp macro="" textlink="">
      <cdr:nvSpPr>
        <cdr:cNvPr id="3" name="TextBox 1">
          <a:extLst xmlns:a="http://schemas.openxmlformats.org/drawingml/2006/main">
            <a:ext uri="{FF2B5EF4-FFF2-40B4-BE49-F238E27FC236}">
              <a16:creationId xmlns:a16="http://schemas.microsoft.com/office/drawing/2014/main" id="{C0A97212-44E7-3504-D77E-8A1E35B43148}"/>
            </a:ext>
          </a:extLst>
        </cdr:cNvPr>
        <cdr:cNvSpPr txBox="1"/>
      </cdr:nvSpPr>
      <cdr:spPr>
        <a:xfrm xmlns:a="http://schemas.openxmlformats.org/drawingml/2006/main">
          <a:off x="3629855" y="2294524"/>
          <a:ext cx="2002302" cy="3798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kern="1200" dirty="0"/>
            <a:t>15-19 years old</a:t>
          </a:r>
        </a:p>
      </cdr:txBody>
    </cdr:sp>
  </cdr:relSizeAnchor>
  <cdr:relSizeAnchor xmlns:cdr="http://schemas.openxmlformats.org/drawingml/2006/chartDrawing">
    <cdr:from>
      <cdr:x>0.40479</cdr:x>
      <cdr:y>0.03355</cdr:y>
    </cdr:from>
    <cdr:to>
      <cdr:x>0.59521</cdr:x>
      <cdr:y>0.10999</cdr:y>
    </cdr:to>
    <cdr:sp macro="" textlink="">
      <cdr:nvSpPr>
        <cdr:cNvPr id="4" name="TextBox 1">
          <a:extLst xmlns:a="http://schemas.openxmlformats.org/drawingml/2006/main">
            <a:ext uri="{FF2B5EF4-FFF2-40B4-BE49-F238E27FC236}">
              <a16:creationId xmlns:a16="http://schemas.microsoft.com/office/drawing/2014/main" id="{8B97EBC6-D5FE-58A0-7371-A5ED427FE037}"/>
            </a:ext>
          </a:extLst>
        </cdr:cNvPr>
        <cdr:cNvSpPr txBox="1"/>
      </cdr:nvSpPr>
      <cdr:spPr>
        <a:xfrm xmlns:a="http://schemas.openxmlformats.org/drawingml/2006/main">
          <a:off x="4256649" y="166688"/>
          <a:ext cx="2002302" cy="3798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kern="1200" dirty="0"/>
            <a:t>45-54 years old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97E01-4A54-234A-8854-40E9AFE697AA}" type="datetimeFigureOut">
              <a:rPr lang="en-US" smtClean="0"/>
              <a:t>10/1/26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E4D2B-879C-934F-8CD2-1D910A75940D}" type="slidenum">
              <a:rPr lang="en-US" smtClean="0"/>
              <a:t>‹#›</a:t>
            </a:fld>
            <a:endParaRPr lang="en-US"/>
          </a:p>
        </p:txBody>
      </p:sp>
    </p:spTree>
    <p:extLst>
      <p:ext uri="{BB962C8B-B14F-4D97-AF65-F5344CB8AC3E}">
        <p14:creationId xmlns:p14="http://schemas.microsoft.com/office/powerpoint/2010/main" val="1153986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Set the stage: emphasize urgency, updated data, and the counselor's central role.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Present clear, recent statistics. Remind audience to frame numbers with hope: prevention works.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6063-01EA-4070-465C-27EBC602D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29C0B-D3A1-59A9-4126-A6501A63E94B}"/>
              </a:ext>
            </a:extLst>
          </p:cNvPr>
          <p:cNvSpPr>
            <a:spLocks noGrp="1" noRot="1" noChangeAspect="1"/>
          </p:cNvSpPr>
          <p:nvPr>
            <p:ph type="sldImg" idx="2"/>
          </p:nvPr>
        </p:nvSpPr>
        <p:spPr>
          <a:xfrm>
            <a:off x="685800" y="1143000"/>
            <a:ext cx="5486400" cy="3086100"/>
          </a:xfrm>
        </p:spPr>
      </p:sp>
      <p:sp>
        <p:nvSpPr>
          <p:cNvPr id="3" name="Notes Placeholder 2">
            <a:extLst>
              <a:ext uri="{FF2B5EF4-FFF2-40B4-BE49-F238E27FC236}">
                <a16:creationId xmlns:a16="http://schemas.microsoft.com/office/drawing/2014/main" id="{BAF218C0-B770-3E03-0622-3AB18EA2BF03}"/>
              </a:ext>
            </a:extLst>
          </p:cNvPr>
          <p:cNvSpPr>
            <a:spLocks noGrp="1"/>
          </p:cNvSpPr>
          <p:nvPr>
            <p:ph type="body" sz="quarter" idx="3"/>
          </p:nvPr>
        </p:nvSpPr>
        <p:spPr/>
        <p:txBody>
          <a:bodyPr/>
          <a:lstStyle/>
          <a:p>
            <a:r>
              <a:t>Present clear, recent statistics. Remind audience to frame numbers with hope: prevention works.</a:t>
            </a:r>
          </a:p>
        </p:txBody>
      </p:sp>
      <p:sp>
        <p:nvSpPr>
          <p:cNvPr id="4" name="Slide Number Placeholder 3">
            <a:extLst>
              <a:ext uri="{FF2B5EF4-FFF2-40B4-BE49-F238E27FC236}">
                <a16:creationId xmlns:a16="http://schemas.microsoft.com/office/drawing/2014/main" id="{CB924DC3-4BE9-81D8-5DBA-F7855DA151F3}"/>
              </a:ext>
            </a:extLst>
          </p:cNvPr>
          <p:cNvSpPr>
            <a:spLocks noGrp="1"/>
          </p:cNvSpPr>
          <p:nvPr>
            <p:ph type="sldNum" sz="quarter" idx="5"/>
          </p:nvPr>
        </p:nvSpPr>
        <p:spPr/>
      </p:sp>
    </p:spTree>
    <p:extLst>
      <p:ext uri="{BB962C8B-B14F-4D97-AF65-F5344CB8AC3E}">
        <p14:creationId xmlns:p14="http://schemas.microsoft.com/office/powerpoint/2010/main" val="1987307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Walk through risk profile. Stress overlapping vulnerabilities like bullying + access to firearms.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Highlight that protective factors are teachable and buildable within schools.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Emphasize acute vs. chronic risk factors; encourage immediate action on acute warning signs.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Practical steps: emphasize structure and defensible documentation.</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Prevention lives in climate + targeted supports. Firearm storage messaging is crucial.</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Clarify boundaries and duties. Stress defensible, student-centered documentation.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p:spPr>
      </p:sp>
      <p:sp>
        <p:nvSpPr>
          <p:cNvPr id="3" name="Notes Placeholder 2"/>
          <p:cNvSpPr>
            <a:spLocks noGrp="1"/>
          </p:cNvSpPr>
          <p:nvPr>
            <p:ph type="body" sz="quarter" idx="3"/>
          </p:nvPr>
        </p:nvSpPr>
        <p:spPr/>
        <p:txBody>
          <a:bodyPr/>
          <a:lstStyle/>
          <a:p>
            <a:r>
              <a:t>Summarize what counselors can implement immediately. Encourage ongoing peer consultation.</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8D7D8-D589-1EAE-1B48-0DCC9B37D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3576A-00F8-D1B2-0213-D19D4AACB4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5A3147-1CCC-1BAD-B9DB-241FC4CA7B3E}"/>
              </a:ext>
            </a:extLst>
          </p:cNvPr>
          <p:cNvSpPr>
            <a:spLocks noGrp="1"/>
          </p:cNvSpPr>
          <p:nvPr>
            <p:ph type="body" idx="1"/>
          </p:nvPr>
        </p:nvSpPr>
        <p:spPr/>
        <p:txBody>
          <a:bodyPr/>
          <a:lstStyle/>
          <a:p>
            <a:r>
              <a:t>SCS describes a state of acute distress rather than a diagnosis of depression or a lifetime risk category. Its proposed criteria do not require suicidal ideation. A student's denial of suicidal thoughts is one piece of information, not evidence that the student is safe. Research supports associations with near-term suicidal behavior, but individual prediction remains uncertain. Much of the validation comes from adult clinical or community samples. Adolescent findings should not be treated as validation of a school screening cutoff.</a:t>
            </a:r>
          </a:p>
          <a:p>
            <a:endParaRPr/>
          </a:p>
          <a:p>
            <a:r>
              <a:t>Sources:</a:t>
            </a:r>
          </a:p>
          <a:p>
            <a:r>
              <a:t>Cohen and colleagues (2025), Suicide Crisis Syndrome: examining supporting evidence and barriers to diagnostic validity. https://www.frontiersin.org/journals/psychiatry/articles/10.3389/fpsyt.2025.1627463/full</a:t>
            </a:r>
          </a:p>
          <a:p>
            <a:r>
              <a:t>Bafna, Rogers, &amp; Galynker (2022), Predictive validity and symptom configuration of proposed diagnostic criteria for the Suicide Crisis Syndrome: A replication study. https://pubmed.ncbi.nlm.nih.gov/36270061/</a:t>
            </a:r>
          </a:p>
          <a:p>
            <a:r>
              <a:t>Rogers et al. (2022), Comparative clinical utility of screening for SCS versus suicidal ideation. https://pubmed.ncbi.nlm.nih.gov/35441411/</a:t>
            </a:r>
          </a:p>
          <a:p>
            <a:r>
              <a:t>Emerging adolescent research: https://pubmed.ncbi.nlm.nih.gov/42584490/</a:t>
            </a:r>
          </a:p>
        </p:txBody>
      </p:sp>
      <p:sp>
        <p:nvSpPr>
          <p:cNvPr id="4" name="Slide Number Placeholder 3">
            <a:extLst>
              <a:ext uri="{FF2B5EF4-FFF2-40B4-BE49-F238E27FC236}">
                <a16:creationId xmlns:a16="http://schemas.microsoft.com/office/drawing/2014/main" id="{4E29C0EB-22FB-E825-ED15-60D3B3B678B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92466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SCS describes a state of acute distress rather than a diagnosis of depression or a lifetime risk category. Its proposed criteria do not require suicidal ideation. A student's denial of suicidal thoughts is one piece of information, not evidence that the student is safe. Research supports associations with near-term suicidal behavior, but individual prediction remains uncertain. Much of the validation comes from adult clinical or community samples. Adolescent findings should not be treated as validation of a school screening cutoff.</a:t>
            </a:r>
          </a:p>
          <a:p>
            <a:endParaRPr/>
          </a:p>
          <a:p>
            <a:r>
              <a:t>Sources:</a:t>
            </a:r>
          </a:p>
          <a:p>
            <a:r>
              <a:t>Cohen and colleagues (2025), Suicide Crisis Syndrome: examining supporting evidence and barriers to diagnostic validity. https://www.frontiersin.org/journals/psychiatry/articles/10.3389/fpsyt.2025.1627463/full</a:t>
            </a:r>
          </a:p>
          <a:p>
            <a:r>
              <a:t>Bafna, Rogers, &amp; Galynker (2022), Predictive validity and symptom configuration of proposed diagnostic criteria for the Suicide Crisis Syndrome: A replication study. https://pubmed.ncbi.nlm.nih.gov/36270061/</a:t>
            </a:r>
          </a:p>
          <a:p>
            <a:r>
              <a:t>Rogers et al. (2022), Comparative clinical utility of screening for SCS versus suicidal ideation. https://pubmed.ncbi.nlm.nih.gov/35441411/</a:t>
            </a:r>
          </a:p>
          <a:p>
            <a:r>
              <a:t>Emerging adolescent research: https://pubmed.ncbi.nlm.nih.gov/42584490/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plain-language descriptions, not a diagnostic checklist for students to complete. The proposed full criteria require entrapment/frantic hopelessness plus at least one symptom from EACH of the other four domains, with specified exclusions. One isolated symptom does not establish SCS. Conversely, a student does not need to meet all proposed SCS criteria to require urgent protection and assessment. Ask what has changed from the student's usual functioning and corroborate with caregivers and school staff when appropriate.</a:t>
            </a:r>
          </a:p>
          <a:p>
            <a:endParaRPr/>
          </a:p>
          <a:p>
            <a:r>
              <a:t>Source for symptom domains and proposed criteria: Cohen and colleagues (2025), Table 1. https://www.frontiersin.org/journals/psychiatry/articles/10.3389/fpsyt.2025.1627463/full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SCS adds questions about the student's current mental state to the school's established suicide response. It does not replace direct questions about suicide, an evidence-based assessment process, or clinical judgment. The two crisis questions on this slide are illustrative conversation prompts, not validated screening items.</a:t>
            </a:r>
          </a:p>
          <a:p>
            <a:r>
              <a:t>When suicide concerns arise, follow district procedures, involve the designated crisis team, and keep the student supervised until a documented handoff to responsible caregivers or crisis professionals. Current suicidal thoughts or other acute concerns warrant urgent mental health evaluation. For immediate danger, activate emergency services. Do not send a student alone to the next class or home.</a:t>
            </a:r>
          </a:p>
          <a:p>
            <a:r>
              <a:t>Notify parents/guardians according to protocol. If caregiver abuse or neglect creates danger, use safeguarding/child protection procedures rather than automatically notifying the implicated caregiver. Document observations, the student's words, actions, contacts, and handoff. Help caregivers secure firearms and medications. A collaborative safety plan identifies warning signs, coping steps, support contacts, and crisis resources; a promise or no-suicide contract is not a substitute. Arrange follow-up and school re-entry support when needed.</a:t>
            </a:r>
          </a:p>
          <a:p>
            <a:endParaRPr/>
          </a:p>
          <a:p>
            <a:r>
              <a:t>Sources:</a:t>
            </a:r>
          </a:p>
          <a:p>
            <a:r>
              <a:t>ASCA, The School Counselor and Suicide Risk Assessment: https://www.schoolcounselor.org/Standards-Positions/Position-Statements/ASCA-Position-Statements/The-School-Counselor-and-Suicide-Risk-Assessment</a:t>
            </a:r>
          </a:p>
          <a:p>
            <a:r>
              <a:t>ASCA, Suicide Concern Information-Gathering Tool: https://www.schoolcounselor.org/getmedia/a8853d1d-ec40-413c-bc01-e996035ffcc9/suicide-information-gathering-toolkit.pdf</a:t>
            </a:r>
          </a:p>
          <a:p>
            <a:r>
              <a:t>ASCA, Suicide Prevention, Intervention and Postvention: https://www.schoolcounselor.org/Standards-Positions/Position-Statements/ASCA-Position-Statements/The-School-Counselor-and-Suicide-Prevention-Awaren</a:t>
            </a:r>
          </a:p>
          <a:p>
            <a:r>
              <a:t>NIMH, Youth Outpatient Brief Suicide Safety Assessment Guide: https://www.nimh.nih.gov/research/research-conducted-at-nimh/asq-toolkit-materials/youth-outpatient/youth-outpatient-brief-suicide-safety-assessment-guide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8E4D2B-879C-934F-8CD2-1D910A75940D}" type="slidenum">
              <a:rPr lang="en-US" smtClean="0"/>
              <a:t>32</a:t>
            </a:fld>
            <a:endParaRPr lang="en-US"/>
          </a:p>
        </p:txBody>
      </p:sp>
    </p:spTree>
    <p:extLst>
      <p:ext uri="{BB962C8B-B14F-4D97-AF65-F5344CB8AC3E}">
        <p14:creationId xmlns:p14="http://schemas.microsoft.com/office/powerpoint/2010/main" val="2727549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65337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7836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40105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52867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69331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39166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14094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0433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48736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49842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1791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00854050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0&amp;ixid=M3wxMjA3fDB8MHxwaG90by1wYWdlfHx8fGVufDB8fHx8fA"/><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0&amp;ixid=M3wxMjA3fDB8MHxwaG90by1wYWdlfHx8fGVufDB8fHx8fA"/><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E42565C-E3CC-4EF0-8093-88FCC788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8027347"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79620" y="1471351"/>
            <a:ext cx="7108911" cy="4016621"/>
          </a:xfrm>
        </p:spPr>
        <p:txBody>
          <a:bodyPr anchor="ctr">
            <a:normAutofit/>
          </a:bodyPr>
          <a:lstStyle/>
          <a:p>
            <a:pPr algn="l"/>
            <a:r>
              <a:rPr lang="en-US" sz="6600"/>
              <a:t>Youth Suicide Update</a:t>
            </a:r>
          </a:p>
        </p:txBody>
      </p:sp>
      <p:sp>
        <p:nvSpPr>
          <p:cNvPr id="32" name="Rectangle 31">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1F8C5-7E95-64B0-7A96-A9E6AC972EB6}"/>
              </a:ext>
            </a:extLst>
          </p:cNvPr>
          <p:cNvSpPr>
            <a:spLocks noGrp="1"/>
          </p:cNvSpPr>
          <p:nvPr>
            <p:ph type="title"/>
          </p:nvPr>
        </p:nvSpPr>
        <p:spPr/>
        <p:txBody>
          <a:bodyPr/>
          <a:lstStyle/>
          <a:p>
            <a:r>
              <a:rPr lang="en-US" dirty="0"/>
              <a:t>slides</a:t>
            </a:r>
          </a:p>
        </p:txBody>
      </p:sp>
      <p:sp>
        <p:nvSpPr>
          <p:cNvPr id="3" name="Content Placeholder 2">
            <a:extLst>
              <a:ext uri="{FF2B5EF4-FFF2-40B4-BE49-F238E27FC236}">
                <a16:creationId xmlns:a16="http://schemas.microsoft.com/office/drawing/2014/main" id="{E0586247-5577-101D-B8EE-CD74D60A430B}"/>
              </a:ext>
            </a:extLst>
          </p:cNvPr>
          <p:cNvSpPr>
            <a:spLocks noGrp="1"/>
          </p:cNvSpPr>
          <p:nvPr>
            <p:ph idx="1"/>
          </p:nvPr>
        </p:nvSpPr>
        <p:spPr/>
        <p:txBody>
          <a:bodyPr>
            <a:normAutofit/>
          </a:bodyPr>
          <a:lstStyle/>
          <a:p>
            <a:pPr marL="0" indent="0">
              <a:buNone/>
            </a:pPr>
            <a:r>
              <a:rPr lang="en-US" sz="4800" dirty="0" err="1"/>
              <a:t>www.dalewisely.com</a:t>
            </a:r>
            <a:r>
              <a:rPr lang="en-US" sz="4800" dirty="0"/>
              <a:t>/files</a:t>
            </a:r>
          </a:p>
        </p:txBody>
      </p:sp>
    </p:spTree>
    <p:extLst>
      <p:ext uri="{BB962C8B-B14F-4D97-AF65-F5344CB8AC3E}">
        <p14:creationId xmlns:p14="http://schemas.microsoft.com/office/powerpoint/2010/main" val="3493569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17">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838200" y="643467"/>
            <a:ext cx="2951205" cy="5571066"/>
          </a:xfrm>
        </p:spPr>
        <p:txBody>
          <a:bodyPr>
            <a:normAutofit/>
          </a:bodyPr>
          <a:lstStyle/>
          <a:p>
            <a:r>
              <a:rPr lang="en-US">
                <a:solidFill>
                  <a:srgbClr val="FFFFFF"/>
                </a:solidFill>
              </a:rPr>
              <a:t>Why This Update Matters</a:t>
            </a:r>
            <a:endParaRPr lang="en-US" dirty="0">
              <a:solidFill>
                <a:srgbClr val="FFFFFF"/>
              </a:solidFill>
            </a:endParaRPr>
          </a:p>
        </p:txBody>
      </p:sp>
      <p:graphicFrame>
        <p:nvGraphicFramePr>
          <p:cNvPr id="5" name="Content Placeholder 2">
            <a:extLst>
              <a:ext uri="{FF2B5EF4-FFF2-40B4-BE49-F238E27FC236}">
                <a16:creationId xmlns:a16="http://schemas.microsoft.com/office/drawing/2014/main" id="{21E17EAA-99B8-B6D3-9E4B-63D082AC0A83}"/>
              </a:ext>
            </a:extLst>
          </p:cNvPr>
          <p:cNvGraphicFramePr>
            <a:graphicFrameLocks noGrp="1"/>
          </p:cNvGraphicFramePr>
          <p:nvPr>
            <p:ph idx="1"/>
            <p:extLst>
              <p:ext uri="{D42A27DB-BD31-4B8C-83A1-F6EECF244321}">
                <p14:modId xmlns:p14="http://schemas.microsoft.com/office/powerpoint/2010/main" val="3848323347"/>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C32235-7B46-ED0C-315E-29A4F2975A00}"/>
              </a:ext>
            </a:extLst>
          </p:cNvPr>
          <p:cNvSpPr>
            <a:spLocks noGrp="1"/>
          </p:cNvSpPr>
          <p:nvPr>
            <p:ph type="title"/>
          </p:nvPr>
        </p:nvSpPr>
        <p:spPr>
          <a:xfrm>
            <a:off x="5794298" y="1176007"/>
            <a:ext cx="5617413" cy="5148016"/>
          </a:xfrm>
        </p:spPr>
        <p:txBody>
          <a:bodyPr vert="horz" lIns="91440" tIns="45720" rIns="91440" bIns="45720" rtlCol="0" anchor="t">
            <a:normAutofit fontScale="90000"/>
          </a:bodyPr>
          <a:lstStyle/>
          <a:p>
            <a:r>
              <a:rPr lang="en-US" b="1" kern="1200" dirty="0">
                <a:solidFill>
                  <a:schemeClr val="tx2"/>
                </a:solidFill>
                <a:latin typeface="Charter Roman" panose="02040503050506020203" pitchFamily="18" charset="0"/>
              </a:rPr>
              <a:t>Schools get blamed…</a:t>
            </a:r>
            <a:br>
              <a:rPr lang="en-US" kern="1200" dirty="0">
                <a:solidFill>
                  <a:schemeClr val="tx2"/>
                </a:solidFill>
                <a:latin typeface="Charter Roman" panose="02040503050506020203" pitchFamily="18" charset="0"/>
              </a:rPr>
            </a:br>
            <a:br>
              <a:rPr lang="en-US" kern="1200" dirty="0">
                <a:solidFill>
                  <a:schemeClr val="tx2"/>
                </a:solidFill>
                <a:latin typeface="Charter Roman" panose="02040503050506020203" pitchFamily="18" charset="0"/>
              </a:rPr>
            </a:br>
            <a:r>
              <a:rPr lang="en-US" kern="1200" dirty="0">
                <a:solidFill>
                  <a:schemeClr val="tx2"/>
                </a:solidFill>
                <a:latin typeface="Charter Roman" panose="02040503050506020203" pitchFamily="18" charset="0"/>
              </a:rPr>
              <a:t>Almost an assumption:</a:t>
            </a:r>
            <a:br>
              <a:rPr lang="en-US" kern="1200" dirty="0">
                <a:solidFill>
                  <a:schemeClr val="tx2"/>
                </a:solidFill>
                <a:latin typeface="Charter Roman" panose="02040503050506020203" pitchFamily="18" charset="0"/>
              </a:rPr>
            </a:br>
            <a:br>
              <a:rPr lang="en-US" i="1" kern="1200" dirty="0">
                <a:solidFill>
                  <a:schemeClr val="tx2"/>
                </a:solidFill>
                <a:latin typeface="Charter Roman" panose="02040503050506020203" pitchFamily="18" charset="0"/>
              </a:rPr>
            </a:br>
            <a:r>
              <a:rPr lang="en-US" i="1" kern="1200" dirty="0">
                <a:solidFill>
                  <a:schemeClr val="tx2"/>
                </a:solidFill>
                <a:latin typeface="Charter Roman" panose="02040503050506020203" pitchFamily="18" charset="0"/>
              </a:rPr>
              <a:t>He was bullied and the school didn’t do anything about it.</a:t>
            </a:r>
            <a:br>
              <a:rPr lang="en-US" sz="4000" i="1" kern="1200" dirty="0">
                <a:solidFill>
                  <a:schemeClr val="tx2"/>
                </a:solidFill>
                <a:latin typeface="Charter Roman" panose="02040503050506020203" pitchFamily="18" charset="0"/>
              </a:rPr>
            </a:br>
            <a:endParaRPr lang="en-US" sz="4000" i="1" kern="1200" dirty="0">
              <a:solidFill>
                <a:schemeClr val="tx2"/>
              </a:solidFill>
              <a:latin typeface="Charter Roman" panose="02040503050506020203" pitchFamily="18" charset="0"/>
            </a:endParaRPr>
          </a:p>
        </p:txBody>
      </p:sp>
      <p:pic>
        <p:nvPicPr>
          <p:cNvPr id="22" name="Graphic 21" descr="Schoolhouse">
            <a:extLst>
              <a:ext uri="{FF2B5EF4-FFF2-40B4-BE49-F238E27FC236}">
                <a16:creationId xmlns:a16="http://schemas.microsoft.com/office/drawing/2014/main" id="{7ADE6E35-2D1B-2583-3285-7531E6B86C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38215" y="974072"/>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29" name="Group 28">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30" name="Freeform: Shape 29">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817606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72BE3-0C9A-7699-07B8-154CF8114FE5}"/>
              </a:ext>
            </a:extLst>
          </p:cNvPr>
          <p:cNvSpPr>
            <a:spLocks noGrp="1"/>
          </p:cNvSpPr>
          <p:nvPr>
            <p:ph type="title"/>
          </p:nvPr>
        </p:nvSpPr>
        <p:spPr>
          <a:xfrm>
            <a:off x="752139" y="18255"/>
            <a:ext cx="10515600" cy="1325563"/>
          </a:xfrm>
        </p:spPr>
        <p:txBody>
          <a:bodyPr/>
          <a:lstStyle/>
          <a:p>
            <a:r>
              <a:rPr lang="en-US" dirty="0">
                <a:latin typeface="Charter Roman" panose="02040503050506020203" pitchFamily="18" charset="0"/>
              </a:rPr>
              <a:t>Bullying &amp; Suicide</a:t>
            </a:r>
          </a:p>
        </p:txBody>
      </p:sp>
      <p:sp>
        <p:nvSpPr>
          <p:cNvPr id="3" name="Content Placeholder 2">
            <a:extLst>
              <a:ext uri="{FF2B5EF4-FFF2-40B4-BE49-F238E27FC236}">
                <a16:creationId xmlns:a16="http://schemas.microsoft.com/office/drawing/2014/main" id="{EC28C38A-4E90-1868-7FFD-125BC1B82BE8}"/>
              </a:ext>
            </a:extLst>
          </p:cNvPr>
          <p:cNvSpPr>
            <a:spLocks noGrp="1"/>
          </p:cNvSpPr>
          <p:nvPr>
            <p:ph idx="1"/>
          </p:nvPr>
        </p:nvSpPr>
        <p:spPr>
          <a:xfrm>
            <a:off x="838200" y="1343817"/>
            <a:ext cx="10515600" cy="5153801"/>
          </a:xfrm>
        </p:spPr>
        <p:txBody>
          <a:bodyPr>
            <a:normAutofit/>
          </a:bodyPr>
          <a:lstStyle/>
          <a:p>
            <a:r>
              <a:rPr lang="en-US" sz="3200" dirty="0">
                <a:latin typeface="Charter Roman" panose="02040503050506020203" pitchFamily="18" charset="0"/>
              </a:rPr>
              <a:t>Relationship between bullying &amp; suicide is complex. </a:t>
            </a:r>
          </a:p>
          <a:p>
            <a:r>
              <a:rPr lang="en-US" sz="3200" dirty="0">
                <a:latin typeface="Charter Roman" panose="02040503050506020203" pitchFamily="18" charset="0"/>
              </a:rPr>
              <a:t>Suicide rarely caused by a single factor.</a:t>
            </a:r>
          </a:p>
          <a:p>
            <a:r>
              <a:rPr lang="en-US" sz="3200" dirty="0">
                <a:latin typeface="Charter Roman" panose="02040503050506020203" pitchFamily="18" charset="0"/>
              </a:rPr>
              <a:t>Bullying alone rarely leads to suicide in absence of other vulnerabilities, though it can be a contributing factor.</a:t>
            </a:r>
          </a:p>
          <a:p>
            <a:r>
              <a:rPr lang="en-US" sz="3200" dirty="0">
                <a:latin typeface="Charter Roman" panose="02040503050506020203" pitchFamily="18" charset="0"/>
              </a:rPr>
              <a:t>Students </a:t>
            </a:r>
            <a:r>
              <a:rPr lang="en-US" sz="3200" i="1" dirty="0">
                <a:latin typeface="Charter Roman" panose="02040503050506020203" pitchFamily="18" charset="0"/>
              </a:rPr>
              <a:t>already</a:t>
            </a:r>
            <a:r>
              <a:rPr lang="en-US" sz="3200" dirty="0">
                <a:latin typeface="Charter Roman" panose="02040503050506020203" pitchFamily="18" charset="0"/>
              </a:rPr>
              <a:t> at risk for suicide (depression, social alienation) are more likely to be bullied, &amp; bullying can increase risk or act as trigger. </a:t>
            </a:r>
          </a:p>
          <a:p>
            <a:r>
              <a:rPr lang="en-US" sz="3200" b="1" dirty="0">
                <a:latin typeface="Charter Roman" panose="02040503050506020203" pitchFamily="18" charset="0"/>
              </a:rPr>
              <a:t>Importantly, students who engage in bullying are also at increased risk for suicidal thoughts and behaviors.</a:t>
            </a:r>
          </a:p>
        </p:txBody>
      </p:sp>
    </p:spTree>
    <p:extLst>
      <p:ext uri="{BB962C8B-B14F-4D97-AF65-F5344CB8AC3E}">
        <p14:creationId xmlns:p14="http://schemas.microsoft.com/office/powerpoint/2010/main" val="1002439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44F21-C069-2510-468F-4D35209076B4}"/>
              </a:ext>
            </a:extLst>
          </p:cNvPr>
          <p:cNvSpPr>
            <a:spLocks noGrp="1"/>
          </p:cNvSpPr>
          <p:nvPr>
            <p:ph type="title"/>
          </p:nvPr>
        </p:nvSpPr>
        <p:spPr>
          <a:xfrm>
            <a:off x="838200" y="198437"/>
            <a:ext cx="10515600" cy="1325563"/>
          </a:xfrm>
        </p:spPr>
        <p:txBody>
          <a:bodyPr/>
          <a:lstStyle/>
          <a:p>
            <a:r>
              <a:rPr lang="en-US" dirty="0"/>
              <a:t>Suicide rates, 2014-2024, for 3 age groups</a:t>
            </a:r>
          </a:p>
        </p:txBody>
      </p:sp>
      <p:graphicFrame>
        <p:nvGraphicFramePr>
          <p:cNvPr id="4" name="Content Placeholder 3">
            <a:extLst>
              <a:ext uri="{FF2B5EF4-FFF2-40B4-BE49-F238E27FC236}">
                <a16:creationId xmlns:a16="http://schemas.microsoft.com/office/drawing/2014/main" id="{C90E6B01-E542-A3BA-6B69-45F1C343D9C3}"/>
              </a:ext>
            </a:extLst>
          </p:cNvPr>
          <p:cNvGraphicFramePr>
            <a:graphicFrameLocks noGrp="1"/>
          </p:cNvGraphicFramePr>
          <p:nvPr>
            <p:ph idx="1"/>
            <p:extLst>
              <p:ext uri="{D42A27DB-BD31-4B8C-83A1-F6EECF244321}">
                <p14:modId xmlns:p14="http://schemas.microsoft.com/office/powerpoint/2010/main" val="2570269702"/>
              </p:ext>
            </p:extLst>
          </p:nvPr>
        </p:nvGraphicFramePr>
        <p:xfrm>
          <a:off x="838200" y="1524000"/>
          <a:ext cx="10515600" cy="49688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9490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838200" y="643467"/>
            <a:ext cx="2951205" cy="5571066"/>
          </a:xfrm>
        </p:spPr>
        <p:txBody>
          <a:bodyPr>
            <a:normAutofit/>
          </a:bodyPr>
          <a:lstStyle/>
          <a:p>
            <a:r>
              <a:rPr lang="en-US" dirty="0">
                <a:solidFill>
                  <a:srgbClr val="FFFFFF"/>
                </a:solidFill>
              </a:rPr>
              <a:t>Youth Suicide by the Numbers</a:t>
            </a:r>
          </a:p>
        </p:txBody>
      </p:sp>
      <p:graphicFrame>
        <p:nvGraphicFramePr>
          <p:cNvPr id="5" name="Content Placeholder 2">
            <a:extLst>
              <a:ext uri="{FF2B5EF4-FFF2-40B4-BE49-F238E27FC236}">
                <a16:creationId xmlns:a16="http://schemas.microsoft.com/office/drawing/2014/main" id="{7D965B8E-7668-98D3-E7AA-ADC5C985C7F4}"/>
              </a:ext>
            </a:extLst>
          </p:cNvPr>
          <p:cNvGraphicFramePr>
            <a:graphicFrameLocks noGrp="1"/>
          </p:cNvGraphicFramePr>
          <p:nvPr>
            <p:ph idx="1"/>
            <p:extLst>
              <p:ext uri="{D42A27DB-BD31-4B8C-83A1-F6EECF244321}">
                <p14:modId xmlns:p14="http://schemas.microsoft.com/office/powerpoint/2010/main" val="1077703541"/>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D13EDC-3A59-6D36-D3BC-FB39F6451B90}"/>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01851E2-1A31-ABD9-E0AB-58B13FC799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76FC0EE9-7101-CE1D-8D3A-B87B413C4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864BE995-DEE3-BD60-1D4C-FD57F31687F6}"/>
              </a:ext>
            </a:extLst>
          </p:cNvPr>
          <p:cNvSpPr>
            <a:spLocks noGrp="1"/>
          </p:cNvSpPr>
          <p:nvPr>
            <p:ph type="title"/>
          </p:nvPr>
        </p:nvSpPr>
        <p:spPr>
          <a:xfrm>
            <a:off x="838200" y="643467"/>
            <a:ext cx="2951205" cy="5571066"/>
          </a:xfrm>
        </p:spPr>
        <p:txBody>
          <a:bodyPr>
            <a:normAutofit/>
          </a:bodyPr>
          <a:lstStyle/>
          <a:p>
            <a:r>
              <a:rPr lang="en-US" dirty="0">
                <a:solidFill>
                  <a:srgbClr val="FFFFFF"/>
                </a:solidFill>
              </a:rPr>
              <a:t>Youth Suicide by the Numbers</a:t>
            </a:r>
          </a:p>
        </p:txBody>
      </p:sp>
      <p:graphicFrame>
        <p:nvGraphicFramePr>
          <p:cNvPr id="5" name="Content Placeholder 2">
            <a:extLst>
              <a:ext uri="{FF2B5EF4-FFF2-40B4-BE49-F238E27FC236}">
                <a16:creationId xmlns:a16="http://schemas.microsoft.com/office/drawing/2014/main" id="{7834D737-A5CF-4159-4530-29C6A3FCAE3B}"/>
              </a:ext>
            </a:extLst>
          </p:cNvPr>
          <p:cNvGraphicFramePr>
            <a:graphicFrameLocks noGrp="1"/>
          </p:cNvGraphicFramePr>
          <p:nvPr>
            <p:ph idx="1"/>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9419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DAF22B0D-02F7-D2FE-761F-DE225E0B89E1}"/>
              </a:ext>
            </a:extLst>
          </p:cNvPr>
          <p:cNvSpPr>
            <a:spLocks noGrp="1"/>
          </p:cNvSpPr>
          <p:nvPr>
            <p:ph type="title"/>
          </p:nvPr>
        </p:nvSpPr>
        <p:spPr>
          <a:xfrm>
            <a:off x="806043" y="1625856"/>
            <a:ext cx="10579608" cy="1188720"/>
          </a:xfrm>
        </p:spPr>
        <p:txBody>
          <a:bodyPr>
            <a:normAutofit/>
          </a:bodyPr>
          <a:lstStyle/>
          <a:p>
            <a:pPr algn="ctr"/>
            <a:r>
              <a:rPr lang="en-US" sz="4000" dirty="0">
                <a:solidFill>
                  <a:schemeClr val="tx2"/>
                </a:solidFill>
                <a:latin typeface="Charter Roman" panose="02040503050506020203" pitchFamily="18" charset="0"/>
              </a:rPr>
              <a:t>Social Media &amp; Youth Suicide</a:t>
            </a:r>
          </a:p>
        </p:txBody>
      </p:sp>
      <p:grpSp>
        <p:nvGrpSpPr>
          <p:cNvPr id="13" name="Group 12">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14" name="Freeform: Shape 13">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7" name="Freeform: Shape 16">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20" name="Freeform: Shape 19">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5" name="Content Placeholder 2">
            <a:extLst>
              <a:ext uri="{FF2B5EF4-FFF2-40B4-BE49-F238E27FC236}">
                <a16:creationId xmlns:a16="http://schemas.microsoft.com/office/drawing/2014/main" id="{503E58E9-0BDF-AD07-C104-D82047939D88}"/>
              </a:ext>
            </a:extLst>
          </p:cNvPr>
          <p:cNvGraphicFramePr>
            <a:graphicFrameLocks noGrp="1"/>
          </p:cNvGraphicFramePr>
          <p:nvPr>
            <p:ph idx="1"/>
            <p:extLst>
              <p:ext uri="{D42A27DB-BD31-4B8C-83A1-F6EECF244321}">
                <p14:modId xmlns:p14="http://schemas.microsoft.com/office/powerpoint/2010/main" val="509828341"/>
              </p:ext>
            </p:extLst>
          </p:nvPr>
        </p:nvGraphicFramePr>
        <p:xfrm>
          <a:off x="1036320" y="2543633"/>
          <a:ext cx="1011936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9895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14">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124D47-03E4-4243-6D54-7A46E8874A81}"/>
              </a:ext>
            </a:extLst>
          </p:cNvPr>
          <p:cNvSpPr>
            <a:spLocks noGrp="1"/>
          </p:cNvSpPr>
          <p:nvPr>
            <p:ph type="title"/>
          </p:nvPr>
        </p:nvSpPr>
        <p:spPr>
          <a:xfrm>
            <a:off x="3193604" y="3221116"/>
            <a:ext cx="8574267" cy="2751086"/>
          </a:xfrm>
        </p:spPr>
        <p:txBody>
          <a:bodyPr vert="horz" lIns="91440" tIns="45720" rIns="91440" bIns="45720" rtlCol="0" anchor="b">
            <a:normAutofit fontScale="90000"/>
          </a:bodyPr>
          <a:lstStyle/>
          <a:p>
            <a:pPr algn="r"/>
            <a:r>
              <a:rPr lang="en-US" sz="4700" kern="1200" dirty="0">
                <a:solidFill>
                  <a:schemeClr val="tx1"/>
                </a:solidFill>
                <a:latin typeface="+mj-lt"/>
                <a:ea typeface="+mj-ea"/>
                <a:cs typeface="+mj-cs"/>
              </a:rPr>
              <a:t>A risk in OVER-emphasizing bullying</a:t>
            </a:r>
            <a:r>
              <a:rPr lang="en-US" sz="4700" dirty="0"/>
              <a:t> and </a:t>
            </a:r>
            <a:r>
              <a:rPr lang="en-US" sz="4700" kern="1200" dirty="0">
                <a:solidFill>
                  <a:schemeClr val="tx1"/>
                </a:solidFill>
                <a:latin typeface="+mj-lt"/>
                <a:ea typeface="+mj-ea"/>
                <a:cs typeface="+mj-cs"/>
              </a:rPr>
              <a:t>social media is neglecting the role of </a:t>
            </a:r>
            <a:r>
              <a:rPr lang="en-US" sz="5400" kern="1200" dirty="0">
                <a:solidFill>
                  <a:schemeClr val="tx1"/>
                </a:solidFill>
                <a:latin typeface="+mj-lt"/>
                <a:ea typeface="+mj-ea"/>
                <a:cs typeface="+mj-cs"/>
              </a:rPr>
              <a:t>mental illness</a:t>
            </a:r>
            <a:r>
              <a:rPr lang="en-US" sz="4700" kern="1200" dirty="0">
                <a:solidFill>
                  <a:schemeClr val="tx1"/>
                </a:solidFill>
                <a:latin typeface="+mj-lt"/>
                <a:ea typeface="+mj-ea"/>
                <a:cs typeface="+mj-cs"/>
              </a:rPr>
              <a:t>.</a:t>
            </a:r>
            <a:br>
              <a:rPr lang="en-US" sz="4700" kern="1200" dirty="0">
                <a:solidFill>
                  <a:schemeClr val="tx1"/>
                </a:solidFill>
                <a:latin typeface="+mj-lt"/>
                <a:ea typeface="+mj-ea"/>
                <a:cs typeface="+mj-cs"/>
              </a:rPr>
            </a:br>
            <a:r>
              <a:rPr lang="en-US" sz="4700" dirty="0"/>
              <a:t>Youth get clinically depressed.</a:t>
            </a:r>
            <a:endParaRPr lang="en-US" sz="4700" kern="1200" dirty="0">
              <a:solidFill>
                <a:schemeClr val="tx1"/>
              </a:solidFill>
              <a:latin typeface="+mj-lt"/>
              <a:ea typeface="+mj-ea"/>
              <a:cs typeface="+mj-cs"/>
            </a:endParaRPr>
          </a:p>
        </p:txBody>
      </p:sp>
    </p:spTree>
    <p:extLst>
      <p:ext uri="{BB962C8B-B14F-4D97-AF65-F5344CB8AC3E}">
        <p14:creationId xmlns:p14="http://schemas.microsoft.com/office/powerpoint/2010/main" val="153400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latin typeface="Charter Roman" panose="02040503050506020203" pitchFamily="18" charset="0"/>
              </a:rPr>
              <a:t>Risk Factors in Youth</a:t>
            </a:r>
          </a:p>
        </p:txBody>
      </p:sp>
      <p:sp>
        <p:nvSpPr>
          <p:cNvPr id="3" name="Content Placeholder 2"/>
          <p:cNvSpPr>
            <a:spLocks noGrp="1"/>
          </p:cNvSpPr>
          <p:nvPr>
            <p:ph idx="1"/>
          </p:nvPr>
        </p:nvSpPr>
        <p:spPr/>
        <p:txBody>
          <a:bodyPr>
            <a:normAutofit fontScale="85000" lnSpcReduction="10000"/>
          </a:bodyPr>
          <a:lstStyle/>
          <a:p>
            <a:pPr>
              <a:defRPr sz="2000"/>
            </a:pPr>
            <a:r>
              <a:rPr lang="en-US" sz="5400" dirty="0">
                <a:latin typeface="Charter Roman" panose="02040503050506020203" pitchFamily="18" charset="0"/>
              </a:rPr>
              <a:t>Prior attempt; mood/anxiety disorders</a:t>
            </a:r>
          </a:p>
          <a:p>
            <a:pPr>
              <a:defRPr sz="2000"/>
            </a:pPr>
            <a:r>
              <a:rPr lang="en-US" sz="5400" dirty="0">
                <a:latin typeface="Charter Roman" panose="02040503050506020203" pitchFamily="18" charset="0"/>
              </a:rPr>
              <a:t>Substance use, trauma, accumulating Adverse Childhood Events (ACEs), bullying, family conflict</a:t>
            </a:r>
          </a:p>
          <a:p>
            <a:pPr>
              <a:defRPr sz="2000"/>
            </a:pPr>
            <a:r>
              <a:rPr lang="en-US" sz="5400" dirty="0">
                <a:latin typeface="Charter Roman" panose="02040503050506020203" pitchFamily="18" charset="0"/>
              </a:rPr>
              <a:t>Sleep deprivation, access to lethal means</a:t>
            </a:r>
          </a:p>
          <a:p>
            <a:pPr marL="0" indent="0">
              <a:buNone/>
            </a:pPr>
            <a:endParaRPr sz="5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2142566" y="365919"/>
            <a:ext cx="4790735" cy="523220"/>
          </a:xfrm>
          <a:prstGeom prst="rect">
            <a:avLst/>
          </a:prstGeom>
          <a:noFill/>
        </p:spPr>
        <p:txBody>
          <a:bodyPr wrap="none">
            <a:spAutoFit/>
          </a:bodyPr>
          <a:lstStyle/>
          <a:p>
            <a:pPr>
              <a:defRPr sz="2800" b="1"/>
            </a:pPr>
            <a:r>
              <a:rPr sz="2800"/>
              <a:t>Overall vs Youth Demographics</a:t>
            </a:r>
          </a:p>
        </p:txBody>
      </p:sp>
      <p:graphicFrame>
        <p:nvGraphicFramePr>
          <p:cNvPr id="4" name="Table 3"/>
          <p:cNvGraphicFramePr>
            <a:graphicFrameLocks noGrp="1"/>
          </p:cNvGraphicFramePr>
          <p:nvPr>
            <p:extLst>
              <p:ext uri="{D42A27DB-BD31-4B8C-83A1-F6EECF244321}">
                <p14:modId xmlns:p14="http://schemas.microsoft.com/office/powerpoint/2010/main" val="441733945"/>
              </p:ext>
            </p:extLst>
          </p:nvPr>
        </p:nvGraphicFramePr>
        <p:xfrm>
          <a:off x="756550" y="1569308"/>
          <a:ext cx="8807580" cy="3511790"/>
        </p:xfrm>
        <a:graphic>
          <a:graphicData uri="http://schemas.openxmlformats.org/drawingml/2006/table">
            <a:tbl>
              <a:tblPr firstRow="1" bandRow="1">
                <a:tableStyleId>{5C22544A-7EE6-4342-B048-85BDC9FD1C3A}</a:tableStyleId>
              </a:tblPr>
              <a:tblGrid>
                <a:gridCol w="2935860">
                  <a:extLst>
                    <a:ext uri="{9D8B030D-6E8A-4147-A177-3AD203B41FA5}">
                      <a16:colId xmlns:a16="http://schemas.microsoft.com/office/drawing/2014/main" val="20000"/>
                    </a:ext>
                  </a:extLst>
                </a:gridCol>
                <a:gridCol w="2935860">
                  <a:extLst>
                    <a:ext uri="{9D8B030D-6E8A-4147-A177-3AD203B41FA5}">
                      <a16:colId xmlns:a16="http://schemas.microsoft.com/office/drawing/2014/main" val="20001"/>
                    </a:ext>
                  </a:extLst>
                </a:gridCol>
                <a:gridCol w="2935860">
                  <a:extLst>
                    <a:ext uri="{9D8B030D-6E8A-4147-A177-3AD203B41FA5}">
                      <a16:colId xmlns:a16="http://schemas.microsoft.com/office/drawing/2014/main" val="20002"/>
                    </a:ext>
                  </a:extLst>
                </a:gridCol>
              </a:tblGrid>
              <a:tr h="798134">
                <a:tc>
                  <a:txBody>
                    <a:bodyPr/>
                    <a:lstStyle/>
                    <a:p>
                      <a:endParaRPr/>
                    </a:p>
                  </a:txBody>
                  <a:tcPr/>
                </a:tc>
                <a:tc>
                  <a:txBody>
                    <a:bodyPr/>
                    <a:lstStyle/>
                    <a:p>
                      <a:r>
                        <a:t>Overall Population</a:t>
                      </a:r>
                    </a:p>
                  </a:txBody>
                  <a:tcPr/>
                </a:tc>
                <a:tc>
                  <a:txBody>
                    <a:bodyPr/>
                    <a:lstStyle/>
                    <a:p>
                      <a:r>
                        <a:t>Youth</a:t>
                      </a:r>
                    </a:p>
                  </a:txBody>
                  <a:tcPr/>
                </a:tc>
                <a:extLst>
                  <a:ext uri="{0D108BD9-81ED-4DB2-BD59-A6C34878D82A}">
                    <a16:rowId xmlns:a16="http://schemas.microsoft.com/office/drawing/2014/main" val="10000"/>
                  </a:ext>
                </a:extLst>
              </a:tr>
              <a:tr h="957761">
                <a:tc>
                  <a:txBody>
                    <a:bodyPr/>
                    <a:lstStyle/>
                    <a:p>
                      <a:r>
                        <a:rPr sz="2400" dirty="0"/>
                        <a:t>Sex</a:t>
                      </a:r>
                    </a:p>
                  </a:txBody>
                  <a:tcPr/>
                </a:tc>
                <a:tc>
                  <a:txBody>
                    <a:bodyPr/>
                    <a:lstStyle/>
                    <a:p>
                      <a:r>
                        <a:rPr sz="2400"/>
                        <a:t>Men &gt;&gt; Women</a:t>
                      </a:r>
                    </a:p>
                  </a:txBody>
                  <a:tcPr/>
                </a:tc>
                <a:tc>
                  <a:txBody>
                    <a:bodyPr/>
                    <a:lstStyle/>
                    <a:p>
                      <a:r>
                        <a:rPr sz="2400" dirty="0"/>
                        <a:t>Boys &gt; Girls (</a:t>
                      </a:r>
                      <a:r>
                        <a:rPr lang="en-US" sz="2400" dirty="0"/>
                        <a:t>but a more narrow gap</a:t>
                      </a:r>
                      <a:r>
                        <a:rPr sz="2400" dirty="0"/>
                        <a:t>)</a:t>
                      </a:r>
                    </a:p>
                  </a:txBody>
                  <a:tcPr/>
                </a:tc>
                <a:extLst>
                  <a:ext uri="{0D108BD9-81ED-4DB2-BD59-A6C34878D82A}">
                    <a16:rowId xmlns:a16="http://schemas.microsoft.com/office/drawing/2014/main" val="10001"/>
                  </a:ext>
                </a:extLst>
              </a:tr>
              <a:tr h="798134">
                <a:tc>
                  <a:txBody>
                    <a:bodyPr/>
                    <a:lstStyle/>
                    <a:p>
                      <a:r>
                        <a:rPr sz="2400"/>
                        <a:t>Age</a:t>
                      </a:r>
                    </a:p>
                  </a:txBody>
                  <a:tcPr/>
                </a:tc>
                <a:tc>
                  <a:txBody>
                    <a:bodyPr/>
                    <a:lstStyle/>
                    <a:p>
                      <a:r>
                        <a:rPr sz="2400"/>
                        <a:t>Older &gt;&gt; Younger</a:t>
                      </a:r>
                    </a:p>
                  </a:txBody>
                  <a:tcPr/>
                </a:tc>
                <a:tc>
                  <a:txBody>
                    <a:bodyPr/>
                    <a:lstStyle/>
                    <a:p>
                      <a:r>
                        <a:rPr sz="2400"/>
                        <a:t>Teens &gt; Children</a:t>
                      </a:r>
                    </a:p>
                  </a:txBody>
                  <a:tcPr/>
                </a:tc>
                <a:extLst>
                  <a:ext uri="{0D108BD9-81ED-4DB2-BD59-A6C34878D82A}">
                    <a16:rowId xmlns:a16="http://schemas.microsoft.com/office/drawing/2014/main" val="10002"/>
                  </a:ext>
                </a:extLst>
              </a:tr>
              <a:tr h="957761">
                <a:tc>
                  <a:txBody>
                    <a:bodyPr/>
                    <a:lstStyle/>
                    <a:p>
                      <a:r>
                        <a:rPr sz="2400"/>
                        <a:t>Race/Ethnicity</a:t>
                      </a:r>
                    </a:p>
                  </a:txBody>
                  <a:tcPr/>
                </a:tc>
                <a:tc>
                  <a:txBody>
                    <a:bodyPr/>
                    <a:lstStyle/>
                    <a:p>
                      <a:r>
                        <a:rPr sz="2400"/>
                        <a:t>White &gt; Black</a:t>
                      </a:r>
                    </a:p>
                  </a:txBody>
                  <a:tcPr/>
                </a:tc>
                <a:tc>
                  <a:txBody>
                    <a:bodyPr/>
                    <a:lstStyle/>
                    <a:p>
                      <a:r>
                        <a:rPr sz="2400" dirty="0"/>
                        <a:t>AI/AN highest, Black youth rising</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5000" y="640823"/>
            <a:ext cx="3418659" cy="5583148"/>
          </a:xfrm>
        </p:spPr>
        <p:txBody>
          <a:bodyPr anchor="ctr">
            <a:normAutofit/>
          </a:bodyPr>
          <a:lstStyle/>
          <a:p>
            <a:r>
              <a:rPr lang="en-US" sz="5400"/>
              <a:t>Protective Factors</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CD6B8D0-710E-70B2-07A5-214C6DA914B7}"/>
              </a:ext>
            </a:extLst>
          </p:cNvPr>
          <p:cNvGraphicFramePr>
            <a:graphicFrameLocks noGrp="1"/>
          </p:cNvGraphicFramePr>
          <p:nvPr>
            <p:ph idx="1"/>
            <p:extLst>
              <p:ext uri="{D42A27DB-BD31-4B8C-83A1-F6EECF244321}">
                <p14:modId xmlns:p14="http://schemas.microsoft.com/office/powerpoint/2010/main" val="22126435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rtistic close-up of the dandelion head with fuzzy overblown hair">
            <a:extLst>
              <a:ext uri="{FF2B5EF4-FFF2-40B4-BE49-F238E27FC236}">
                <a16:creationId xmlns:a16="http://schemas.microsoft.com/office/drawing/2014/main" id="{95C32A1F-4F48-64F1-BDC4-AB9B542A49D9}"/>
              </a:ext>
            </a:extLst>
          </p:cNvPr>
          <p:cNvPicPr>
            <a:picLocks noChangeAspect="1"/>
          </p:cNvPicPr>
          <p:nvPr/>
        </p:nvPicPr>
        <p:blipFill>
          <a:blip r:embed="rId2"/>
          <a:srcRect/>
          <a:stretch>
            <a:fillRect/>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4FFEE-6A9E-14B9-E95D-241198972CCA}"/>
              </a:ext>
            </a:extLst>
          </p:cNvPr>
          <p:cNvSpPr>
            <a:spLocks noGrp="1"/>
          </p:cNvSpPr>
          <p:nvPr>
            <p:ph type="title"/>
          </p:nvPr>
        </p:nvSpPr>
        <p:spPr>
          <a:xfrm>
            <a:off x="3272070" y="2846328"/>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A SENSE OF </a:t>
            </a:r>
            <a:r>
              <a:rPr lang="en-US" sz="5200" i="1" dirty="0">
                <a:solidFill>
                  <a:srgbClr val="FFFFFF"/>
                </a:solidFill>
              </a:rPr>
              <a:t>BELONGING</a:t>
            </a:r>
          </a:p>
        </p:txBody>
      </p:sp>
    </p:spTree>
    <p:extLst>
      <p:ext uri="{BB962C8B-B14F-4D97-AF65-F5344CB8AC3E}">
        <p14:creationId xmlns:p14="http://schemas.microsoft.com/office/powerpoint/2010/main" val="264906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1792" y="1161288"/>
            <a:ext cx="3602736" cy="4526280"/>
          </a:xfrm>
        </p:spPr>
        <p:txBody>
          <a:bodyPr>
            <a:normAutofit/>
          </a:bodyPr>
          <a:lstStyle/>
          <a:p>
            <a:r>
              <a:rPr lang="en-US" sz="4000" dirty="0">
                <a:latin typeface="Charter Roman" panose="02040503050506020203" pitchFamily="18" charset="0"/>
              </a:rPr>
              <a:t>Acute Warning Signs</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62114BA-8CB6-E4D4-EB13-0BE45528C717}"/>
              </a:ext>
            </a:extLst>
          </p:cNvPr>
          <p:cNvGraphicFramePr>
            <a:graphicFrameLocks noGrp="1"/>
          </p:cNvGraphicFramePr>
          <p:nvPr>
            <p:ph idx="1"/>
            <p:extLst>
              <p:ext uri="{D42A27DB-BD31-4B8C-83A1-F6EECF244321}">
                <p14:modId xmlns:p14="http://schemas.microsoft.com/office/powerpoint/2010/main" val="1777936706"/>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71597" y="348865"/>
            <a:ext cx="10044023" cy="877729"/>
          </a:xfrm>
        </p:spPr>
        <p:txBody>
          <a:bodyPr anchor="ctr">
            <a:normAutofit/>
          </a:bodyPr>
          <a:lstStyle/>
          <a:p>
            <a:r>
              <a:rPr lang="en-US" sz="4000">
                <a:solidFill>
                  <a:srgbClr val="FFFFFF"/>
                </a:solidFill>
              </a:rPr>
              <a:t>Screening &amp; Documentation</a:t>
            </a:r>
          </a:p>
        </p:txBody>
      </p:sp>
      <p:graphicFrame>
        <p:nvGraphicFramePr>
          <p:cNvPr id="5" name="Content Placeholder 2">
            <a:extLst>
              <a:ext uri="{FF2B5EF4-FFF2-40B4-BE49-F238E27FC236}">
                <a16:creationId xmlns:a16="http://schemas.microsoft.com/office/drawing/2014/main" id="{9C888B6C-53B6-711D-23B3-DA59DE46F2CC}"/>
              </a:ext>
            </a:extLst>
          </p:cNvPr>
          <p:cNvGraphicFramePr>
            <a:graphicFrameLocks noGrp="1"/>
          </p:cNvGraphicFramePr>
          <p:nvPr>
            <p:ph idx="1"/>
            <p:extLst>
              <p:ext uri="{D42A27DB-BD31-4B8C-83A1-F6EECF244321}">
                <p14:modId xmlns:p14="http://schemas.microsoft.com/office/powerpoint/2010/main" val="172615533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9A604-0E94-486E-ED60-A00AF970447E}"/>
              </a:ext>
            </a:extLst>
          </p:cNvPr>
          <p:cNvSpPr>
            <a:spLocks noGrp="1"/>
          </p:cNvSpPr>
          <p:nvPr>
            <p:ph type="title"/>
          </p:nvPr>
        </p:nvSpPr>
        <p:spPr/>
        <p:txBody>
          <a:bodyPr/>
          <a:lstStyle/>
          <a:p>
            <a:r>
              <a:rPr lang="en-US" dirty="0">
                <a:latin typeface="Charter Roman" panose="02040503050506020203" pitchFamily="18" charset="0"/>
              </a:rPr>
              <a:t>Immediate Triage Steps</a:t>
            </a:r>
          </a:p>
        </p:txBody>
      </p:sp>
      <p:sp>
        <p:nvSpPr>
          <p:cNvPr id="3" name="Content Placeholder 2">
            <a:extLst>
              <a:ext uri="{FF2B5EF4-FFF2-40B4-BE49-F238E27FC236}">
                <a16:creationId xmlns:a16="http://schemas.microsoft.com/office/drawing/2014/main" id="{25F7BFCA-0310-54D7-8564-5F70AE76DC9A}"/>
              </a:ext>
            </a:extLst>
          </p:cNvPr>
          <p:cNvSpPr>
            <a:spLocks noGrp="1"/>
          </p:cNvSpPr>
          <p:nvPr>
            <p:ph idx="1"/>
          </p:nvPr>
        </p:nvSpPr>
        <p:spPr/>
        <p:txBody>
          <a:bodyPr>
            <a:normAutofit/>
          </a:bodyPr>
          <a:lstStyle/>
          <a:p>
            <a:r>
              <a:rPr lang="en-US" sz="3200" dirty="0">
                <a:latin typeface="Charter Roman" panose="02040503050506020203" pitchFamily="18" charset="0"/>
              </a:rPr>
              <a:t> Ask directly: 'Are you thinking about killing yourself?’ </a:t>
            </a:r>
          </a:p>
          <a:p>
            <a:r>
              <a:rPr lang="en-US" sz="3200" dirty="0">
                <a:latin typeface="Charter Roman" panose="02040503050506020203" pitchFamily="18" charset="0"/>
              </a:rPr>
              <a:t>Assess immediacy: plan, means, intent, past attempts. </a:t>
            </a:r>
          </a:p>
          <a:p>
            <a:r>
              <a:rPr lang="en-US" sz="3200" dirty="0">
                <a:latin typeface="Charter Roman" panose="02040503050506020203" pitchFamily="18" charset="0"/>
              </a:rPr>
              <a:t>Screen with brief validated tool (ASQ, C-SSRS). </a:t>
            </a:r>
          </a:p>
          <a:p>
            <a:r>
              <a:rPr lang="en-US" sz="3200" dirty="0">
                <a:latin typeface="Charter Roman" panose="02040503050506020203" pitchFamily="18" charset="0"/>
              </a:rPr>
              <a:t>Evaluate impairment: sleep, substance use, agitation, hopelessness. </a:t>
            </a:r>
          </a:p>
          <a:p>
            <a:r>
              <a:rPr lang="en-US" sz="3200" dirty="0">
                <a:latin typeface="Charter Roman" panose="02040503050506020203" pitchFamily="18" charset="0"/>
              </a:rPr>
              <a:t>If imminent risk: constant supervision, remove means, call 911</a:t>
            </a:r>
          </a:p>
        </p:txBody>
      </p:sp>
    </p:spTree>
    <p:extLst>
      <p:ext uri="{BB962C8B-B14F-4D97-AF65-F5344CB8AC3E}">
        <p14:creationId xmlns:p14="http://schemas.microsoft.com/office/powerpoint/2010/main" val="1844872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2EF38A-E2F2-6E1D-7370-B40D75824C28}"/>
              </a:ext>
            </a:extLst>
          </p:cNvPr>
          <p:cNvSpPr>
            <a:spLocks noGrp="1"/>
          </p:cNvSpPr>
          <p:nvPr>
            <p:ph sz="half" idx="1"/>
          </p:nvPr>
        </p:nvSpPr>
        <p:spPr/>
        <p:txBody>
          <a:bodyPr>
            <a:normAutofit/>
          </a:bodyPr>
          <a:lstStyle/>
          <a:p>
            <a:r>
              <a:rPr lang="en-US" sz="4400" dirty="0"/>
              <a:t>ASQ-ASK SUICIDE QUESTIONS</a:t>
            </a:r>
          </a:p>
          <a:p>
            <a:r>
              <a:rPr lang="en-US" sz="4400" dirty="0"/>
              <a:t>QUICK SCREENING</a:t>
            </a:r>
          </a:p>
        </p:txBody>
      </p:sp>
      <p:sp>
        <p:nvSpPr>
          <p:cNvPr id="4" name="Content Placeholder 3">
            <a:extLst>
              <a:ext uri="{FF2B5EF4-FFF2-40B4-BE49-F238E27FC236}">
                <a16:creationId xmlns:a16="http://schemas.microsoft.com/office/drawing/2014/main" id="{E3892771-EF87-A55B-8184-165FFA469D3E}"/>
              </a:ext>
            </a:extLst>
          </p:cNvPr>
          <p:cNvSpPr>
            <a:spLocks noGrp="1"/>
          </p:cNvSpPr>
          <p:nvPr>
            <p:ph sz="half" idx="2"/>
          </p:nvPr>
        </p:nvSpPr>
        <p:spPr/>
        <p:txBody>
          <a:bodyPr>
            <a:normAutofit/>
          </a:bodyPr>
          <a:lstStyle/>
          <a:p>
            <a:r>
              <a:rPr lang="en-US" sz="3600" dirty="0"/>
              <a:t>C-SSRS: THE COLUMBIA PROTOCOLS</a:t>
            </a:r>
          </a:p>
          <a:p>
            <a:r>
              <a:rPr lang="en-US" sz="3600" dirty="0"/>
              <a:t>STRUCTURED ASSESSMENT WITH RISK SEVERITY</a:t>
            </a:r>
          </a:p>
        </p:txBody>
      </p:sp>
      <p:sp>
        <p:nvSpPr>
          <p:cNvPr id="5" name="Rectangle 1">
            <a:extLst>
              <a:ext uri="{FF2B5EF4-FFF2-40B4-BE49-F238E27FC236}">
                <a16:creationId xmlns:a16="http://schemas.microsoft.com/office/drawing/2014/main" id="{F8D1E670-56BF-4D34-891B-31A806B6EC97}"/>
              </a:ext>
            </a:extLst>
          </p:cNvPr>
          <p:cNvSpPr>
            <a:spLocks noGrp="1" noChangeArrowheads="1"/>
          </p:cNvSpPr>
          <p:nvPr>
            <p:ph type="title"/>
          </p:nvPr>
        </p:nvSpPr>
        <p:spPr bwMode="auto">
          <a:xfrm>
            <a:off x="838201" y="550854"/>
            <a:ext cx="957854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2800" b="1" dirty="0">
                <a:latin typeface="Arial" panose="020B0604020202020204" pitchFamily="34" charset="0"/>
              </a:rPr>
              <a:t>TWO WELL-ESTABLISHED SUICIDE ASSESSMENT INSTRUMENTS</a:t>
            </a:r>
            <a:endParaRPr kumimoji="0" lang="en-US" altLang="en-US"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28487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000" dirty="0">
                <a:solidFill>
                  <a:srgbClr val="FFFFFF"/>
                </a:solidFill>
              </a:rPr>
              <a:t>School-Based Prevention</a:t>
            </a:r>
          </a:p>
        </p:txBody>
      </p:sp>
      <p:graphicFrame>
        <p:nvGraphicFramePr>
          <p:cNvPr id="5" name="Content Placeholder 2">
            <a:extLst>
              <a:ext uri="{FF2B5EF4-FFF2-40B4-BE49-F238E27FC236}">
                <a16:creationId xmlns:a16="http://schemas.microsoft.com/office/drawing/2014/main" id="{1E935F2A-A69B-789B-49B2-AC451683391F}"/>
              </a:ext>
            </a:extLst>
          </p:cNvPr>
          <p:cNvGraphicFramePr>
            <a:graphicFrameLocks noGrp="1"/>
          </p:cNvGraphicFramePr>
          <p:nvPr>
            <p:ph idx="1"/>
            <p:extLst>
              <p:ext uri="{D42A27DB-BD31-4B8C-83A1-F6EECF244321}">
                <p14:modId xmlns:p14="http://schemas.microsoft.com/office/powerpoint/2010/main" val="373066257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6478" y="1683756"/>
            <a:ext cx="3115265" cy="2396359"/>
          </a:xfrm>
        </p:spPr>
        <p:txBody>
          <a:bodyPr anchor="b">
            <a:normAutofit/>
          </a:bodyPr>
          <a:lstStyle/>
          <a:p>
            <a:pPr algn="r"/>
            <a:r>
              <a:rPr lang="en-US" sz="4800" dirty="0">
                <a:solidFill>
                  <a:srgbClr val="FFFFFF"/>
                </a:solidFill>
              </a:rPr>
              <a:t>Legal &amp; Ethical Essentials</a:t>
            </a:r>
          </a:p>
        </p:txBody>
      </p:sp>
      <p:graphicFrame>
        <p:nvGraphicFramePr>
          <p:cNvPr id="5" name="Content Placeholder 2">
            <a:extLst>
              <a:ext uri="{FF2B5EF4-FFF2-40B4-BE49-F238E27FC236}">
                <a16:creationId xmlns:a16="http://schemas.microsoft.com/office/drawing/2014/main" id="{B9E254AB-34D1-4DA5-CCD2-6D29932B414C}"/>
              </a:ext>
            </a:extLst>
          </p:cNvPr>
          <p:cNvGraphicFramePr>
            <a:graphicFrameLocks noGrp="1"/>
          </p:cNvGraphicFramePr>
          <p:nvPr>
            <p:ph idx="1"/>
            <p:extLst>
              <p:ext uri="{D42A27DB-BD31-4B8C-83A1-F6EECF244321}">
                <p14:modId xmlns:p14="http://schemas.microsoft.com/office/powerpoint/2010/main" val="184424174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2E62FE-ABB0-8F84-555B-BA5BAB2F34A4}"/>
              </a:ext>
            </a:extLst>
          </p:cNvPr>
          <p:cNvSpPr>
            <a:spLocks noGrp="1"/>
          </p:cNvSpPr>
          <p:nvPr>
            <p:ph type="title"/>
          </p:nvPr>
        </p:nvSpPr>
        <p:spPr>
          <a:xfrm>
            <a:off x="1043631" y="809898"/>
            <a:ext cx="10173010" cy="1554480"/>
          </a:xfrm>
        </p:spPr>
        <p:txBody>
          <a:bodyPr anchor="ctr">
            <a:normAutofit/>
          </a:bodyPr>
          <a:lstStyle/>
          <a:p>
            <a:r>
              <a:rPr lang="en-US" sz="4800" dirty="0"/>
              <a:t>Avoid</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90AAF45-9F10-DC23-E917-C269FA93A070}"/>
              </a:ext>
            </a:extLst>
          </p:cNvPr>
          <p:cNvGraphicFramePr>
            <a:graphicFrameLocks noGrp="1"/>
          </p:cNvGraphicFramePr>
          <p:nvPr>
            <p:ph idx="1"/>
            <p:extLst>
              <p:ext uri="{D42A27DB-BD31-4B8C-83A1-F6EECF244321}">
                <p14:modId xmlns:p14="http://schemas.microsoft.com/office/powerpoint/2010/main" val="534074955"/>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8459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BB1BECF8-254F-A003-FDE9-84D54AC918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6076"/>
          <a:stretch>
            <a:fillRect/>
          </a:stretch>
        </p:blipFill>
        <p:spPr bwMode="auto">
          <a:xfrm>
            <a:off x="869964" y="10"/>
            <a:ext cx="4855591" cy="6857990"/>
          </a:xfrm>
          <a:custGeom>
            <a:avLst/>
            <a:gdLst/>
            <a:ahLst/>
            <a:cxnLst/>
            <a:rect l="l" t="t" r="r" b="b"/>
            <a:pathLst>
              <a:path w="4636517" h="6858000">
                <a:moveTo>
                  <a:pt x="0" y="0"/>
                </a:moveTo>
                <a:lnTo>
                  <a:pt x="4636517" y="0"/>
                </a:lnTo>
                <a:lnTo>
                  <a:pt x="463651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2057"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053" name="Picture 5">
            <a:extLst>
              <a:ext uri="{FF2B5EF4-FFF2-40B4-BE49-F238E27FC236}">
                <a16:creationId xmlns:a16="http://schemas.microsoft.com/office/drawing/2014/main" id="{45B615C8-5D52-3598-811F-E6C0217FD3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7843" y="0"/>
            <a:ext cx="4573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594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26D-2DAF-BA0B-C163-D827F132434E}"/>
              </a:ext>
            </a:extLst>
          </p:cNvPr>
          <p:cNvSpPr>
            <a:spLocks noGrp="1"/>
          </p:cNvSpPr>
          <p:nvPr>
            <p:ph type="title"/>
          </p:nvPr>
        </p:nvSpPr>
        <p:spPr/>
        <p:txBody>
          <a:bodyPr/>
          <a:lstStyle/>
          <a:p>
            <a:endParaRPr lang="en-US"/>
          </a:p>
        </p:txBody>
      </p:sp>
      <p:pic>
        <p:nvPicPr>
          <p:cNvPr id="3074" name="Picture 2">
            <a:extLst>
              <a:ext uri="{FF2B5EF4-FFF2-40B4-BE49-F238E27FC236}">
                <a16:creationId xmlns:a16="http://schemas.microsoft.com/office/drawing/2014/main" id="{420635BF-FF8D-45AC-9571-FC082BFB2C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53497" y="304982"/>
            <a:ext cx="3905022" cy="6248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89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lang="en-US" sz="4000" dirty="0">
                <a:solidFill>
                  <a:srgbClr val="FFFFFF"/>
                </a:solidFill>
              </a:rPr>
              <a:t>We should always have in place…</a:t>
            </a:r>
          </a:p>
        </p:txBody>
      </p:sp>
      <p:graphicFrame>
        <p:nvGraphicFramePr>
          <p:cNvPr id="5" name="Content Placeholder 2">
            <a:extLst>
              <a:ext uri="{FF2B5EF4-FFF2-40B4-BE49-F238E27FC236}">
                <a16:creationId xmlns:a16="http://schemas.microsoft.com/office/drawing/2014/main" id="{52F77BF5-A1E9-3CA9-5DBB-66D4848885EE}"/>
              </a:ext>
            </a:extLst>
          </p:cNvPr>
          <p:cNvGraphicFramePr>
            <a:graphicFrameLocks noGrp="1"/>
          </p:cNvGraphicFramePr>
          <p:nvPr>
            <p:ph idx="1"/>
            <p:extLst>
              <p:ext uri="{D42A27DB-BD31-4B8C-83A1-F6EECF244321}">
                <p14:modId xmlns:p14="http://schemas.microsoft.com/office/powerpoint/2010/main" val="24211887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55E4-EE90-BBBC-836D-0FCD38A7AA59}"/>
              </a:ext>
            </a:extLst>
          </p:cNvPr>
          <p:cNvSpPr>
            <a:spLocks noGrp="1"/>
          </p:cNvSpPr>
          <p:nvPr>
            <p:ph type="title"/>
          </p:nvPr>
        </p:nvSpPr>
        <p:spPr/>
        <p:txBody>
          <a:bodyPr>
            <a:normAutofit/>
          </a:bodyPr>
          <a:lstStyle/>
          <a:p>
            <a:r>
              <a:rPr lang="en-US" sz="6000" dirty="0"/>
              <a:t>Asking about suicide: “The Gap”</a:t>
            </a:r>
          </a:p>
        </p:txBody>
      </p:sp>
      <p:sp>
        <p:nvSpPr>
          <p:cNvPr id="3" name="Content Placeholder 2">
            <a:extLst>
              <a:ext uri="{FF2B5EF4-FFF2-40B4-BE49-F238E27FC236}">
                <a16:creationId xmlns:a16="http://schemas.microsoft.com/office/drawing/2014/main" id="{0FDFE6AC-4C07-500F-C702-711E307097AB}"/>
              </a:ext>
            </a:extLst>
          </p:cNvPr>
          <p:cNvSpPr>
            <a:spLocks noGrp="1"/>
          </p:cNvSpPr>
          <p:nvPr>
            <p:ph idx="1"/>
          </p:nvPr>
        </p:nvSpPr>
        <p:spPr/>
        <p:txBody>
          <a:bodyPr>
            <a:normAutofit/>
          </a:bodyPr>
          <a:lstStyle/>
          <a:p>
            <a:pPr marL="0" indent="0">
              <a:buNone/>
            </a:pPr>
            <a:r>
              <a:rPr lang="en-US" sz="4000" dirty="0"/>
              <a:t>Research: When students &amp; staff are trained to ask about suicide</a:t>
            </a:r>
          </a:p>
          <a:p>
            <a:pPr lvl="1"/>
            <a:r>
              <a:rPr lang="en-US" sz="3600" dirty="0"/>
              <a:t>They gain the knowledge of the importance and how to do it.</a:t>
            </a:r>
          </a:p>
          <a:p>
            <a:pPr lvl="1"/>
            <a:r>
              <a:rPr lang="en-US" sz="3600" dirty="0"/>
              <a:t>They say they </a:t>
            </a:r>
            <a:r>
              <a:rPr lang="en-US" sz="3600" i="1" dirty="0"/>
              <a:t>would</a:t>
            </a:r>
            <a:r>
              <a:rPr lang="en-US" sz="3600" dirty="0"/>
              <a:t> do it</a:t>
            </a:r>
          </a:p>
          <a:p>
            <a:pPr lvl="1"/>
            <a:r>
              <a:rPr lang="en-US" sz="3600" dirty="0"/>
              <a:t>They don’t do it.</a:t>
            </a:r>
          </a:p>
        </p:txBody>
      </p:sp>
    </p:spTree>
    <p:extLst>
      <p:ext uri="{BB962C8B-B14F-4D97-AF65-F5344CB8AC3E}">
        <p14:creationId xmlns:p14="http://schemas.microsoft.com/office/powerpoint/2010/main" val="1539803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FCB617-9638-6798-7898-B0F04D6899F6}"/>
              </a:ext>
            </a:extLst>
          </p:cNvPr>
          <p:cNvSpPr>
            <a:spLocks noGrp="1"/>
          </p:cNvSpPr>
          <p:nvPr>
            <p:ph type="title"/>
          </p:nvPr>
        </p:nvSpPr>
        <p:spPr>
          <a:xfrm>
            <a:off x="1171074" y="1396686"/>
            <a:ext cx="3240506" cy="4064628"/>
          </a:xfrm>
        </p:spPr>
        <p:txBody>
          <a:bodyPr>
            <a:normAutofit/>
          </a:bodyPr>
          <a:lstStyle/>
          <a:p>
            <a:r>
              <a:rPr lang="en-US">
                <a:solidFill>
                  <a:srgbClr val="FFFFFF"/>
                </a:solidFill>
              </a:rPr>
              <a:t>Suggestion</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0B3E9C6-9BA2-85B6-31C3-4FA498D01724}"/>
              </a:ext>
            </a:extLst>
          </p:cNvPr>
          <p:cNvSpPr>
            <a:spLocks noGrp="1"/>
          </p:cNvSpPr>
          <p:nvPr>
            <p:ph idx="1"/>
          </p:nvPr>
        </p:nvSpPr>
        <p:spPr>
          <a:xfrm>
            <a:off x="5595268" y="2435097"/>
            <a:ext cx="5536397" cy="3935281"/>
          </a:xfrm>
        </p:spPr>
        <p:txBody>
          <a:bodyPr>
            <a:normAutofit/>
          </a:bodyPr>
          <a:lstStyle/>
          <a:p>
            <a:pPr marL="0" indent="0">
              <a:buNone/>
            </a:pPr>
            <a:r>
              <a:rPr lang="en-US" sz="4400" dirty="0"/>
              <a:t>Training staff (and students?) on the power of the caring encounter</a:t>
            </a:r>
          </a:p>
        </p:txBody>
      </p:sp>
    </p:spTree>
    <p:extLst>
      <p:ext uri="{BB962C8B-B14F-4D97-AF65-F5344CB8AC3E}">
        <p14:creationId xmlns:p14="http://schemas.microsoft.com/office/powerpoint/2010/main" val="111006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4F2BE-72CB-0A9B-F00A-A7A1EC2D5B4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2408770-1E21-120F-1690-8B7F24881A02}"/>
              </a:ext>
            </a:extLst>
          </p:cNvPr>
          <p:cNvSpPr>
            <a:spLocks noGrp="1"/>
          </p:cNvSpPr>
          <p:nvPr/>
        </p:nvSpPr>
        <p:spPr>
          <a:xfrm>
            <a:off x="609600" y="438150"/>
            <a:ext cx="10972800" cy="762000"/>
          </a:xfrm>
          <a:prstGeom prst="rect">
            <a:avLst/>
          </a:prstGeom>
          <a:noFill/>
          <a:ln w="0">
            <a:noFill/>
          </a:ln>
        </p:spPr>
        <p:txBody>
          <a:bodyPr>
            <a:noAutofit/>
          </a:bodyPr>
          <a:lstStyle/>
          <a:p>
            <a:pPr>
              <a:defRPr sz="3450" b="1">
                <a:solidFill>
                  <a:srgbClr val="202020"/>
                </a:solidFill>
                <a:latin typeface="Arial"/>
                <a:ea typeface="Arial"/>
                <a:cs typeface="Arial"/>
              </a:defRPr>
            </a:pPr>
            <a:r>
              <a:rPr sz="3450" b="1">
                <a:solidFill>
                  <a:srgbClr val="202020"/>
                </a:solidFill>
                <a:latin typeface="Arial"/>
                <a:ea typeface="Arial"/>
                <a:cs typeface="Arial"/>
              </a:rPr>
              <a:t>Suicide Crisis Syndrome (SCS)</a:t>
            </a:r>
          </a:p>
        </p:txBody>
      </p:sp>
      <p:sp>
        <p:nvSpPr>
          <p:cNvPr id="5" name="Rectangle 4">
            <a:extLst>
              <a:ext uri="{FF2B5EF4-FFF2-40B4-BE49-F238E27FC236}">
                <a16:creationId xmlns:a16="http://schemas.microsoft.com/office/drawing/2014/main" id="{117F0C0C-4AB3-3176-AB51-93E6630C1BAD}"/>
              </a:ext>
            </a:extLst>
          </p:cNvPr>
          <p:cNvSpPr>
            <a:spLocks noGrp="1"/>
          </p:cNvSpPr>
          <p:nvPr/>
        </p:nvSpPr>
        <p:spPr>
          <a:xfrm>
            <a:off x="609600" y="2028532"/>
            <a:ext cx="10972800" cy="809625"/>
          </a:xfrm>
          <a:prstGeom prst="rect">
            <a:avLst/>
          </a:prstGeom>
          <a:noFill/>
          <a:ln w="0">
            <a:noFill/>
          </a:ln>
        </p:spPr>
        <p:txBody>
          <a:bodyPr>
            <a:noAutofit/>
          </a:bodyPr>
          <a:lstStyle/>
          <a:p>
            <a:pPr>
              <a:defRPr sz="2100" b="0">
                <a:solidFill>
                  <a:srgbClr val="202020"/>
                </a:solidFill>
                <a:latin typeface="Arial"/>
                <a:ea typeface="Arial"/>
                <a:cs typeface="Arial"/>
              </a:defRPr>
            </a:pPr>
            <a:r>
              <a:rPr lang="en-US" sz="4400" b="0" i="1" dirty="0">
                <a:solidFill>
                  <a:srgbClr val="202020"/>
                </a:solidFill>
                <a:latin typeface="Arial"/>
                <a:ea typeface="Arial"/>
                <a:cs typeface="Arial"/>
              </a:rPr>
              <a:t>Why might someone say on Thursday that they are not suicidal, perhaps mean it, and then make a serious suicide attempt of die by suicide on Saturday night</a:t>
            </a:r>
            <a:r>
              <a:rPr lang="en-US" sz="4400" b="0" dirty="0">
                <a:solidFill>
                  <a:srgbClr val="202020"/>
                </a:solidFill>
                <a:latin typeface="Arial"/>
                <a:ea typeface="Arial"/>
                <a:cs typeface="Arial"/>
              </a:rPr>
              <a:t>.</a:t>
            </a:r>
            <a:endParaRPr sz="3200" b="0" dirty="0">
              <a:solidFill>
                <a:srgbClr val="202020"/>
              </a:solidFill>
              <a:latin typeface="Arial"/>
              <a:ea typeface="Arial"/>
              <a:cs typeface="Arial"/>
            </a:endParaRPr>
          </a:p>
        </p:txBody>
      </p:sp>
    </p:spTree>
    <p:extLst>
      <p:ext uri="{BB962C8B-B14F-4D97-AF65-F5344CB8AC3E}">
        <p14:creationId xmlns:p14="http://schemas.microsoft.com/office/powerpoint/2010/main" val="3521496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8F948A-0CC0-4696-80A1-71342BC34C44}"/>
              </a:ext>
            </a:extLst>
          </p:cNvPr>
          <p:cNvSpPr>
            <a:spLocks noGrp="1"/>
          </p:cNvSpPr>
          <p:nvPr/>
        </p:nvSpPr>
        <p:spPr>
          <a:xfrm>
            <a:off x="609600" y="438150"/>
            <a:ext cx="10972800" cy="762000"/>
          </a:xfrm>
          <a:prstGeom prst="rect">
            <a:avLst/>
          </a:prstGeom>
          <a:noFill/>
          <a:ln w="0">
            <a:noFill/>
          </a:ln>
        </p:spPr>
        <p:txBody>
          <a:bodyPr>
            <a:noAutofit/>
          </a:bodyPr>
          <a:lstStyle/>
          <a:p>
            <a:pPr>
              <a:defRPr sz="3450" b="1">
                <a:solidFill>
                  <a:srgbClr val="202020"/>
                </a:solidFill>
                <a:latin typeface="Arial"/>
                <a:ea typeface="Arial"/>
                <a:cs typeface="Arial"/>
              </a:defRPr>
            </a:pPr>
            <a:r>
              <a:rPr sz="3450" b="1">
                <a:solidFill>
                  <a:srgbClr val="202020"/>
                </a:solidFill>
                <a:latin typeface="Arial"/>
                <a:ea typeface="Arial"/>
                <a:cs typeface="Arial"/>
              </a:rPr>
              <a:t>Suicide Crisis Syndrome (SCS)</a:t>
            </a:r>
          </a:p>
        </p:txBody>
      </p:sp>
      <p:sp>
        <p:nvSpPr>
          <p:cNvPr id="2" name="Rectangle 1">
            <a:extLst>
              <a:ext uri="{FF2B5EF4-FFF2-40B4-BE49-F238E27FC236}">
                <a16:creationId xmlns:a16="http://schemas.microsoft.com/office/drawing/2014/main" id="{DDBCF485-ECC4-48F2-A4A3-0A238FD9E0B6}"/>
              </a:ext>
            </a:extLst>
          </p:cNvPr>
          <p:cNvSpPr>
            <a:spLocks noGrp="1"/>
          </p:cNvSpPr>
          <p:nvPr/>
        </p:nvSpPr>
        <p:spPr>
          <a:xfrm>
            <a:off x="609600" y="1524000"/>
            <a:ext cx="10972800" cy="1066800"/>
          </a:xfrm>
          <a:prstGeom prst="rect">
            <a:avLst/>
          </a:prstGeom>
          <a:noFill/>
          <a:ln w="0">
            <a:noFill/>
          </a:ln>
        </p:spPr>
        <p:txBody>
          <a:bodyPr>
            <a:noAutofit/>
          </a:bodyPr>
          <a:lstStyle/>
          <a:p>
            <a:pPr>
              <a:defRPr sz="2850" b="0">
                <a:solidFill>
                  <a:srgbClr val="202020"/>
                </a:solidFill>
                <a:latin typeface="Arial"/>
                <a:ea typeface="Arial"/>
                <a:cs typeface="Arial"/>
              </a:defRPr>
            </a:pPr>
            <a:r>
              <a:rPr sz="2850" b="0" dirty="0">
                <a:solidFill>
                  <a:srgbClr val="202020"/>
                </a:solidFill>
                <a:latin typeface="Arial"/>
                <a:ea typeface="Arial"/>
                <a:cs typeface="Arial"/>
              </a:rPr>
              <a:t>A proposed acute mental state associated with</a:t>
            </a:r>
          </a:p>
          <a:p>
            <a:pPr>
              <a:defRPr sz="2850" b="0">
                <a:solidFill>
                  <a:srgbClr val="202020"/>
                </a:solidFill>
                <a:latin typeface="Arial"/>
                <a:ea typeface="Arial"/>
                <a:cs typeface="Arial"/>
              </a:defRPr>
            </a:pPr>
            <a:r>
              <a:rPr sz="2850" b="0" dirty="0">
                <a:solidFill>
                  <a:srgbClr val="202020"/>
                </a:solidFill>
                <a:latin typeface="Arial"/>
                <a:ea typeface="Arial"/>
                <a:cs typeface="Arial"/>
              </a:rPr>
              <a:t>increased risk of suicidal behavior in the near term.</a:t>
            </a:r>
          </a:p>
        </p:txBody>
      </p:sp>
      <p:sp>
        <p:nvSpPr>
          <p:cNvPr id="3" name="Rectangle 2">
            <a:extLst>
              <a:ext uri="{FF2B5EF4-FFF2-40B4-BE49-F238E27FC236}">
                <a16:creationId xmlns:a16="http://schemas.microsoft.com/office/drawing/2014/main" id="{58F01669-0C11-403C-8A90-05F80002E6A4}"/>
              </a:ext>
            </a:extLst>
          </p:cNvPr>
          <p:cNvSpPr>
            <a:spLocks noGrp="1"/>
          </p:cNvSpPr>
          <p:nvPr/>
        </p:nvSpPr>
        <p:spPr>
          <a:xfrm>
            <a:off x="609600" y="2952750"/>
            <a:ext cx="10972800" cy="1066800"/>
          </a:xfrm>
          <a:prstGeom prst="rect">
            <a:avLst/>
          </a:prstGeom>
          <a:noFill/>
          <a:ln w="0">
            <a:noFill/>
          </a:ln>
        </p:spPr>
        <p:txBody>
          <a:bodyPr>
            <a:noAutofit/>
          </a:bodyPr>
          <a:lstStyle/>
          <a:p>
            <a:pPr>
              <a:defRPr sz="2700" b="0">
                <a:solidFill>
                  <a:srgbClr val="202020"/>
                </a:solidFill>
                <a:latin typeface="Arial"/>
                <a:ea typeface="Arial"/>
                <a:cs typeface="Arial"/>
              </a:defRPr>
            </a:pPr>
            <a:r>
              <a:rPr sz="2700" b="0" dirty="0">
                <a:solidFill>
                  <a:srgbClr val="202020"/>
                </a:solidFill>
                <a:latin typeface="Arial"/>
                <a:ea typeface="Arial"/>
                <a:cs typeface="Arial"/>
              </a:rPr>
              <a:t>Central experience: an urgent need to escape a situation</a:t>
            </a:r>
          </a:p>
          <a:p>
            <a:pPr>
              <a:defRPr sz="2700" b="0">
                <a:solidFill>
                  <a:srgbClr val="202020"/>
                </a:solidFill>
                <a:latin typeface="Arial"/>
                <a:ea typeface="Arial"/>
                <a:cs typeface="Arial"/>
              </a:defRPr>
            </a:pPr>
            <a:r>
              <a:rPr sz="2700" b="0" dirty="0">
                <a:solidFill>
                  <a:srgbClr val="202020"/>
                </a:solidFill>
                <a:latin typeface="Arial"/>
                <a:ea typeface="Arial"/>
                <a:cs typeface="Arial"/>
              </a:rPr>
              <a:t>that feels unbearable and impossible to escape.</a:t>
            </a:r>
          </a:p>
        </p:txBody>
      </p:sp>
      <p:sp>
        <p:nvSpPr>
          <p:cNvPr id="4" name="Rectangle 3">
            <a:extLst>
              <a:ext uri="{FF2B5EF4-FFF2-40B4-BE49-F238E27FC236}">
                <a16:creationId xmlns:a16="http://schemas.microsoft.com/office/drawing/2014/main" id="{25894812-6EB1-47D0-BE98-531DDCADAABA}"/>
              </a:ext>
            </a:extLst>
          </p:cNvPr>
          <p:cNvSpPr>
            <a:spLocks noGrp="1"/>
          </p:cNvSpPr>
          <p:nvPr/>
        </p:nvSpPr>
        <p:spPr>
          <a:xfrm>
            <a:off x="609600" y="4429125"/>
            <a:ext cx="10972800" cy="619125"/>
          </a:xfrm>
          <a:prstGeom prst="rect">
            <a:avLst/>
          </a:prstGeom>
          <a:noFill/>
          <a:ln w="0">
            <a:noFill/>
          </a:ln>
        </p:spPr>
        <p:txBody>
          <a:bodyPr>
            <a:noAutofit/>
          </a:bodyPr>
          <a:lstStyle/>
          <a:p>
            <a:pPr>
              <a:defRPr sz="2550" b="1">
                <a:solidFill>
                  <a:srgbClr val="202020"/>
                </a:solidFill>
                <a:latin typeface="Arial"/>
                <a:ea typeface="Arial"/>
                <a:cs typeface="Arial"/>
              </a:defRPr>
            </a:pPr>
            <a:r>
              <a:rPr sz="2550" b="1" dirty="0">
                <a:solidFill>
                  <a:srgbClr val="202020"/>
                </a:solidFill>
                <a:latin typeface="Arial"/>
                <a:ea typeface="Arial"/>
                <a:cs typeface="Arial"/>
              </a:rPr>
              <a:t>Suicidal thoughts may be present, absent, or undisclosed.</a:t>
            </a:r>
          </a:p>
        </p:txBody>
      </p:sp>
      <p:sp>
        <p:nvSpPr>
          <p:cNvPr id="5" name="Rectangle 4">
            <a:extLst>
              <a:ext uri="{FF2B5EF4-FFF2-40B4-BE49-F238E27FC236}">
                <a16:creationId xmlns:a16="http://schemas.microsoft.com/office/drawing/2014/main" id="{7315DB57-EDD6-4078-9C25-47E990CA79D3}"/>
              </a:ext>
            </a:extLst>
          </p:cNvPr>
          <p:cNvSpPr>
            <a:spLocks noGrp="1"/>
          </p:cNvSpPr>
          <p:nvPr/>
        </p:nvSpPr>
        <p:spPr>
          <a:xfrm>
            <a:off x="609600" y="5192737"/>
            <a:ext cx="10972800" cy="809625"/>
          </a:xfrm>
          <a:prstGeom prst="rect">
            <a:avLst/>
          </a:prstGeom>
          <a:noFill/>
          <a:ln w="0">
            <a:noFill/>
          </a:ln>
        </p:spPr>
        <p:txBody>
          <a:bodyPr>
            <a:noAutofit/>
          </a:bodyPr>
          <a:lstStyle/>
          <a:p>
            <a:pPr>
              <a:defRPr sz="2100" b="0">
                <a:solidFill>
                  <a:srgbClr val="202020"/>
                </a:solidFill>
                <a:latin typeface="Arial"/>
                <a:ea typeface="Arial"/>
                <a:cs typeface="Arial"/>
              </a:defRPr>
            </a:pPr>
            <a:r>
              <a:rPr sz="3200" b="0" dirty="0">
                <a:solidFill>
                  <a:srgbClr val="202020"/>
                </a:solidFill>
                <a:latin typeface="Arial"/>
                <a:ea typeface="Arial"/>
                <a:cs typeface="Arial"/>
              </a:rPr>
              <a:t>Proposed diagnosis, not a DSM-5-TR disorder.</a:t>
            </a:r>
          </a:p>
          <a:p>
            <a:pPr>
              <a:defRPr sz="2100" b="0">
                <a:solidFill>
                  <a:srgbClr val="202020"/>
                </a:solidFill>
                <a:latin typeface="Arial"/>
                <a:ea typeface="Arial"/>
                <a:cs typeface="Arial"/>
              </a:defRPr>
            </a:pPr>
            <a:r>
              <a:rPr sz="3200" b="0" dirty="0">
                <a:solidFill>
                  <a:srgbClr val="202020"/>
                </a:solidFill>
                <a:latin typeface="Arial"/>
                <a:ea typeface="Arial"/>
                <a:cs typeface="Arial"/>
              </a:rPr>
              <a:t>Evidence in adolescents and school settings is still developing</a:t>
            </a:r>
            <a:r>
              <a:rPr sz="2100" b="0" dirty="0">
                <a:solidFill>
                  <a:srgbClr val="202020"/>
                </a:solidFill>
                <a:latin typeface="Arial"/>
                <a:ea typeface="Arial"/>
                <a:cs typeface="Arial"/>
              </a:rPr>
              <a:t>.</a:t>
            </a:r>
          </a:p>
        </p:txBody>
      </p:sp>
    </p:spTree>
    <p:extLst>
      <p:ext uri="{BB962C8B-B14F-4D97-AF65-F5344CB8AC3E}">
        <p14:creationId xmlns:p14="http://schemas.microsoft.com/office/powerpoint/2010/main" val="1198203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6C8ECF-8335-46EB-8CAE-BD16AF40DCDF}"/>
              </a:ext>
            </a:extLst>
          </p:cNvPr>
          <p:cNvSpPr>
            <a:spLocks noGrp="1"/>
          </p:cNvSpPr>
          <p:nvPr/>
        </p:nvSpPr>
        <p:spPr>
          <a:xfrm>
            <a:off x="609600" y="438150"/>
            <a:ext cx="10972800" cy="762000"/>
          </a:xfrm>
          <a:prstGeom prst="rect">
            <a:avLst/>
          </a:prstGeom>
          <a:noFill/>
          <a:ln w="0">
            <a:noFill/>
          </a:ln>
        </p:spPr>
        <p:txBody>
          <a:bodyPr>
            <a:noAutofit/>
          </a:bodyPr>
          <a:lstStyle/>
          <a:p>
            <a:pPr>
              <a:defRPr sz="3450" b="1">
                <a:solidFill>
                  <a:srgbClr val="202020"/>
                </a:solidFill>
                <a:latin typeface="Arial"/>
                <a:ea typeface="Arial"/>
                <a:cs typeface="Arial"/>
              </a:defRPr>
            </a:pPr>
            <a:r>
              <a:rPr sz="3450" b="1">
                <a:solidFill>
                  <a:srgbClr val="202020"/>
                </a:solidFill>
                <a:latin typeface="Arial"/>
                <a:ea typeface="Arial"/>
                <a:cs typeface="Arial"/>
              </a:rPr>
              <a:t>Five domains of the crisis state</a:t>
            </a:r>
          </a:p>
        </p:txBody>
      </p:sp>
      <p:sp>
        <p:nvSpPr>
          <p:cNvPr id="2" name="Rectangle 1">
            <a:extLst>
              <a:ext uri="{FF2B5EF4-FFF2-40B4-BE49-F238E27FC236}">
                <a16:creationId xmlns:a16="http://schemas.microsoft.com/office/drawing/2014/main" id="{BA7D9276-0228-4EAB-B34C-59139443B228}"/>
              </a:ext>
            </a:extLst>
          </p:cNvPr>
          <p:cNvSpPr>
            <a:spLocks noGrp="1"/>
          </p:cNvSpPr>
          <p:nvPr/>
        </p:nvSpPr>
        <p:spPr>
          <a:xfrm>
            <a:off x="609600" y="1438275"/>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Entrapment / frantic hopelessness</a:t>
            </a:r>
          </a:p>
        </p:txBody>
      </p:sp>
      <p:sp>
        <p:nvSpPr>
          <p:cNvPr id="3" name="Rectangle 2">
            <a:extLst>
              <a:ext uri="{FF2B5EF4-FFF2-40B4-BE49-F238E27FC236}">
                <a16:creationId xmlns:a16="http://schemas.microsoft.com/office/drawing/2014/main" id="{98CEBDBC-92C7-4F32-9824-237FED14E1AC}"/>
              </a:ext>
            </a:extLst>
          </p:cNvPr>
          <p:cNvSpPr>
            <a:spLocks noGrp="1"/>
          </p:cNvSpPr>
          <p:nvPr/>
        </p:nvSpPr>
        <p:spPr>
          <a:xfrm>
            <a:off x="609600" y="1838325"/>
            <a:ext cx="10972800" cy="40957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An urgent need to escape, with no perceived way out</a:t>
            </a:r>
          </a:p>
        </p:txBody>
      </p:sp>
      <p:sp>
        <p:nvSpPr>
          <p:cNvPr id="4" name="Rectangle 3">
            <a:extLst>
              <a:ext uri="{FF2B5EF4-FFF2-40B4-BE49-F238E27FC236}">
                <a16:creationId xmlns:a16="http://schemas.microsoft.com/office/drawing/2014/main" id="{D7EF5328-E6E3-49F4-8810-FBD58850341E}"/>
              </a:ext>
            </a:extLst>
          </p:cNvPr>
          <p:cNvSpPr>
            <a:spLocks noGrp="1"/>
          </p:cNvSpPr>
          <p:nvPr/>
        </p:nvSpPr>
        <p:spPr>
          <a:xfrm>
            <a:off x="609600" y="2390775"/>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Affective disturbance</a:t>
            </a:r>
          </a:p>
        </p:txBody>
      </p:sp>
      <p:sp>
        <p:nvSpPr>
          <p:cNvPr id="5" name="Rectangle 4">
            <a:extLst>
              <a:ext uri="{FF2B5EF4-FFF2-40B4-BE49-F238E27FC236}">
                <a16:creationId xmlns:a16="http://schemas.microsoft.com/office/drawing/2014/main" id="{20A95BB3-E8D1-4A2F-A4CB-48F1F3FB23A9}"/>
              </a:ext>
            </a:extLst>
          </p:cNvPr>
          <p:cNvSpPr>
            <a:spLocks noGrp="1"/>
          </p:cNvSpPr>
          <p:nvPr/>
        </p:nvSpPr>
        <p:spPr>
          <a:xfrm>
            <a:off x="609600" y="2790825"/>
            <a:ext cx="10972800" cy="40957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Intense emotional pain, panic, or sudden mood shifts</a:t>
            </a:r>
          </a:p>
        </p:txBody>
      </p:sp>
      <p:sp>
        <p:nvSpPr>
          <p:cNvPr id="6" name="Rectangle 5">
            <a:extLst>
              <a:ext uri="{FF2B5EF4-FFF2-40B4-BE49-F238E27FC236}">
                <a16:creationId xmlns:a16="http://schemas.microsoft.com/office/drawing/2014/main" id="{6EC53909-C6AF-436C-8CE6-950F3203C713}"/>
              </a:ext>
            </a:extLst>
          </p:cNvPr>
          <p:cNvSpPr>
            <a:spLocks noGrp="1"/>
          </p:cNvSpPr>
          <p:nvPr/>
        </p:nvSpPr>
        <p:spPr>
          <a:xfrm>
            <a:off x="609600" y="3343275"/>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Loss of cognitive control</a:t>
            </a:r>
          </a:p>
        </p:txBody>
      </p:sp>
      <p:sp>
        <p:nvSpPr>
          <p:cNvPr id="7" name="Rectangle 6">
            <a:extLst>
              <a:ext uri="{FF2B5EF4-FFF2-40B4-BE49-F238E27FC236}">
                <a16:creationId xmlns:a16="http://schemas.microsoft.com/office/drawing/2014/main" id="{7A8E5442-077D-4B8A-B987-64FB4EE283E0}"/>
              </a:ext>
            </a:extLst>
          </p:cNvPr>
          <p:cNvSpPr>
            <a:spLocks noGrp="1"/>
          </p:cNvSpPr>
          <p:nvPr/>
        </p:nvSpPr>
        <p:spPr>
          <a:xfrm>
            <a:off x="609600" y="3743325"/>
            <a:ext cx="10972800" cy="40957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Repetitive negative thoughts that feel impossible to stop</a:t>
            </a:r>
          </a:p>
        </p:txBody>
      </p:sp>
      <p:sp>
        <p:nvSpPr>
          <p:cNvPr id="8" name="Rectangle 7">
            <a:extLst>
              <a:ext uri="{FF2B5EF4-FFF2-40B4-BE49-F238E27FC236}">
                <a16:creationId xmlns:a16="http://schemas.microsoft.com/office/drawing/2014/main" id="{5EFCD50F-32E9-496D-956B-AEB02C4BE4C6}"/>
              </a:ext>
            </a:extLst>
          </p:cNvPr>
          <p:cNvSpPr>
            <a:spLocks noGrp="1"/>
          </p:cNvSpPr>
          <p:nvPr/>
        </p:nvSpPr>
        <p:spPr>
          <a:xfrm>
            <a:off x="609600" y="4295775"/>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Hyperarousal</a:t>
            </a:r>
          </a:p>
        </p:txBody>
      </p:sp>
      <p:sp>
        <p:nvSpPr>
          <p:cNvPr id="9" name="Rectangle 8">
            <a:extLst>
              <a:ext uri="{FF2B5EF4-FFF2-40B4-BE49-F238E27FC236}">
                <a16:creationId xmlns:a16="http://schemas.microsoft.com/office/drawing/2014/main" id="{61A43687-A471-4E6D-AA2F-F120D6012B1A}"/>
              </a:ext>
            </a:extLst>
          </p:cNvPr>
          <p:cNvSpPr>
            <a:spLocks noGrp="1"/>
          </p:cNvSpPr>
          <p:nvPr/>
        </p:nvSpPr>
        <p:spPr>
          <a:xfrm>
            <a:off x="609600" y="4695825"/>
            <a:ext cx="10972800" cy="40957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Agitation, irritability, hypervigilance, or insomnia</a:t>
            </a:r>
          </a:p>
        </p:txBody>
      </p:sp>
      <p:sp>
        <p:nvSpPr>
          <p:cNvPr id="10" name="Rectangle 9">
            <a:extLst>
              <a:ext uri="{FF2B5EF4-FFF2-40B4-BE49-F238E27FC236}">
                <a16:creationId xmlns:a16="http://schemas.microsoft.com/office/drawing/2014/main" id="{C5F4E201-AAC0-488C-859A-4950F10328D8}"/>
              </a:ext>
            </a:extLst>
          </p:cNvPr>
          <p:cNvSpPr>
            <a:spLocks noGrp="1"/>
          </p:cNvSpPr>
          <p:nvPr/>
        </p:nvSpPr>
        <p:spPr>
          <a:xfrm>
            <a:off x="609600" y="5248275"/>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Acute social withdrawal</a:t>
            </a:r>
          </a:p>
        </p:txBody>
      </p:sp>
      <p:sp>
        <p:nvSpPr>
          <p:cNvPr id="11" name="Rectangle 10">
            <a:extLst>
              <a:ext uri="{FF2B5EF4-FFF2-40B4-BE49-F238E27FC236}">
                <a16:creationId xmlns:a16="http://schemas.microsoft.com/office/drawing/2014/main" id="{3B2FD796-D67F-49EA-BE0E-EF75607011A0}"/>
              </a:ext>
            </a:extLst>
          </p:cNvPr>
          <p:cNvSpPr>
            <a:spLocks noGrp="1"/>
          </p:cNvSpPr>
          <p:nvPr/>
        </p:nvSpPr>
        <p:spPr>
          <a:xfrm>
            <a:off x="609600" y="5648325"/>
            <a:ext cx="10972800" cy="40957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Abruptly pulling away or becoming hard to engage</a:t>
            </a:r>
          </a:p>
        </p:txBody>
      </p:sp>
    </p:spTree>
    <p:extLst>
      <p:ext uri="{BB962C8B-B14F-4D97-AF65-F5344CB8AC3E}">
        <p14:creationId xmlns:p14="http://schemas.microsoft.com/office/powerpoint/2010/main" val="816897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5DBEAD5-4521-4507-9477-C42FF19C5A80}"/>
              </a:ext>
            </a:extLst>
          </p:cNvPr>
          <p:cNvSpPr>
            <a:spLocks noGrp="1"/>
          </p:cNvSpPr>
          <p:nvPr/>
        </p:nvSpPr>
        <p:spPr>
          <a:xfrm>
            <a:off x="609600" y="438150"/>
            <a:ext cx="10972800" cy="762000"/>
          </a:xfrm>
          <a:prstGeom prst="rect">
            <a:avLst/>
          </a:prstGeom>
          <a:noFill/>
          <a:ln w="0">
            <a:noFill/>
          </a:ln>
        </p:spPr>
        <p:txBody>
          <a:bodyPr>
            <a:noAutofit/>
          </a:bodyPr>
          <a:lstStyle/>
          <a:p>
            <a:pPr>
              <a:defRPr sz="3450" b="1">
                <a:solidFill>
                  <a:srgbClr val="202020"/>
                </a:solidFill>
                <a:latin typeface="Arial"/>
                <a:ea typeface="Arial"/>
                <a:cs typeface="Arial"/>
              </a:defRPr>
            </a:pPr>
            <a:r>
              <a:rPr sz="3450" b="1">
                <a:solidFill>
                  <a:srgbClr val="202020"/>
                </a:solidFill>
                <a:latin typeface="Arial"/>
                <a:ea typeface="Arial"/>
                <a:cs typeface="Arial"/>
              </a:rPr>
              <a:t>Response to a concerning student</a:t>
            </a:r>
          </a:p>
        </p:txBody>
      </p:sp>
      <p:sp>
        <p:nvSpPr>
          <p:cNvPr id="2" name="Rectangle 1">
            <a:extLst>
              <a:ext uri="{FF2B5EF4-FFF2-40B4-BE49-F238E27FC236}">
                <a16:creationId xmlns:a16="http://schemas.microsoft.com/office/drawing/2014/main" id="{FC1AECA5-BD01-4F80-B12A-0E9B9A2D00E9}"/>
              </a:ext>
            </a:extLst>
          </p:cNvPr>
          <p:cNvSpPr>
            <a:spLocks noGrp="1"/>
          </p:cNvSpPr>
          <p:nvPr/>
        </p:nvSpPr>
        <p:spPr>
          <a:xfrm>
            <a:off x="609600" y="1466850"/>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Ask directly</a:t>
            </a:r>
          </a:p>
        </p:txBody>
      </p:sp>
      <p:sp>
        <p:nvSpPr>
          <p:cNvPr id="3" name="Rectangle 2">
            <a:extLst>
              <a:ext uri="{FF2B5EF4-FFF2-40B4-BE49-F238E27FC236}">
                <a16:creationId xmlns:a16="http://schemas.microsoft.com/office/drawing/2014/main" id="{DABC523D-6B9E-4E76-99EE-7223726E3EB1}"/>
              </a:ext>
            </a:extLst>
          </p:cNvPr>
          <p:cNvSpPr>
            <a:spLocks noGrp="1"/>
          </p:cNvSpPr>
          <p:nvPr/>
        </p:nvSpPr>
        <p:spPr>
          <a:xfrm>
            <a:off x="609600" y="1876425"/>
            <a:ext cx="10972800" cy="42862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Suicidal thoughts, plans, access to means, and past behavior</a:t>
            </a:r>
          </a:p>
        </p:txBody>
      </p:sp>
      <p:sp>
        <p:nvSpPr>
          <p:cNvPr id="4" name="Rectangle 3">
            <a:extLst>
              <a:ext uri="{FF2B5EF4-FFF2-40B4-BE49-F238E27FC236}">
                <a16:creationId xmlns:a16="http://schemas.microsoft.com/office/drawing/2014/main" id="{2D19AA16-5460-496D-8A5C-B4115C1C5279}"/>
              </a:ext>
            </a:extLst>
          </p:cNvPr>
          <p:cNvSpPr>
            <a:spLocks noGrp="1"/>
          </p:cNvSpPr>
          <p:nvPr/>
        </p:nvSpPr>
        <p:spPr>
          <a:xfrm>
            <a:off x="609600" y="2514600"/>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Explore the crisis</a:t>
            </a:r>
          </a:p>
        </p:txBody>
      </p:sp>
      <p:sp>
        <p:nvSpPr>
          <p:cNvPr id="5" name="Rectangle 4">
            <a:extLst>
              <a:ext uri="{FF2B5EF4-FFF2-40B4-BE49-F238E27FC236}">
                <a16:creationId xmlns:a16="http://schemas.microsoft.com/office/drawing/2014/main" id="{4ED77710-80E2-4CCD-9974-4A49513C3DD1}"/>
              </a:ext>
            </a:extLst>
          </p:cNvPr>
          <p:cNvSpPr>
            <a:spLocks noGrp="1"/>
          </p:cNvSpPr>
          <p:nvPr/>
        </p:nvSpPr>
        <p:spPr>
          <a:xfrm>
            <a:off x="609600" y="2924175"/>
            <a:ext cx="10972800" cy="428625"/>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“Do you feel trapped?”  “What feels unbearable right now?”</a:t>
            </a:r>
          </a:p>
        </p:txBody>
      </p:sp>
      <p:sp>
        <p:nvSpPr>
          <p:cNvPr id="6" name="Rectangle 5">
            <a:extLst>
              <a:ext uri="{FF2B5EF4-FFF2-40B4-BE49-F238E27FC236}">
                <a16:creationId xmlns:a16="http://schemas.microsoft.com/office/drawing/2014/main" id="{E1D39C95-1C89-4772-9C12-60E9E501440C}"/>
              </a:ext>
            </a:extLst>
          </p:cNvPr>
          <p:cNvSpPr>
            <a:spLocks noGrp="1"/>
          </p:cNvSpPr>
          <p:nvPr/>
        </p:nvSpPr>
        <p:spPr>
          <a:xfrm>
            <a:off x="609600" y="3562350"/>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Protect and connect</a:t>
            </a:r>
          </a:p>
        </p:txBody>
      </p:sp>
      <p:sp>
        <p:nvSpPr>
          <p:cNvPr id="7" name="Rectangle 6">
            <a:extLst>
              <a:ext uri="{FF2B5EF4-FFF2-40B4-BE49-F238E27FC236}">
                <a16:creationId xmlns:a16="http://schemas.microsoft.com/office/drawing/2014/main" id="{750B3D2C-C78D-4EB1-B4A4-FE0199EF0EC0}"/>
              </a:ext>
            </a:extLst>
          </p:cNvPr>
          <p:cNvSpPr>
            <a:spLocks noGrp="1"/>
          </p:cNvSpPr>
          <p:nvPr/>
        </p:nvSpPr>
        <p:spPr>
          <a:xfrm>
            <a:off x="609600" y="3971925"/>
            <a:ext cx="10972800" cy="800100"/>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Follow school protocol. Maintain supervision through handoff.</a:t>
            </a:r>
          </a:p>
          <a:p>
            <a:pPr>
              <a:defRPr sz="2250" b="0">
                <a:solidFill>
                  <a:srgbClr val="202020"/>
                </a:solidFill>
                <a:latin typeface="Arial"/>
                <a:ea typeface="Arial"/>
                <a:cs typeface="Arial"/>
              </a:defRPr>
            </a:pPr>
            <a:r>
              <a:rPr sz="2250" b="0">
                <a:solidFill>
                  <a:srgbClr val="202020"/>
                </a:solidFill>
                <a:latin typeface="Arial"/>
                <a:ea typeface="Arial"/>
                <a:cs typeface="Arial"/>
              </a:rPr>
              <a:t>Arrange urgent evaluation when acute safety concerns arise.</a:t>
            </a:r>
          </a:p>
        </p:txBody>
      </p:sp>
      <p:sp>
        <p:nvSpPr>
          <p:cNvPr id="8" name="Rectangle 7">
            <a:extLst>
              <a:ext uri="{FF2B5EF4-FFF2-40B4-BE49-F238E27FC236}">
                <a16:creationId xmlns:a16="http://schemas.microsoft.com/office/drawing/2014/main" id="{0BE6637A-64FF-465E-B0DC-DF7B8B143362}"/>
              </a:ext>
            </a:extLst>
          </p:cNvPr>
          <p:cNvSpPr>
            <a:spLocks noGrp="1"/>
          </p:cNvSpPr>
          <p:nvPr/>
        </p:nvSpPr>
        <p:spPr>
          <a:xfrm>
            <a:off x="609600" y="4991100"/>
            <a:ext cx="10972800" cy="400050"/>
          </a:xfrm>
          <a:prstGeom prst="rect">
            <a:avLst/>
          </a:prstGeom>
          <a:noFill/>
          <a:ln w="0">
            <a:noFill/>
          </a:ln>
        </p:spPr>
        <p:txBody>
          <a:bodyPr>
            <a:noAutofit/>
          </a:bodyPr>
          <a:lstStyle/>
          <a:p>
            <a:pPr>
              <a:defRPr sz="2400" b="1">
                <a:solidFill>
                  <a:srgbClr val="202020"/>
                </a:solidFill>
                <a:latin typeface="Arial"/>
                <a:ea typeface="Arial"/>
                <a:cs typeface="Arial"/>
              </a:defRPr>
            </a:pPr>
            <a:r>
              <a:rPr sz="2400" b="1">
                <a:solidFill>
                  <a:srgbClr val="202020"/>
                </a:solidFill>
                <a:latin typeface="Arial"/>
                <a:ea typeface="Arial"/>
                <a:cs typeface="Arial"/>
              </a:rPr>
              <a:t>Plan follow-up</a:t>
            </a:r>
          </a:p>
        </p:txBody>
      </p:sp>
      <p:sp>
        <p:nvSpPr>
          <p:cNvPr id="9" name="Rectangle 8">
            <a:extLst>
              <a:ext uri="{FF2B5EF4-FFF2-40B4-BE49-F238E27FC236}">
                <a16:creationId xmlns:a16="http://schemas.microsoft.com/office/drawing/2014/main" id="{A5BDF4FC-996A-4D18-BA11-39219810A4A2}"/>
              </a:ext>
            </a:extLst>
          </p:cNvPr>
          <p:cNvSpPr>
            <a:spLocks noGrp="1"/>
          </p:cNvSpPr>
          <p:nvPr/>
        </p:nvSpPr>
        <p:spPr>
          <a:xfrm>
            <a:off x="609600" y="5400675"/>
            <a:ext cx="10972800" cy="800100"/>
          </a:xfrm>
          <a:prstGeom prst="rect">
            <a:avLst/>
          </a:prstGeom>
          <a:noFill/>
          <a:ln w="0">
            <a:noFill/>
          </a:ln>
        </p:spPr>
        <p:txBody>
          <a:bodyPr>
            <a:noAutofit/>
          </a:bodyPr>
          <a:lstStyle/>
          <a:p>
            <a:pPr>
              <a:defRPr sz="2250" b="0">
                <a:solidFill>
                  <a:srgbClr val="202020"/>
                </a:solidFill>
                <a:latin typeface="Arial"/>
                <a:ea typeface="Arial"/>
                <a:cs typeface="Arial"/>
              </a:defRPr>
            </a:pPr>
            <a:r>
              <a:rPr sz="2250" b="0">
                <a:solidFill>
                  <a:srgbClr val="202020"/>
                </a:solidFill>
                <a:latin typeface="Arial"/>
                <a:ea typeface="Arial"/>
                <a:cs typeface="Arial"/>
              </a:rPr>
              <a:t>Involve safe caregivers, address access to lethal means,</a:t>
            </a:r>
          </a:p>
          <a:p>
            <a:pPr>
              <a:defRPr sz="2250" b="0">
                <a:solidFill>
                  <a:srgbClr val="202020"/>
                </a:solidFill>
                <a:latin typeface="Arial"/>
                <a:ea typeface="Arial"/>
                <a:cs typeface="Arial"/>
              </a:defRPr>
            </a:pPr>
            <a:r>
              <a:rPr sz="2250" b="0">
                <a:solidFill>
                  <a:srgbClr val="202020"/>
                </a:solidFill>
                <a:latin typeface="Arial"/>
                <a:ea typeface="Arial"/>
                <a:cs typeface="Arial"/>
              </a:rPr>
              <a:t>and coordinate a safety plan and follow-up.</a:t>
            </a:r>
          </a:p>
        </p:txBody>
      </p:sp>
    </p:spTree>
    <p:extLst>
      <p:ext uri="{BB962C8B-B14F-4D97-AF65-F5344CB8AC3E}">
        <p14:creationId xmlns:p14="http://schemas.microsoft.com/office/powerpoint/2010/main" val="1466926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4ECEBE-9353-406C-9313-02A517A31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1" name="Freeform: Shape 10">
            <a:extLst>
              <a:ext uri="{FF2B5EF4-FFF2-40B4-BE49-F238E27FC236}">
                <a16:creationId xmlns:a16="http://schemas.microsoft.com/office/drawing/2014/main" id="{86806086-A782-4311-A63B-1A68574D8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902" y="-15901"/>
            <a:ext cx="6578337" cy="5814891"/>
          </a:xfrm>
          <a:custGeom>
            <a:avLst/>
            <a:gdLst>
              <a:gd name="connsiteX0" fmla="*/ 1667657 w 6578337"/>
              <a:gd name="connsiteY0" fmla="*/ 0 h 5814891"/>
              <a:gd name="connsiteX1" fmla="*/ 5296215 w 6578337"/>
              <a:gd name="connsiteY1" fmla="*/ 0 h 5814891"/>
              <a:gd name="connsiteX2" fmla="*/ 5354505 w 6578337"/>
              <a:gd name="connsiteY2" fmla="*/ 38974 h 5814891"/>
              <a:gd name="connsiteX3" fmla="*/ 5772761 w 6578337"/>
              <a:gd name="connsiteY3" fmla="*/ 430996 h 5814891"/>
              <a:gd name="connsiteX4" fmla="*/ 6578337 w 6578337"/>
              <a:gd name="connsiteY4" fmla="*/ 2842158 h 5814891"/>
              <a:gd name="connsiteX5" fmla="*/ 6219497 w 6578337"/>
              <a:gd name="connsiteY5" fmla="*/ 3831001 h 5814891"/>
              <a:gd name="connsiteX6" fmla="*/ 5157059 w 6578337"/>
              <a:gd name="connsiteY6" fmla="*/ 4751758 h 5814891"/>
              <a:gd name="connsiteX7" fmla="*/ 4923464 w 6578337"/>
              <a:gd name="connsiteY7" fmla="*/ 4927890 h 5814891"/>
              <a:gd name="connsiteX8" fmla="*/ 3004017 w 6578337"/>
              <a:gd name="connsiteY8" fmla="*/ 5814891 h 5814891"/>
              <a:gd name="connsiteX9" fmla="*/ 475534 w 6578337"/>
              <a:gd name="connsiteY9" fmla="*/ 4373098 h 5814891"/>
              <a:gd name="connsiteX10" fmla="*/ 206071 w 6578337"/>
              <a:gd name="connsiteY10" fmla="*/ 4004246 h 5814891"/>
              <a:gd name="connsiteX11" fmla="*/ 79385 w 6578337"/>
              <a:gd name="connsiteY11" fmla="*/ 3833508 h 5814891"/>
              <a:gd name="connsiteX12" fmla="*/ 0 w 6578337"/>
              <a:gd name="connsiteY12" fmla="*/ 3721725 h 5814891"/>
              <a:gd name="connsiteX13" fmla="*/ 0 w 6578337"/>
              <a:gd name="connsiteY13" fmla="*/ 1581323 h 5814891"/>
              <a:gd name="connsiteX14" fmla="*/ 168477 w 6578337"/>
              <a:gd name="connsiteY14" fmla="*/ 1300525 h 5814891"/>
              <a:gd name="connsiteX15" fmla="*/ 885512 w 6578337"/>
              <a:gd name="connsiteY15" fmla="*/ 515238 h 5814891"/>
              <a:gd name="connsiteX16" fmla="*/ 1494824 w 6578337"/>
              <a:gd name="connsiteY16" fmla="*/ 90742 h 5814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578337" h="5814891">
                <a:moveTo>
                  <a:pt x="1667657" y="0"/>
                </a:moveTo>
                <a:lnTo>
                  <a:pt x="5296215" y="0"/>
                </a:lnTo>
                <a:lnTo>
                  <a:pt x="5354505" y="38974"/>
                </a:lnTo>
                <a:cubicBezTo>
                  <a:pt x="5505893" y="152699"/>
                  <a:pt x="5645664" y="283643"/>
                  <a:pt x="5772761" y="430996"/>
                </a:cubicBezTo>
                <a:cubicBezTo>
                  <a:pt x="6292274" y="1033532"/>
                  <a:pt x="6578337" y="1889809"/>
                  <a:pt x="6578337" y="2842158"/>
                </a:cubicBezTo>
                <a:cubicBezTo>
                  <a:pt x="6578337" y="3222117"/>
                  <a:pt x="6467617" y="3527065"/>
                  <a:pt x="6219497" y="3831001"/>
                </a:cubicBezTo>
                <a:cubicBezTo>
                  <a:pt x="5959965" y="4148933"/>
                  <a:pt x="5569997" y="4441763"/>
                  <a:pt x="5157059" y="4751758"/>
                </a:cubicBezTo>
                <a:cubicBezTo>
                  <a:pt x="5080873" y="4808882"/>
                  <a:pt x="5002168" y="4868026"/>
                  <a:pt x="4923464" y="4927890"/>
                </a:cubicBezTo>
                <a:cubicBezTo>
                  <a:pt x="4218974" y="5463640"/>
                  <a:pt x="3704799" y="5814891"/>
                  <a:pt x="3004017" y="5814891"/>
                </a:cubicBezTo>
                <a:cubicBezTo>
                  <a:pt x="1936240" y="5814891"/>
                  <a:pt x="1180025" y="5383723"/>
                  <a:pt x="475534" y="4373098"/>
                </a:cubicBezTo>
                <a:cubicBezTo>
                  <a:pt x="383343" y="4240819"/>
                  <a:pt x="293225" y="4120515"/>
                  <a:pt x="206071" y="4004246"/>
                </a:cubicBezTo>
                <a:cubicBezTo>
                  <a:pt x="160920" y="3943985"/>
                  <a:pt x="118700" y="3887339"/>
                  <a:pt x="79385" y="3833508"/>
                </a:cubicBezTo>
                <a:lnTo>
                  <a:pt x="0" y="3721725"/>
                </a:lnTo>
                <a:lnTo>
                  <a:pt x="0" y="1581323"/>
                </a:lnTo>
                <a:lnTo>
                  <a:pt x="168477" y="1300525"/>
                </a:lnTo>
                <a:cubicBezTo>
                  <a:pt x="359173" y="1017017"/>
                  <a:pt x="599372" y="753795"/>
                  <a:pt x="885512" y="515238"/>
                </a:cubicBezTo>
                <a:cubicBezTo>
                  <a:pt x="1073010" y="358870"/>
                  <a:pt x="1278109" y="216205"/>
                  <a:pt x="1494824" y="90742"/>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a:extLst>
              <a:ext uri="{FF2B5EF4-FFF2-40B4-BE49-F238E27FC236}">
                <a16:creationId xmlns:a16="http://schemas.microsoft.com/office/drawing/2014/main" id="{081D9151-53BA-B962-FDC6-1C5B77CB4F4C}"/>
              </a:ext>
            </a:extLst>
          </p:cNvPr>
          <p:cNvPicPr>
            <a:picLocks noChangeAspect="1"/>
          </p:cNvPicPr>
          <p:nvPr/>
        </p:nvPicPr>
        <p:blipFill>
          <a:blip r:embed="rId2"/>
          <a:srcRect t="23352" r="-1" b="17598"/>
          <a:stretch>
            <a:fillRect/>
          </a:stretch>
        </p:blipFill>
        <p:spPr>
          <a:xfrm>
            <a:off x="20" y="-2"/>
            <a:ext cx="6323141" cy="5593659"/>
          </a:xfrm>
          <a:custGeom>
            <a:avLst/>
            <a:gdLst/>
            <a:ahLst/>
            <a:cxnLst/>
            <a:rect l="l" t="t" r="r" b="b"/>
            <a:pathLst>
              <a:path w="6323162" h="5593660">
                <a:moveTo>
                  <a:pt x="2177447" y="0"/>
                </a:move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p:spPr>
      </p:pic>
      <p:sp>
        <p:nvSpPr>
          <p:cNvPr id="13" name="Freeform: Shape 12">
            <a:extLst>
              <a:ext uri="{FF2B5EF4-FFF2-40B4-BE49-F238E27FC236}">
                <a16:creationId xmlns:a16="http://schemas.microsoft.com/office/drawing/2014/main" id="{CE71458B-DF80-43DF-9693-2EC3878A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23162" cy="5593660"/>
          </a:xfrm>
          <a:custGeom>
            <a:avLst/>
            <a:gdLst>
              <a:gd name="connsiteX0" fmla="*/ 2177447 w 6323162"/>
              <a:gd name="connsiteY0" fmla="*/ 0 h 5593660"/>
              <a:gd name="connsiteX1" fmla="*/ 2572776 w 6323162"/>
              <a:gd name="connsiteY1" fmla="*/ 0 h 5593660"/>
              <a:gd name="connsiteX2" fmla="*/ 2279674 w 6323162"/>
              <a:gd name="connsiteY2" fmla="*/ 98163 h 5593660"/>
              <a:gd name="connsiteX3" fmla="*/ 1163390 w 6323162"/>
              <a:gd name="connsiteY3" fmla="*/ 758946 h 5593660"/>
              <a:gd name="connsiteX4" fmla="*/ 391288 w 6323162"/>
              <a:gd name="connsiteY4" fmla="*/ 1711778 h 5593660"/>
              <a:gd name="connsiteX5" fmla="*/ 111318 w 6323162"/>
              <a:gd name="connsiteY5" fmla="*/ 2820666 h 5593660"/>
              <a:gd name="connsiteX6" fmla="*/ 574682 w 6323162"/>
              <a:gd name="connsiteY6" fmla="*/ 3850310 h 5593660"/>
              <a:gd name="connsiteX7" fmla="*/ 808161 w 6323162"/>
              <a:gd name="connsiteY7" fmla="*/ 4177123 h 5593660"/>
              <a:gd name="connsiteX8" fmla="*/ 2998992 w 6323162"/>
              <a:gd name="connsiteY8" fmla="*/ 5454594 h 5593660"/>
              <a:gd name="connsiteX9" fmla="*/ 4662117 w 6323162"/>
              <a:gd name="connsiteY9" fmla="*/ 4668685 h 5593660"/>
              <a:gd name="connsiteX10" fmla="*/ 4864518 w 6323162"/>
              <a:gd name="connsiteY10" fmla="*/ 4512627 h 5593660"/>
              <a:gd name="connsiteX11" fmla="*/ 5785079 w 6323162"/>
              <a:gd name="connsiteY11" fmla="*/ 3696808 h 5593660"/>
              <a:gd name="connsiteX12" fmla="*/ 6095999 w 6323162"/>
              <a:gd name="connsiteY12" fmla="*/ 2820666 h 5593660"/>
              <a:gd name="connsiteX13" fmla="*/ 5397999 w 6323162"/>
              <a:gd name="connsiteY13" fmla="*/ 684305 h 5593660"/>
              <a:gd name="connsiteX14" fmla="*/ 4612801 w 6323162"/>
              <a:gd name="connsiteY14" fmla="*/ 81166 h 5593660"/>
              <a:gd name="connsiteX15" fmla="*/ 4406067 w 6323162"/>
              <a:gd name="connsiteY15" fmla="*/ 0 h 5593660"/>
              <a:gd name="connsiteX16" fmla="*/ 4826316 w 6323162"/>
              <a:gd name="connsiteY16" fmla="*/ 0 h 5593660"/>
              <a:gd name="connsiteX17" fmla="*/ 4971508 w 6323162"/>
              <a:gd name="connsiteY17" fmla="*/ 75777 h 5593660"/>
              <a:gd name="connsiteX18" fmla="*/ 5577109 w 6323162"/>
              <a:gd name="connsiteY18" fmla="*/ 586873 h 5593660"/>
              <a:gd name="connsiteX19" fmla="*/ 6323162 w 6323162"/>
              <a:gd name="connsiteY19" fmla="*/ 2829148 h 5593660"/>
              <a:gd name="connsiteX20" fmla="*/ 5990836 w 6323162"/>
              <a:gd name="connsiteY20" fmla="*/ 3748729 h 5593660"/>
              <a:gd name="connsiteX21" fmla="*/ 5006899 w 6323162"/>
              <a:gd name="connsiteY21" fmla="*/ 4604992 h 5593660"/>
              <a:gd name="connsiteX22" fmla="*/ 4790566 w 6323162"/>
              <a:gd name="connsiteY22" fmla="*/ 4768788 h 5593660"/>
              <a:gd name="connsiteX23" fmla="*/ 3012943 w 6323162"/>
              <a:gd name="connsiteY23" fmla="*/ 5593660 h 5593660"/>
              <a:gd name="connsiteX24" fmla="*/ 671286 w 6323162"/>
              <a:gd name="connsiteY24" fmla="*/ 4252856 h 5593660"/>
              <a:gd name="connsiteX25" fmla="*/ 421733 w 6323162"/>
              <a:gd name="connsiteY25" fmla="*/ 3909839 h 5593660"/>
              <a:gd name="connsiteX26" fmla="*/ 48655 w 6323162"/>
              <a:gd name="connsiteY26" fmla="*/ 3351082 h 5593660"/>
              <a:gd name="connsiteX27" fmla="*/ 0 w 6323162"/>
              <a:gd name="connsiteY27" fmla="*/ 3239820 h 5593660"/>
              <a:gd name="connsiteX28" fmla="*/ 0 w 6323162"/>
              <a:gd name="connsiteY28" fmla="*/ 2248150 h 5593660"/>
              <a:gd name="connsiteX29" fmla="*/ 1658 w 6323162"/>
              <a:gd name="connsiteY29" fmla="*/ 2239520 h 5593660"/>
              <a:gd name="connsiteX30" fmla="*/ 225714 w 6323162"/>
              <a:gd name="connsiteY30" fmla="*/ 1665285 h 5593660"/>
              <a:gd name="connsiteX31" fmla="*/ 1050970 w 6323162"/>
              <a:gd name="connsiteY31" fmla="*/ 665214 h 5593660"/>
              <a:gd name="connsiteX32" fmla="*/ 1923692 w 6323162"/>
              <a:gd name="connsiteY32" fmla="*/ 107844 h 559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323162" h="5593660">
                <a:moveTo>
                  <a:pt x="2177447" y="0"/>
                </a:moveTo>
                <a:lnTo>
                  <a:pt x="2572776" y="0"/>
                </a:lnTo>
                <a:lnTo>
                  <a:pt x="2279674" y="98163"/>
                </a:lnTo>
                <a:cubicBezTo>
                  <a:pt x="1874231" y="253327"/>
                  <a:pt x="1488311" y="481852"/>
                  <a:pt x="1163390" y="758946"/>
                </a:cubicBezTo>
                <a:cubicBezTo>
                  <a:pt x="832819" y="1040772"/>
                  <a:pt x="573013" y="1361447"/>
                  <a:pt x="391288" y="1711778"/>
                </a:cubicBezTo>
                <a:cubicBezTo>
                  <a:pt x="205583" y="2069903"/>
                  <a:pt x="111318" y="2442986"/>
                  <a:pt x="111318" y="2820666"/>
                </a:cubicBezTo>
                <a:cubicBezTo>
                  <a:pt x="111318" y="3201031"/>
                  <a:pt x="261705" y="3423166"/>
                  <a:pt x="574682" y="3850310"/>
                </a:cubicBezTo>
                <a:cubicBezTo>
                  <a:pt x="650197" y="3953327"/>
                  <a:pt x="728281" y="4059920"/>
                  <a:pt x="808161" y="4177123"/>
                </a:cubicBezTo>
                <a:cubicBezTo>
                  <a:pt x="1418574" y="5072567"/>
                  <a:pt x="2073806" y="5454594"/>
                  <a:pt x="2998992" y="5454594"/>
                </a:cubicBezTo>
                <a:cubicBezTo>
                  <a:pt x="3606192" y="5454594"/>
                  <a:pt x="4051705" y="5143376"/>
                  <a:pt x="4662117" y="4668685"/>
                </a:cubicBezTo>
                <a:cubicBezTo>
                  <a:pt x="4730310" y="4615645"/>
                  <a:pt x="4798505" y="4563242"/>
                  <a:pt x="4864518" y="4512627"/>
                </a:cubicBezTo>
                <a:cubicBezTo>
                  <a:pt x="5222313" y="4237963"/>
                  <a:pt x="5560204" y="3978506"/>
                  <a:pt x="5785079" y="3696808"/>
                </a:cubicBezTo>
                <a:cubicBezTo>
                  <a:pt x="6000066" y="3427513"/>
                  <a:pt x="6095999" y="3157320"/>
                  <a:pt x="6095999" y="2820666"/>
                </a:cubicBezTo>
                <a:cubicBezTo>
                  <a:pt x="6095999" y="1976856"/>
                  <a:pt x="5848138" y="1218170"/>
                  <a:pt x="5397999" y="684305"/>
                </a:cubicBezTo>
                <a:cubicBezTo>
                  <a:pt x="5177750" y="423188"/>
                  <a:pt x="4913577" y="220223"/>
                  <a:pt x="4612801" y="81166"/>
                </a:cubicBezTo>
                <a:lnTo>
                  <a:pt x="4406067" y="0"/>
                </a:lnTo>
                <a:lnTo>
                  <a:pt x="4826316" y="0"/>
                </a:lnTo>
                <a:lnTo>
                  <a:pt x="4971508" y="75777"/>
                </a:lnTo>
                <a:cubicBezTo>
                  <a:pt x="5197582" y="210111"/>
                  <a:pt x="5400550" y="381325"/>
                  <a:pt x="5577109" y="586873"/>
                </a:cubicBezTo>
                <a:cubicBezTo>
                  <a:pt x="6058235" y="1147205"/>
                  <a:pt x="6323162" y="1943505"/>
                  <a:pt x="6323162" y="2829148"/>
                </a:cubicBezTo>
                <a:cubicBezTo>
                  <a:pt x="6323162" y="3182494"/>
                  <a:pt x="6220623" y="3466081"/>
                  <a:pt x="5990836" y="3748729"/>
                </a:cubicBezTo>
                <a:cubicBezTo>
                  <a:pt x="5750480" y="4044392"/>
                  <a:pt x="5389327" y="4316711"/>
                  <a:pt x="5006899" y="4604992"/>
                </a:cubicBezTo>
                <a:cubicBezTo>
                  <a:pt x="4936343" y="4658116"/>
                  <a:pt x="4863453" y="4713117"/>
                  <a:pt x="4790566" y="4768788"/>
                </a:cubicBezTo>
                <a:cubicBezTo>
                  <a:pt x="4138128" y="5267012"/>
                  <a:pt x="3661945" y="5593660"/>
                  <a:pt x="3012943" y="5593660"/>
                </a:cubicBezTo>
                <a:cubicBezTo>
                  <a:pt x="2024062" y="5593660"/>
                  <a:pt x="1323723" y="5192693"/>
                  <a:pt x="671286" y="4252856"/>
                </a:cubicBezTo>
                <a:cubicBezTo>
                  <a:pt x="585906" y="4129842"/>
                  <a:pt x="502446" y="4017964"/>
                  <a:pt x="421733" y="3909839"/>
                </a:cubicBezTo>
                <a:cubicBezTo>
                  <a:pt x="254471" y="3685679"/>
                  <a:pt x="130655" y="3515312"/>
                  <a:pt x="48655" y="3351082"/>
                </a:cubicBezTo>
                <a:lnTo>
                  <a:pt x="0" y="3239820"/>
                </a:lnTo>
                <a:lnTo>
                  <a:pt x="0" y="2248150"/>
                </a:lnTo>
                <a:lnTo>
                  <a:pt x="1658" y="2239520"/>
                </a:lnTo>
                <a:cubicBezTo>
                  <a:pt x="51657" y="2045089"/>
                  <a:pt x="126469" y="1853225"/>
                  <a:pt x="225714" y="1665285"/>
                </a:cubicBezTo>
                <a:cubicBezTo>
                  <a:pt x="419948" y="1297585"/>
                  <a:pt x="697641" y="961011"/>
                  <a:pt x="1050970" y="665214"/>
                </a:cubicBezTo>
                <a:cubicBezTo>
                  <a:pt x="1311437" y="447090"/>
                  <a:pt x="1608578" y="257641"/>
                  <a:pt x="1923692" y="107844"/>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E1994AC-22D1-4B48-9EDA-BE373E704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1758" y="1415331"/>
            <a:ext cx="5665992" cy="5466522"/>
          </a:xfrm>
          <a:custGeom>
            <a:avLst/>
            <a:gdLst>
              <a:gd name="connsiteX0" fmla="*/ 3113576 w 5665992"/>
              <a:gd name="connsiteY0" fmla="*/ 1556 h 5401530"/>
              <a:gd name="connsiteX1" fmla="*/ 4468777 w 5665992"/>
              <a:gd name="connsiteY1" fmla="*/ 405866 h 5401530"/>
              <a:gd name="connsiteX2" fmla="*/ 5525792 w 5665992"/>
              <a:gd name="connsiteY2" fmla="*/ 1317461 h 5401530"/>
              <a:gd name="connsiteX3" fmla="*/ 5665992 w 5665992"/>
              <a:gd name="connsiteY3" fmla="*/ 1506159 h 5401530"/>
              <a:gd name="connsiteX4" fmla="*/ 5665992 w 5665992"/>
              <a:gd name="connsiteY4" fmla="*/ 5401530 h 5401530"/>
              <a:gd name="connsiteX5" fmla="*/ 965932 w 5665992"/>
              <a:gd name="connsiteY5" fmla="*/ 5401530 h 5401530"/>
              <a:gd name="connsiteX6" fmla="*/ 836753 w 5665992"/>
              <a:gd name="connsiteY6" fmla="*/ 5181943 h 5401530"/>
              <a:gd name="connsiteX7" fmla="*/ 509793 w 5665992"/>
              <a:gd name="connsiteY7" fmla="*/ 4458111 h 5401530"/>
              <a:gd name="connsiteX8" fmla="*/ 251995 w 5665992"/>
              <a:gd name="connsiteY8" fmla="*/ 1805844 h 5401530"/>
              <a:gd name="connsiteX9" fmla="*/ 3113576 w 5665992"/>
              <a:gd name="connsiteY9" fmla="*/ 1556 h 54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5992" h="5401530">
                <a:moveTo>
                  <a:pt x="3113576" y="1556"/>
                </a:moveTo>
                <a:cubicBezTo>
                  <a:pt x="3559807" y="16866"/>
                  <a:pt x="4018025" y="145625"/>
                  <a:pt x="4468777" y="405866"/>
                </a:cubicBezTo>
                <a:cubicBezTo>
                  <a:pt x="4871803" y="638554"/>
                  <a:pt x="5229811" y="952545"/>
                  <a:pt x="5525792" y="1317461"/>
                </a:cubicBezTo>
                <a:lnTo>
                  <a:pt x="5665992" y="1506159"/>
                </a:lnTo>
                <a:lnTo>
                  <a:pt x="5665992" y="5401530"/>
                </a:lnTo>
                <a:lnTo>
                  <a:pt x="965932" y="5401530"/>
                </a:lnTo>
                <a:lnTo>
                  <a:pt x="836753" y="5181943"/>
                </a:lnTo>
                <a:cubicBezTo>
                  <a:pt x="713569" y="4953383"/>
                  <a:pt x="611679" y="4708683"/>
                  <a:pt x="509793" y="4458111"/>
                </a:cubicBezTo>
                <a:cubicBezTo>
                  <a:pt x="136790" y="3540808"/>
                  <a:pt x="-278612" y="2724882"/>
                  <a:pt x="251995" y="1805844"/>
                </a:cubicBezTo>
                <a:cubicBezTo>
                  <a:pt x="911122" y="664202"/>
                  <a:pt x="1973207" y="-37572"/>
                  <a:pt x="3113576" y="1556"/>
                </a:cubicBezTo>
                <a:close/>
              </a:path>
            </a:pathLst>
          </a:custGeom>
          <a:noFill/>
          <a:ln w="19050">
            <a:solidFill>
              <a:srgbClr val="FFFFFF">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icture 3" descr="three people sitting on a ledge with their legs crossed">
            <a:extLst>
              <a:ext uri="{FF2B5EF4-FFF2-40B4-BE49-F238E27FC236}">
                <a16:creationId xmlns:a16="http://schemas.microsoft.com/office/drawing/2014/main" id="{9987BDB2-61AD-AAC1-953F-5D722F1B01FB}"/>
              </a:ext>
            </a:extLst>
          </p:cNvPr>
          <p:cNvPicPr>
            <a:picLocks noChangeAspect="1"/>
          </p:cNvPicPr>
          <p:nvPr/>
        </p:nvPicPr>
        <p:blipFill>
          <a:blip r:embed="rId3"/>
          <a:srcRect l="12311" r="18055" b="-1"/>
          <a:stretch>
            <a:fillRect/>
          </a:stretch>
        </p:blipFill>
        <p:spPr>
          <a:xfrm>
            <a:off x="6819555" y="1661512"/>
            <a:ext cx="5396070" cy="5172635"/>
          </a:xfrm>
          <a:custGeom>
            <a:avLst/>
            <a:gdLst/>
            <a:ahLst/>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600"/>
                </a:lnTo>
                <a:lnTo>
                  <a:pt x="5396070" y="4888539"/>
                </a:lnTo>
                <a:lnTo>
                  <a:pt x="5373530" y="4924165"/>
                </a:lnTo>
                <a:cubicBezTo>
                  <a:pt x="5310112" y="5013254"/>
                  <a:pt x="5241620" y="5088864"/>
                  <a:pt x="5168684" y="5154829"/>
                </a:cubicBezTo>
                <a:lnTo>
                  <a:pt x="5146924" y="5172635"/>
                </a:lnTo>
                <a:lnTo>
                  <a:pt x="987172" y="5172635"/>
                </a:lnTo>
                <a:lnTo>
                  <a:pt x="842383" y="4959392"/>
                </a:lnTo>
                <a:cubicBezTo>
                  <a:pt x="689919" y="4704655"/>
                  <a:pt x="574982" y="4422821"/>
                  <a:pt x="460051" y="4132485"/>
                </a:cubicBezTo>
                <a:cubicBezTo>
                  <a:pt x="123442" y="3282182"/>
                  <a:pt x="-251427" y="2525854"/>
                  <a:pt x="227408" y="1673941"/>
                </a:cubicBezTo>
                <a:cubicBezTo>
                  <a:pt x="822220" y="615687"/>
                  <a:pt x="1780673" y="-34829"/>
                  <a:pt x="2809770" y="1442"/>
                </a:cubicBezTo>
                <a:close/>
              </a:path>
            </a:pathLst>
          </a:custGeom>
        </p:spPr>
      </p:pic>
      <p:sp>
        <p:nvSpPr>
          <p:cNvPr id="17" name="Freeform: Shape 16">
            <a:extLst>
              <a:ext uri="{FF2B5EF4-FFF2-40B4-BE49-F238E27FC236}">
                <a16:creationId xmlns:a16="http://schemas.microsoft.com/office/drawing/2014/main" id="{22220111-5018-4EB7-A38B-79BD37F7C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95930" y="1685365"/>
            <a:ext cx="5396070" cy="5172635"/>
          </a:xfrm>
          <a:custGeom>
            <a:avLst/>
            <a:gdLst>
              <a:gd name="connsiteX0" fmla="*/ 2809770 w 5396070"/>
              <a:gd name="connsiteY0" fmla="*/ 1442 h 5172635"/>
              <a:gd name="connsiteX1" fmla="*/ 4032739 w 5396070"/>
              <a:gd name="connsiteY1" fmla="*/ 376223 h 5172635"/>
              <a:gd name="connsiteX2" fmla="*/ 5362614 w 5396070"/>
              <a:gd name="connsiteY2" fmla="*/ 1796088 h 5172635"/>
              <a:gd name="connsiteX3" fmla="*/ 5396070 w 5396070"/>
              <a:gd name="connsiteY3" fmla="*/ 1864599 h 5172635"/>
              <a:gd name="connsiteX4" fmla="*/ 5396070 w 5396070"/>
              <a:gd name="connsiteY4" fmla="*/ 1981756 h 5172635"/>
              <a:gd name="connsiteX5" fmla="*/ 5363566 w 5396070"/>
              <a:gd name="connsiteY5" fmla="*/ 1915670 h 5172635"/>
              <a:gd name="connsiteX6" fmla="*/ 4071524 w 5396070"/>
              <a:gd name="connsiteY6" fmla="*/ 546090 h 5172635"/>
              <a:gd name="connsiteX7" fmla="*/ 2883346 w 5396070"/>
              <a:gd name="connsiteY7" fmla="*/ 184583 h 5172635"/>
              <a:gd name="connsiteX8" fmla="*/ 374449 w 5396070"/>
              <a:gd name="connsiteY8" fmla="*/ 1797850 h 5172635"/>
              <a:gd name="connsiteX9" fmla="*/ 600473 w 5396070"/>
              <a:gd name="connsiteY9" fmla="*/ 4169322 h 5172635"/>
              <a:gd name="connsiteX10" fmla="*/ 971928 w 5396070"/>
              <a:gd name="connsiteY10" fmla="*/ 4966944 h 5172635"/>
              <a:gd name="connsiteX11" fmla="*/ 1112598 w 5396070"/>
              <a:gd name="connsiteY11" fmla="*/ 5172635 h 5172635"/>
              <a:gd name="connsiteX12" fmla="*/ 987172 w 5396070"/>
              <a:gd name="connsiteY12" fmla="*/ 5172635 h 5172635"/>
              <a:gd name="connsiteX13" fmla="*/ 842383 w 5396070"/>
              <a:gd name="connsiteY13" fmla="*/ 4959392 h 5172635"/>
              <a:gd name="connsiteX14" fmla="*/ 460051 w 5396070"/>
              <a:gd name="connsiteY14" fmla="*/ 4132485 h 5172635"/>
              <a:gd name="connsiteX15" fmla="*/ 227408 w 5396070"/>
              <a:gd name="connsiteY15" fmla="*/ 1673941 h 5172635"/>
              <a:gd name="connsiteX16" fmla="*/ 2809770 w 5396070"/>
              <a:gd name="connsiteY16" fmla="*/ 1442 h 517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96070" h="5172635">
                <a:moveTo>
                  <a:pt x="2809770" y="1442"/>
                </a:moveTo>
                <a:cubicBezTo>
                  <a:pt x="3212462" y="15635"/>
                  <a:pt x="3625968" y="134989"/>
                  <a:pt x="4032739" y="376223"/>
                </a:cubicBezTo>
                <a:cubicBezTo>
                  <a:pt x="4589656" y="706501"/>
                  <a:pt x="5051318" y="1213487"/>
                  <a:pt x="5362614" y="1796088"/>
                </a:cubicBezTo>
                <a:lnTo>
                  <a:pt x="5396070" y="1864599"/>
                </a:lnTo>
                <a:lnTo>
                  <a:pt x="5396070" y="1981756"/>
                </a:lnTo>
                <a:lnTo>
                  <a:pt x="5363566" y="1915670"/>
                </a:lnTo>
                <a:cubicBezTo>
                  <a:pt x="5061125" y="1353703"/>
                  <a:pt x="4612597" y="864671"/>
                  <a:pt x="4071524" y="546090"/>
                </a:cubicBezTo>
                <a:cubicBezTo>
                  <a:pt x="3676324" y="313400"/>
                  <a:pt x="3274582" y="198273"/>
                  <a:pt x="2883346" y="184583"/>
                </a:cubicBezTo>
                <a:cubicBezTo>
                  <a:pt x="1883526" y="149597"/>
                  <a:pt x="952339" y="777074"/>
                  <a:pt x="374449" y="1797850"/>
                </a:cubicBezTo>
                <a:cubicBezTo>
                  <a:pt x="-90765" y="2619591"/>
                  <a:pt x="273440" y="3349133"/>
                  <a:pt x="600473" y="4169322"/>
                </a:cubicBezTo>
                <a:cubicBezTo>
                  <a:pt x="712134" y="4449376"/>
                  <a:pt x="823802" y="4721229"/>
                  <a:pt x="971928" y="4966944"/>
                </a:cubicBezTo>
                <a:lnTo>
                  <a:pt x="1112598" y="5172635"/>
                </a:lnTo>
                <a:lnTo>
                  <a:pt x="987172" y="5172635"/>
                </a:lnTo>
                <a:lnTo>
                  <a:pt x="842383" y="4959392"/>
                </a:lnTo>
                <a:cubicBezTo>
                  <a:pt x="689919" y="4704655"/>
                  <a:pt x="574981" y="4422821"/>
                  <a:pt x="460051" y="4132485"/>
                </a:cubicBezTo>
                <a:cubicBezTo>
                  <a:pt x="123442" y="3282182"/>
                  <a:pt x="-251427" y="2525854"/>
                  <a:pt x="227408" y="1673941"/>
                </a:cubicBezTo>
                <a:cubicBezTo>
                  <a:pt x="822220" y="615687"/>
                  <a:pt x="1780673" y="-34829"/>
                  <a:pt x="2809770" y="1442"/>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2799507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C075D1-2E2B-7CAE-3044-E81E00590897}"/>
              </a:ext>
            </a:extLst>
          </p:cNvPr>
          <p:cNvSpPr>
            <a:spLocks noGrp="1"/>
          </p:cNvSpPr>
          <p:nvPr>
            <p:ph type="title"/>
          </p:nvPr>
        </p:nvSpPr>
        <p:spPr>
          <a:xfrm>
            <a:off x="686834" y="1153572"/>
            <a:ext cx="3200400" cy="4461163"/>
          </a:xfrm>
        </p:spPr>
        <p:txBody>
          <a:bodyPr>
            <a:normAutofit/>
          </a:bodyPr>
          <a:lstStyle/>
          <a:p>
            <a:pPr defTabSz="914442">
              <a:defRPr/>
            </a:pPr>
            <a:r>
              <a:rPr lang="en-US" sz="5400" dirty="0">
                <a:solidFill>
                  <a:srgbClr val="FFFFFF"/>
                </a:solidFill>
              </a:rPr>
              <a:t>The vast majority step off the suicide path</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C012644-F2EB-23FE-1783-69236F590B9B}"/>
              </a:ext>
            </a:extLst>
          </p:cNvPr>
          <p:cNvSpPr>
            <a:spLocks noGrp="1"/>
          </p:cNvSpPr>
          <p:nvPr>
            <p:ph idx="1"/>
          </p:nvPr>
        </p:nvSpPr>
        <p:spPr>
          <a:xfrm>
            <a:off x="4727344" y="953293"/>
            <a:ext cx="6906491" cy="5585619"/>
          </a:xfrm>
        </p:spPr>
        <p:txBody>
          <a:bodyPr rtlCol="0" anchor="ctr">
            <a:normAutofit/>
          </a:bodyPr>
          <a:lstStyle/>
          <a:p>
            <a:pPr marL="0" indent="0" defTabSz="914442">
              <a:buNone/>
              <a:defRPr/>
            </a:pPr>
            <a:r>
              <a:rPr lang="en-US" sz="4800" dirty="0">
                <a:latin typeface="AvenirNextLTPro-Regular"/>
              </a:rPr>
              <a:t>Most people who survive a suicide attempt (85 to 95%) go on to engage in life. Even more don’t act on suicidal thoughts.</a:t>
            </a:r>
            <a:br>
              <a:rPr lang="en-US" dirty="0"/>
            </a:br>
            <a:endParaRPr lang="en-US" b="1" dirty="0">
              <a:latin typeface="AvenirNextLTPro-Regul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11067024"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F0D1D7-0838-CFAC-8131-C28F01BB002F}"/>
              </a:ext>
            </a:extLst>
          </p:cNvPr>
          <p:cNvSpPr>
            <a:spLocks noGrp="1"/>
          </p:cNvSpPr>
          <p:nvPr>
            <p:ph type="ctrTitle"/>
          </p:nvPr>
        </p:nvSpPr>
        <p:spPr>
          <a:xfrm>
            <a:off x="987689" y="3071183"/>
            <a:ext cx="9910296" cy="2590027"/>
          </a:xfrm>
        </p:spPr>
        <p:txBody>
          <a:bodyPr>
            <a:normAutofit/>
          </a:bodyPr>
          <a:lstStyle/>
          <a:p>
            <a:pPr algn="l"/>
            <a:r>
              <a:rPr lang="en-US" sz="8000" dirty="0"/>
              <a:t>Update on </a:t>
            </a:r>
            <a:r>
              <a:rPr lang="en-US" sz="8000" dirty="0" err="1"/>
              <a:t>Nonsuicidal</a:t>
            </a:r>
            <a:r>
              <a:rPr lang="en-US" sz="8000" dirty="0"/>
              <a:t> Self-Injury</a:t>
            </a:r>
          </a:p>
        </p:txBody>
      </p:sp>
      <p:sp>
        <p:nvSpPr>
          <p:cNvPr id="3" name="Subtitle 2">
            <a:extLst>
              <a:ext uri="{FF2B5EF4-FFF2-40B4-BE49-F238E27FC236}">
                <a16:creationId xmlns:a16="http://schemas.microsoft.com/office/drawing/2014/main" id="{BF2DE6A0-96DF-B746-C9FF-FF6E91EC837F}"/>
              </a:ext>
            </a:extLst>
          </p:cNvPr>
          <p:cNvSpPr>
            <a:spLocks noGrp="1"/>
          </p:cNvSpPr>
          <p:nvPr>
            <p:ph type="subTitle" idx="1"/>
          </p:nvPr>
        </p:nvSpPr>
        <p:spPr>
          <a:xfrm>
            <a:off x="987688" y="1553518"/>
            <a:ext cx="9910295" cy="1281733"/>
          </a:xfrm>
        </p:spPr>
        <p:txBody>
          <a:bodyPr anchor="b">
            <a:normAutofit/>
          </a:bodyPr>
          <a:lstStyle/>
          <a:p>
            <a:pPr algn="l"/>
            <a:endParaRPr lang="en-US"/>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7230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D0D46-E0BB-BE38-7930-7C61B6ED1479}"/>
              </a:ext>
            </a:extLst>
          </p:cNvPr>
          <p:cNvSpPr>
            <a:spLocks noGrp="1"/>
          </p:cNvSpPr>
          <p:nvPr>
            <p:ph type="title"/>
          </p:nvPr>
        </p:nvSpPr>
        <p:spPr/>
        <p:txBody>
          <a:bodyPr/>
          <a:lstStyle/>
          <a:p>
            <a:r>
              <a:rPr lang="en-US" dirty="0">
                <a:latin typeface="Constantia" panose="02030602050306030303" pitchFamily="18" charset="0"/>
              </a:rPr>
              <a:t>Central message </a:t>
            </a:r>
            <a:r>
              <a:rPr lang="en-US" sz="4000" dirty="0">
                <a:latin typeface="Constantia" panose="02030602050306030303" pitchFamily="18" charset="0"/>
              </a:rPr>
              <a:t>(in case we run out of time!)</a:t>
            </a:r>
            <a:endParaRPr lang="en-US" dirty="0">
              <a:latin typeface="Constantia" panose="02030602050306030303" pitchFamily="18" charset="0"/>
            </a:endParaRPr>
          </a:p>
        </p:txBody>
      </p:sp>
      <p:sp>
        <p:nvSpPr>
          <p:cNvPr id="3" name="Content Placeholder 2">
            <a:extLst>
              <a:ext uri="{FF2B5EF4-FFF2-40B4-BE49-F238E27FC236}">
                <a16:creationId xmlns:a16="http://schemas.microsoft.com/office/drawing/2014/main" id="{73A359F9-BA7C-AC11-178E-5D936A2F60BF}"/>
              </a:ext>
            </a:extLst>
          </p:cNvPr>
          <p:cNvSpPr>
            <a:spLocks noGrp="1"/>
          </p:cNvSpPr>
          <p:nvPr>
            <p:ph idx="1"/>
          </p:nvPr>
        </p:nvSpPr>
        <p:spPr/>
        <p:txBody>
          <a:bodyPr>
            <a:normAutofit fontScale="92500" lnSpcReduction="10000"/>
          </a:bodyPr>
          <a:lstStyle/>
          <a:p>
            <a:r>
              <a:rPr lang="en-US" dirty="0"/>
              <a:t>These students need a </a:t>
            </a:r>
          </a:p>
          <a:p>
            <a:pPr lvl="1"/>
            <a:r>
              <a:rPr lang="en-US" b="1" dirty="0"/>
              <a:t>calm</a:t>
            </a:r>
            <a:r>
              <a:rPr lang="en-US" dirty="0"/>
              <a:t>, </a:t>
            </a:r>
          </a:p>
          <a:p>
            <a:pPr lvl="1"/>
            <a:r>
              <a:rPr lang="en-US" b="1" dirty="0"/>
              <a:t>serious</a:t>
            </a:r>
            <a:r>
              <a:rPr lang="en-US" dirty="0"/>
              <a:t>, </a:t>
            </a:r>
          </a:p>
          <a:p>
            <a:pPr lvl="1"/>
            <a:r>
              <a:rPr lang="en-US" b="1" dirty="0"/>
              <a:t>nonjudgmental</a:t>
            </a:r>
            <a:r>
              <a:rPr lang="en-US" dirty="0"/>
              <a:t> </a:t>
            </a:r>
          </a:p>
          <a:p>
            <a:pPr marL="0" indent="0">
              <a:buNone/>
            </a:pPr>
            <a:r>
              <a:rPr lang="en-US" dirty="0"/>
              <a:t>	response.</a:t>
            </a:r>
          </a:p>
          <a:p>
            <a:r>
              <a:rPr lang="en-US" dirty="0"/>
              <a:t>We are better at reducing repeated self-injury than we are preventing the first occurrence of it.</a:t>
            </a:r>
          </a:p>
          <a:p>
            <a:r>
              <a:rPr lang="en-US" dirty="0"/>
              <a:t>It does </a:t>
            </a:r>
            <a:r>
              <a:rPr lang="en-US" i="1" dirty="0"/>
              <a:t>not</a:t>
            </a:r>
            <a:r>
              <a:rPr lang="en-US" dirty="0"/>
              <a:t> appear to be on the increase</a:t>
            </a:r>
          </a:p>
          <a:p>
            <a:r>
              <a:rPr lang="en-US" dirty="0"/>
              <a:t>Carefully designed education is feasible and does not appear to increase self-injury. But no assemblies, no groups, no graphic material. Calm, serious, nonjudgmental facts.</a:t>
            </a:r>
          </a:p>
        </p:txBody>
      </p:sp>
    </p:spTree>
    <p:extLst>
      <p:ext uri="{BB962C8B-B14F-4D97-AF65-F5344CB8AC3E}">
        <p14:creationId xmlns:p14="http://schemas.microsoft.com/office/powerpoint/2010/main" val="527443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B8FB-F000-EA76-7D2D-E937E06C143C}"/>
              </a:ext>
            </a:extLst>
          </p:cNvPr>
          <p:cNvSpPr>
            <a:spLocks noGrp="1"/>
          </p:cNvSpPr>
          <p:nvPr>
            <p:ph type="title"/>
          </p:nvPr>
        </p:nvSpPr>
        <p:spPr/>
        <p:txBody>
          <a:bodyPr/>
          <a:lstStyle/>
          <a:p>
            <a:r>
              <a:rPr lang="en-US" dirty="0"/>
              <a:t>NSSI-injury to body without intention to die.</a:t>
            </a:r>
          </a:p>
        </p:txBody>
      </p:sp>
      <p:sp>
        <p:nvSpPr>
          <p:cNvPr id="3" name="Text Placeholder 2">
            <a:extLst>
              <a:ext uri="{FF2B5EF4-FFF2-40B4-BE49-F238E27FC236}">
                <a16:creationId xmlns:a16="http://schemas.microsoft.com/office/drawing/2014/main" id="{81B8C710-6056-BFAD-3ACC-EC64C55CA1C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29340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0B436-BFA3-F3B6-934C-1021FA9BB5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36DA9-3854-0329-2CC3-AC51EC9B0614}"/>
              </a:ext>
            </a:extLst>
          </p:cNvPr>
          <p:cNvSpPr>
            <a:spLocks noGrp="1"/>
          </p:cNvSpPr>
          <p:nvPr>
            <p:ph type="title"/>
          </p:nvPr>
        </p:nvSpPr>
        <p:spPr>
          <a:xfrm>
            <a:off x="838200" y="3130575"/>
            <a:ext cx="10515600" cy="2852737"/>
          </a:xfrm>
        </p:spPr>
        <p:txBody>
          <a:bodyPr>
            <a:normAutofit fontScale="90000"/>
          </a:bodyPr>
          <a:lstStyle/>
          <a:p>
            <a:r>
              <a:rPr lang="en-US" dirty="0"/>
              <a:t>Reduces overwhelming emotion</a:t>
            </a:r>
            <a:br>
              <a:rPr lang="en-US" dirty="0"/>
            </a:br>
            <a:r>
              <a:rPr lang="en-US" dirty="0"/>
              <a:t>Interrupts numbness</a:t>
            </a:r>
            <a:br>
              <a:rPr lang="en-US" dirty="0"/>
            </a:br>
            <a:r>
              <a:rPr lang="en-US" dirty="0"/>
              <a:t>A response to self-directed anger</a:t>
            </a:r>
            <a:br>
              <a:rPr lang="en-US" dirty="0"/>
            </a:br>
            <a:br>
              <a:rPr lang="en-US" dirty="0"/>
            </a:br>
            <a:r>
              <a:rPr lang="en-US" i="1" dirty="0"/>
              <a:t>these differ in individuals</a:t>
            </a:r>
          </a:p>
        </p:txBody>
      </p:sp>
      <p:sp>
        <p:nvSpPr>
          <p:cNvPr id="3" name="Text Placeholder 2">
            <a:extLst>
              <a:ext uri="{FF2B5EF4-FFF2-40B4-BE49-F238E27FC236}">
                <a16:creationId xmlns:a16="http://schemas.microsoft.com/office/drawing/2014/main" id="{AA6F03BF-04DE-5DAD-CE1F-15052CF1BBB4}"/>
              </a:ext>
            </a:extLst>
          </p:cNvPr>
          <p:cNvSpPr>
            <a:spLocks noGrp="1"/>
          </p:cNvSpPr>
          <p:nvPr>
            <p:ph type="body" idx="1"/>
          </p:nvPr>
        </p:nvSpPr>
        <p:spPr>
          <a:xfrm>
            <a:off x="536428" y="157823"/>
            <a:ext cx="10515600" cy="1500187"/>
          </a:xfrm>
        </p:spPr>
        <p:txBody>
          <a:bodyPr/>
          <a:lstStyle/>
          <a:p>
            <a:endParaRPr lang="en-US" dirty="0"/>
          </a:p>
          <a:p>
            <a:pPr algn="ctr"/>
            <a:r>
              <a:rPr lang="en-US" sz="5400" dirty="0"/>
              <a:t>WHY?</a:t>
            </a:r>
          </a:p>
        </p:txBody>
      </p:sp>
    </p:spTree>
    <p:extLst>
      <p:ext uri="{BB962C8B-B14F-4D97-AF65-F5344CB8AC3E}">
        <p14:creationId xmlns:p14="http://schemas.microsoft.com/office/powerpoint/2010/main" val="17290319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C7FB4-DAC5-EBA5-D11F-2295BE942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1AF1FF-D107-D9DF-5E11-1A5C3DE0BF16}"/>
              </a:ext>
            </a:extLst>
          </p:cNvPr>
          <p:cNvSpPr>
            <a:spLocks noGrp="1"/>
          </p:cNvSpPr>
          <p:nvPr>
            <p:ph type="title"/>
          </p:nvPr>
        </p:nvSpPr>
        <p:spPr>
          <a:xfrm>
            <a:off x="831850" y="1189234"/>
            <a:ext cx="10515600" cy="2852737"/>
          </a:xfrm>
        </p:spPr>
        <p:txBody>
          <a:bodyPr/>
          <a:lstStyle/>
          <a:p>
            <a:r>
              <a:rPr lang="en-US" dirty="0"/>
              <a:t>It is usually a serious error to assume manipulation or “attention-seeking.”</a:t>
            </a:r>
          </a:p>
        </p:txBody>
      </p:sp>
      <p:sp>
        <p:nvSpPr>
          <p:cNvPr id="3" name="Text Placeholder 2">
            <a:extLst>
              <a:ext uri="{FF2B5EF4-FFF2-40B4-BE49-F238E27FC236}">
                <a16:creationId xmlns:a16="http://schemas.microsoft.com/office/drawing/2014/main" id="{DBB0C094-ECF6-015E-A72D-140D5866EFAB}"/>
              </a:ext>
            </a:extLst>
          </p:cNvPr>
          <p:cNvSpPr>
            <a:spLocks noGrp="1"/>
          </p:cNvSpPr>
          <p:nvPr>
            <p:ph type="body" idx="1"/>
          </p:nvPr>
        </p:nvSpPr>
        <p:spPr/>
        <p:txBody>
          <a:bodyPr>
            <a:normAutofit/>
          </a:bodyPr>
          <a:lstStyle/>
          <a:p>
            <a:r>
              <a:rPr lang="en-US" sz="4000" b="1" dirty="0">
                <a:solidFill>
                  <a:srgbClr val="FF0000"/>
                </a:solidFill>
              </a:rPr>
              <a:t>Even if these are in play, a need to communicate distress is important!</a:t>
            </a:r>
          </a:p>
        </p:txBody>
      </p:sp>
    </p:spTree>
    <p:extLst>
      <p:ext uri="{BB962C8B-B14F-4D97-AF65-F5344CB8AC3E}">
        <p14:creationId xmlns:p14="http://schemas.microsoft.com/office/powerpoint/2010/main" val="1968700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F86AD-2BFA-22C2-B1D9-785CC50F4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76D63-39A4-E639-DDC5-C00B33A28C4C}"/>
              </a:ext>
            </a:extLst>
          </p:cNvPr>
          <p:cNvSpPr>
            <a:spLocks noGrp="1"/>
          </p:cNvSpPr>
          <p:nvPr>
            <p:ph type="title"/>
          </p:nvPr>
        </p:nvSpPr>
        <p:spPr>
          <a:xfrm>
            <a:off x="838200" y="768350"/>
            <a:ext cx="10515600" cy="3242089"/>
          </a:xfrm>
        </p:spPr>
        <p:txBody>
          <a:bodyPr>
            <a:normAutofit fontScale="90000"/>
          </a:bodyPr>
          <a:lstStyle/>
          <a:p>
            <a:r>
              <a:rPr lang="en-US" b="1" dirty="0"/>
              <a:t>Emphasize:</a:t>
            </a:r>
            <a:br>
              <a:rPr lang="en-US" dirty="0"/>
            </a:br>
            <a:r>
              <a:rPr lang="en-US" dirty="0"/>
              <a:t>coping</a:t>
            </a:r>
            <a:br>
              <a:rPr lang="en-US" dirty="0"/>
            </a:br>
            <a:r>
              <a:rPr lang="en-US" dirty="0"/>
              <a:t>help-seeking</a:t>
            </a:r>
            <a:br>
              <a:rPr lang="en-US" dirty="0"/>
            </a:br>
            <a:r>
              <a:rPr lang="en-US" dirty="0"/>
              <a:t>recovery is </a:t>
            </a:r>
            <a:r>
              <a:rPr lang="en-US" i="1" dirty="0"/>
              <a:t>likely</a:t>
            </a:r>
          </a:p>
        </p:txBody>
      </p:sp>
      <p:sp>
        <p:nvSpPr>
          <p:cNvPr id="3" name="Text Placeholder 2">
            <a:extLst>
              <a:ext uri="{FF2B5EF4-FFF2-40B4-BE49-F238E27FC236}">
                <a16:creationId xmlns:a16="http://schemas.microsoft.com/office/drawing/2014/main" id="{A15CD541-6FFF-7F6B-3106-D6EA689E3CD8}"/>
              </a:ext>
            </a:extLst>
          </p:cNvPr>
          <p:cNvSpPr>
            <a:spLocks noGrp="1"/>
          </p:cNvSpPr>
          <p:nvPr>
            <p:ph type="body" idx="1"/>
          </p:nvPr>
        </p:nvSpPr>
        <p:spPr/>
        <p:txBody>
          <a:bodyPr>
            <a:normAutofit/>
          </a:bodyPr>
          <a:lstStyle/>
          <a:p>
            <a:endParaRPr lang="en-US" sz="4000" b="1" dirty="0">
              <a:solidFill>
                <a:srgbClr val="FF0000"/>
              </a:solidFill>
            </a:endParaRPr>
          </a:p>
        </p:txBody>
      </p:sp>
    </p:spTree>
    <p:extLst>
      <p:ext uri="{BB962C8B-B14F-4D97-AF65-F5344CB8AC3E}">
        <p14:creationId xmlns:p14="http://schemas.microsoft.com/office/powerpoint/2010/main" val="3669697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E15B7-A3CB-9297-3F7E-C8A4C404F406}"/>
              </a:ext>
            </a:extLst>
          </p:cNvPr>
          <p:cNvSpPr>
            <a:spLocks noGrp="1"/>
          </p:cNvSpPr>
          <p:nvPr>
            <p:ph type="title"/>
          </p:nvPr>
        </p:nvSpPr>
        <p:spPr>
          <a:xfrm>
            <a:off x="844550" y="2610071"/>
            <a:ext cx="10515600" cy="2852737"/>
          </a:xfrm>
        </p:spPr>
        <p:txBody>
          <a:bodyPr>
            <a:normAutofit fontScale="90000"/>
          </a:bodyPr>
          <a:lstStyle/>
          <a:p>
            <a:r>
              <a:rPr lang="en-US" sz="7300" b="1" dirty="0"/>
              <a:t>Professional treatment:</a:t>
            </a:r>
            <a:br>
              <a:rPr lang="en-US" dirty="0"/>
            </a:br>
            <a:r>
              <a:rPr lang="en-US" dirty="0"/>
              <a:t>emotional-regulation</a:t>
            </a:r>
            <a:br>
              <a:rPr lang="en-US" dirty="0"/>
            </a:br>
            <a:r>
              <a:rPr lang="en-US" dirty="0"/>
              <a:t>parent involvement</a:t>
            </a:r>
            <a:br>
              <a:rPr lang="en-US" dirty="0"/>
            </a:br>
            <a:r>
              <a:rPr lang="en-US" dirty="0"/>
              <a:t>Dialectical Behavior Therapy</a:t>
            </a:r>
            <a:br>
              <a:rPr lang="en-US" dirty="0"/>
            </a:br>
            <a:r>
              <a:rPr lang="en-US" dirty="0"/>
              <a:t>and they need to be able to “tell their stories.”</a:t>
            </a:r>
          </a:p>
        </p:txBody>
      </p:sp>
      <p:sp>
        <p:nvSpPr>
          <p:cNvPr id="3" name="Text Placeholder 2">
            <a:extLst>
              <a:ext uri="{FF2B5EF4-FFF2-40B4-BE49-F238E27FC236}">
                <a16:creationId xmlns:a16="http://schemas.microsoft.com/office/drawing/2014/main" id="{4048000C-D769-0148-37AA-717A049BB11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03525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6DD07-DD7C-5040-F945-0D6D96C9C100}"/>
              </a:ext>
            </a:extLst>
          </p:cNvPr>
          <p:cNvSpPr>
            <a:spLocks noGrp="1"/>
          </p:cNvSpPr>
          <p:nvPr>
            <p:ph type="title"/>
          </p:nvPr>
        </p:nvSpPr>
        <p:spPr/>
        <p:txBody>
          <a:bodyPr/>
          <a:lstStyle/>
          <a:p>
            <a:r>
              <a:rPr lang="en-US" dirty="0"/>
              <a:t>School practices</a:t>
            </a:r>
          </a:p>
        </p:txBody>
      </p:sp>
      <p:sp>
        <p:nvSpPr>
          <p:cNvPr id="3" name="Content Placeholder 2">
            <a:extLst>
              <a:ext uri="{FF2B5EF4-FFF2-40B4-BE49-F238E27FC236}">
                <a16:creationId xmlns:a16="http://schemas.microsoft.com/office/drawing/2014/main" id="{9707FA0C-441B-AB1F-FC78-382EBC7C64F1}"/>
              </a:ext>
            </a:extLst>
          </p:cNvPr>
          <p:cNvSpPr>
            <a:spLocks noGrp="1"/>
          </p:cNvSpPr>
          <p:nvPr>
            <p:ph idx="1"/>
          </p:nvPr>
        </p:nvSpPr>
        <p:spPr/>
        <p:txBody>
          <a:bodyPr>
            <a:normAutofit lnSpcReduction="10000"/>
          </a:bodyPr>
          <a:lstStyle/>
          <a:p>
            <a:r>
              <a:rPr lang="en-US" dirty="0"/>
              <a:t>Make disclosure easier and relieving: Be calm, explain confidentiality limits, do not JUST pass off to outside clinical care.</a:t>
            </a:r>
          </a:p>
          <a:p>
            <a:r>
              <a:rPr lang="en-US" dirty="0"/>
              <a:t>Assess immediate needs: Ask about suicide. Ask about injuries, but don’t insist on seeing them or on graphic descriptions. Again: CALM.</a:t>
            </a:r>
          </a:p>
          <a:p>
            <a:r>
              <a:rPr lang="en-US" dirty="0"/>
              <a:t>Ask about what it does for the student, not “WHY WOULD YOU DO SUCH A THING?”</a:t>
            </a:r>
          </a:p>
          <a:p>
            <a:r>
              <a:rPr lang="en-US" dirty="0"/>
              <a:t>Avoid “mutilation.” Do not call it that.</a:t>
            </a:r>
          </a:p>
          <a:p>
            <a:r>
              <a:rPr lang="en-US" dirty="0"/>
              <a:t>Do not go down the attention-seeking or manipulation road.</a:t>
            </a:r>
          </a:p>
          <a:p>
            <a:r>
              <a:rPr lang="en-US" i="1" dirty="0"/>
              <a:t>What can we do here to help you cope?</a:t>
            </a:r>
          </a:p>
          <a:p>
            <a:r>
              <a:rPr lang="en-US" dirty="0"/>
              <a:t>Coordinate and write out a a school protocol</a:t>
            </a:r>
          </a:p>
          <a:p>
            <a:endParaRPr lang="en-US" dirty="0"/>
          </a:p>
        </p:txBody>
      </p:sp>
    </p:spTree>
    <p:extLst>
      <p:ext uri="{BB962C8B-B14F-4D97-AF65-F5344CB8AC3E}">
        <p14:creationId xmlns:p14="http://schemas.microsoft.com/office/powerpoint/2010/main" val="34001883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71B3-7024-EB67-E818-6CFA66C93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29EF3E-4A7E-72C4-A28F-202A463DF7DA}"/>
              </a:ext>
            </a:extLst>
          </p:cNvPr>
          <p:cNvSpPr>
            <a:spLocks noGrp="1"/>
          </p:cNvSpPr>
          <p:nvPr>
            <p:ph type="title"/>
          </p:nvPr>
        </p:nvSpPr>
        <p:spPr/>
        <p:txBody>
          <a:bodyPr/>
          <a:lstStyle/>
          <a:p>
            <a:r>
              <a:rPr lang="en-US" dirty="0"/>
              <a:t>Protocol</a:t>
            </a:r>
          </a:p>
        </p:txBody>
      </p:sp>
      <p:sp>
        <p:nvSpPr>
          <p:cNvPr id="3" name="Content Placeholder 2">
            <a:extLst>
              <a:ext uri="{FF2B5EF4-FFF2-40B4-BE49-F238E27FC236}">
                <a16:creationId xmlns:a16="http://schemas.microsoft.com/office/drawing/2014/main" id="{5CCD213D-D3BF-879E-0D73-92E5444D0888}"/>
              </a:ext>
            </a:extLst>
          </p:cNvPr>
          <p:cNvSpPr>
            <a:spLocks noGrp="1"/>
          </p:cNvSpPr>
          <p:nvPr>
            <p:ph idx="1"/>
          </p:nvPr>
        </p:nvSpPr>
        <p:spPr/>
        <p:txBody>
          <a:bodyPr>
            <a:normAutofit lnSpcReduction="10000"/>
          </a:bodyPr>
          <a:lstStyle/>
          <a:p>
            <a:r>
              <a:rPr lang="en-US" dirty="0"/>
              <a:t>Designate the coordinator of response. The go-to. And a back-up.</a:t>
            </a:r>
          </a:p>
          <a:p>
            <a:r>
              <a:rPr lang="en-US" dirty="0"/>
              <a:t>How to engage parents: Help them understand that NSSI is not the same as suicide attempt. The student may BE suicidal, but not necessarily.</a:t>
            </a:r>
          </a:p>
          <a:p>
            <a:r>
              <a:rPr lang="en-US" dirty="0"/>
              <a:t>Assess for suicide risk and plan for re-assessment. Negotiate with student.</a:t>
            </a:r>
          </a:p>
          <a:p>
            <a:r>
              <a:rPr lang="en-US" dirty="0"/>
              <a:t>To whom can you refer?</a:t>
            </a:r>
          </a:p>
          <a:p>
            <a:r>
              <a:rPr lang="en-US" dirty="0"/>
              <a:t>When is an emergency department visit needed.</a:t>
            </a:r>
          </a:p>
          <a:p>
            <a:r>
              <a:rPr lang="en-US" dirty="0"/>
              <a:t>Provide peers with a route to tell adults without making them responsible for student’s safety.</a:t>
            </a:r>
          </a:p>
          <a:p>
            <a:endParaRPr lang="en-US" dirty="0"/>
          </a:p>
        </p:txBody>
      </p:sp>
    </p:spTree>
    <p:extLst>
      <p:ext uri="{BB962C8B-B14F-4D97-AF65-F5344CB8AC3E}">
        <p14:creationId xmlns:p14="http://schemas.microsoft.com/office/powerpoint/2010/main" val="2220951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15C6C6-E45C-4179-9FC1-E8A4C1D47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564726" y="1890469"/>
            <a:ext cx="5860051" cy="2079143"/>
            <a:chOff x="6081624" y="1998368"/>
            <a:chExt cx="5613457" cy="782175"/>
          </a:xfrm>
          <a:solidFill>
            <a:schemeClr val="accent4"/>
          </a:solidFill>
        </p:grpSpPr>
        <p:sp>
          <p:nvSpPr>
            <p:cNvPr id="12" name="Rectangle 11">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466344"/>
            <a:ext cx="11111729"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thank you very much sign">
            <a:extLst>
              <a:ext uri="{FF2B5EF4-FFF2-40B4-BE49-F238E27FC236}">
                <a16:creationId xmlns:a16="http://schemas.microsoft.com/office/drawing/2014/main" id="{4B199B34-E688-AD55-BCF6-B2AB38202A3A}"/>
              </a:ext>
            </a:extLst>
          </p:cNvPr>
          <p:cNvPicPr>
            <a:picLocks noGrp="1" noChangeAspect="1"/>
          </p:cNvPicPr>
          <p:nvPr>
            <p:ph idx="1"/>
          </p:nvPr>
        </p:nvPicPr>
        <p:blipFill>
          <a:blip r:embed="rId2"/>
          <a:srcRect t="36014" b="25598"/>
          <a:stretch>
            <a:fillRect/>
          </a:stretch>
        </p:blipFill>
        <p:spPr>
          <a:xfrm>
            <a:off x="838200" y="704765"/>
            <a:ext cx="10628376" cy="5440003"/>
          </a:xfrm>
          <a:prstGeom prst="rect">
            <a:avLst/>
          </a:prstGeom>
        </p:spPr>
      </p:pic>
    </p:spTree>
    <p:extLst>
      <p:ext uri="{BB962C8B-B14F-4D97-AF65-F5344CB8AC3E}">
        <p14:creationId xmlns:p14="http://schemas.microsoft.com/office/powerpoint/2010/main" val="191055386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658</TotalTime>
  <Words>2417</Words>
  <Application>Microsoft Macintosh PowerPoint</Application>
  <PresentationFormat>Widescreen</PresentationFormat>
  <Paragraphs>209</Paragraphs>
  <Slides>42</Slides>
  <Notes>15</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Meiryo</vt:lpstr>
      <vt:lpstr>Aptos</vt:lpstr>
      <vt:lpstr>Arial</vt:lpstr>
      <vt:lpstr>AvenirNextLTPro-Regular</vt:lpstr>
      <vt:lpstr>Calibri</vt:lpstr>
      <vt:lpstr>Calibri Light</vt:lpstr>
      <vt:lpstr>Charter Roman</vt:lpstr>
      <vt:lpstr>Constantia</vt:lpstr>
      <vt:lpstr>Office 2013 - 2022 Theme</vt:lpstr>
      <vt:lpstr>Youth Suicide Update</vt:lpstr>
      <vt:lpstr>slides</vt:lpstr>
      <vt:lpstr>Why This Update Matters</vt:lpstr>
      <vt:lpstr>Schools get blamed…  Almost an assumption:  He was bullied and the school didn’t do anything about it. </vt:lpstr>
      <vt:lpstr>Bullying &amp; Suicide</vt:lpstr>
      <vt:lpstr>Suicide rates, 2014-2024, for 3 age groups</vt:lpstr>
      <vt:lpstr>Youth Suicide by the Numbers</vt:lpstr>
      <vt:lpstr>Youth Suicide by the Numbers</vt:lpstr>
      <vt:lpstr>Social Media &amp; Youth Suicide</vt:lpstr>
      <vt:lpstr>A risk in OVER-emphasizing bullying and social media is neglecting the role of mental illness. Youth get clinically depressed.</vt:lpstr>
      <vt:lpstr>Risk Factors in Youth</vt:lpstr>
      <vt:lpstr>PowerPoint Presentation</vt:lpstr>
      <vt:lpstr>Protective Factors</vt:lpstr>
      <vt:lpstr>A SENSE OF BELONGING</vt:lpstr>
      <vt:lpstr>Acute Warning Signs</vt:lpstr>
      <vt:lpstr>Screening &amp; Documentation</vt:lpstr>
      <vt:lpstr>Immediate Triage Steps</vt:lpstr>
      <vt:lpstr>TWO WELL-ESTABLISHED SUICIDE ASSESSMENT INSTRUMENTS</vt:lpstr>
      <vt:lpstr>School-Based Prevention</vt:lpstr>
      <vt:lpstr>Legal &amp; Ethical Essentials</vt:lpstr>
      <vt:lpstr>Avoid</vt:lpstr>
      <vt:lpstr>PowerPoint Presentation</vt:lpstr>
      <vt:lpstr>PowerPoint Presentation</vt:lpstr>
      <vt:lpstr>We should always have in place…</vt:lpstr>
      <vt:lpstr>Asking about suicide: “The Gap”</vt:lpstr>
      <vt:lpstr>Suggestion</vt:lpstr>
      <vt:lpstr>PowerPoint Presentation</vt:lpstr>
      <vt:lpstr>PowerPoint Presentation</vt:lpstr>
      <vt:lpstr>PowerPoint Presentation</vt:lpstr>
      <vt:lpstr>PowerPoint Presentation</vt:lpstr>
      <vt:lpstr>PowerPoint Presentation</vt:lpstr>
      <vt:lpstr>The vast majority step off the suicide path</vt:lpstr>
      <vt:lpstr>Update on Nonsuicidal Self-Injury</vt:lpstr>
      <vt:lpstr>Central message (in case we run out of time!)</vt:lpstr>
      <vt:lpstr>NSSI-injury to body without intention to die.</vt:lpstr>
      <vt:lpstr>Reduces overwhelming emotion Interrupts numbness A response to self-directed anger  these differ in individuals</vt:lpstr>
      <vt:lpstr>It is usually a serious error to assume manipulation or “attention-seeking.”</vt:lpstr>
      <vt:lpstr>Emphasize: coping help-seeking recovery is likely</vt:lpstr>
      <vt:lpstr>Professional treatment: emotional-regulation parent involvement Dialectical Behavior Therapy and they need to be able to “tell their stories.”</vt:lpstr>
      <vt:lpstr>School practices</vt:lpstr>
      <vt:lpstr>Protocol</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Wisely, Dale</cp:lastModifiedBy>
  <cp:revision>3</cp:revision>
  <cp:lastPrinted>2025-10-03T01:48:57Z</cp:lastPrinted>
  <dcterms:created xsi:type="dcterms:W3CDTF">2013-01-27T09:14:16Z</dcterms:created>
  <dcterms:modified xsi:type="dcterms:W3CDTF">2026-10-02T01:35:29Z</dcterms:modified>
  <cp:category/>
</cp:coreProperties>
</file>